
<file path=[Content_Types].xml><?xml version="1.0" encoding="utf-8"?>
<Types xmlns="http://schemas.openxmlformats.org/package/2006/content-types">
  <Default Extension="jpeg" ContentType="image/jpeg"/>
  <Default Extension="pdf" ContentType="application/pd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8"/>
  </p:notesMasterIdLst>
  <p:sldIdLst>
    <p:sldId id="256" r:id="rId2"/>
    <p:sldId id="329" r:id="rId3"/>
    <p:sldId id="258" r:id="rId4"/>
    <p:sldId id="334" r:id="rId5"/>
    <p:sldId id="331" r:id="rId6"/>
    <p:sldId id="332" r:id="rId7"/>
    <p:sldId id="330" r:id="rId8"/>
    <p:sldId id="335" r:id="rId9"/>
    <p:sldId id="336" r:id="rId10"/>
    <p:sldId id="338" r:id="rId11"/>
    <p:sldId id="339" r:id="rId12"/>
    <p:sldId id="337" r:id="rId13"/>
    <p:sldId id="340" r:id="rId14"/>
    <p:sldId id="346" r:id="rId15"/>
    <p:sldId id="259" r:id="rId16"/>
    <p:sldId id="34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45"/>
    <p:restoredTop sz="94697"/>
  </p:normalViewPr>
  <p:slideViewPr>
    <p:cSldViewPr snapToGrid="0">
      <p:cViewPr varScale="1">
        <p:scale>
          <a:sx n="112" d="100"/>
          <a:sy n="112" d="100"/>
        </p:scale>
        <p:origin x="140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uwprod-my.sharepoint.com/personal/iozturk_wisc_edu/Documents/Kutay_variety_all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wprod-my.sharepoint.com/personal/iozturk_wisc_edu/Documents/Kutay_variety_all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wprod-my.sharepoint.com/personal/iozturk_wisc_edu/Documents/Kutay_variety_all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wprod-my.sharepoint.com/personal/iozturk_wisc_edu/Documents/Kutay_variety_all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i="0"/>
              <a:t>Stem</a:t>
            </a:r>
            <a:r>
              <a:rPr lang="en-US" sz="2000" b="1" i="0" baseline="0"/>
              <a:t> Rot</a:t>
            </a:r>
            <a:endParaRPr lang="en-US" sz="2000" b="1" i="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'2ndary infection'!$U$1</c:f>
              <c:strCache>
                <c:ptCount val="1"/>
                <c:pt idx="0">
                  <c:v>Sclero</c:v>
                </c:pt>
              </c:strCache>
            </c:strRef>
          </c:tx>
          <c:spPr>
            <a:solidFill>
              <a:schemeClr val="tx1"/>
            </a:solidFill>
            <a:ln>
              <a:noFill/>
            </a:ln>
            <a:effectLst/>
          </c:spPr>
          <c:invertIfNegative val="0"/>
          <c:errBars>
            <c:errBarType val="both"/>
            <c:errValType val="cust"/>
            <c:noEndCap val="0"/>
            <c:plus>
              <c:numRef>
                <c:f>'2ndary infection'!$V$2:$V$18</c:f>
                <c:numCache>
                  <c:formatCode>General</c:formatCode>
                  <c:ptCount val="17"/>
                  <c:pt idx="0">
                    <c:v>0.48</c:v>
                  </c:pt>
                  <c:pt idx="1">
                    <c:v>0.35</c:v>
                  </c:pt>
                  <c:pt idx="3">
                    <c:v>0.4</c:v>
                  </c:pt>
                  <c:pt idx="4">
                    <c:v>0.37</c:v>
                  </c:pt>
                  <c:pt idx="6">
                    <c:v>0.34</c:v>
                  </c:pt>
                  <c:pt idx="7">
                    <c:v>0.3</c:v>
                  </c:pt>
                  <c:pt idx="9">
                    <c:v>0.39</c:v>
                  </c:pt>
                  <c:pt idx="10">
                    <c:v>0.33</c:v>
                  </c:pt>
                  <c:pt idx="12">
                    <c:v>0.5</c:v>
                  </c:pt>
                  <c:pt idx="13">
                    <c:v>0.41</c:v>
                  </c:pt>
                  <c:pt idx="15">
                    <c:v>0.28999999999999998</c:v>
                  </c:pt>
                  <c:pt idx="16">
                    <c:v>0.36</c:v>
                  </c:pt>
                </c:numCache>
              </c:numRef>
            </c:plus>
            <c:minus>
              <c:numRef>
                <c:f>'2ndary infection'!$V$2:$V$18</c:f>
                <c:numCache>
                  <c:formatCode>General</c:formatCode>
                  <c:ptCount val="17"/>
                  <c:pt idx="0">
                    <c:v>0.48</c:v>
                  </c:pt>
                  <c:pt idx="1">
                    <c:v>0.35</c:v>
                  </c:pt>
                  <c:pt idx="3">
                    <c:v>0.4</c:v>
                  </c:pt>
                  <c:pt idx="4">
                    <c:v>0.37</c:v>
                  </c:pt>
                  <c:pt idx="6">
                    <c:v>0.34</c:v>
                  </c:pt>
                  <c:pt idx="7">
                    <c:v>0.3</c:v>
                  </c:pt>
                  <c:pt idx="9">
                    <c:v>0.39</c:v>
                  </c:pt>
                  <c:pt idx="10">
                    <c:v>0.33</c:v>
                  </c:pt>
                  <c:pt idx="12">
                    <c:v>0.5</c:v>
                  </c:pt>
                  <c:pt idx="13">
                    <c:v>0.41</c:v>
                  </c:pt>
                  <c:pt idx="15">
                    <c:v>0.28999999999999998</c:v>
                  </c:pt>
                  <c:pt idx="16">
                    <c:v>0.36</c:v>
                  </c:pt>
                </c:numCache>
              </c:numRef>
            </c:minus>
            <c:spPr>
              <a:noFill/>
              <a:ln w="9525" cap="flat" cmpd="sng" algn="ctr">
                <a:solidFill>
                  <a:schemeClr val="tx1"/>
                </a:solidFill>
                <a:round/>
              </a:ln>
              <a:effectLst/>
            </c:spPr>
          </c:errBars>
          <c:cat>
            <c:strRef>
              <c:f>'2ndary infection'!$T$2:$T$18</c:f>
              <c:strCache>
                <c:ptCount val="17"/>
                <c:pt idx="0">
                  <c:v>ATL-C</c:v>
                </c:pt>
                <c:pt idx="1">
                  <c:v>ATL-Sss</c:v>
                </c:pt>
                <c:pt idx="3">
                  <c:v>DRN-C</c:v>
                </c:pt>
                <c:pt idx="4">
                  <c:v>DRN-Sss</c:v>
                </c:pt>
                <c:pt idx="6">
                  <c:v>GDR-C</c:v>
                </c:pt>
                <c:pt idx="7">
                  <c:v>GDR-Sss</c:v>
                </c:pt>
                <c:pt idx="9">
                  <c:v>LMK-C</c:v>
                </c:pt>
                <c:pt idx="10">
                  <c:v>LMK-Sss</c:v>
                </c:pt>
                <c:pt idx="12">
                  <c:v>SLV-C</c:v>
                </c:pt>
                <c:pt idx="13">
                  <c:v>SLV-Sss</c:v>
                </c:pt>
                <c:pt idx="15">
                  <c:v>SNO-C</c:v>
                </c:pt>
                <c:pt idx="16">
                  <c:v>SNO-Sss</c:v>
                </c:pt>
              </c:strCache>
            </c:strRef>
          </c:cat>
          <c:val>
            <c:numRef>
              <c:f>'2ndary infection'!$U$2:$U$18</c:f>
              <c:numCache>
                <c:formatCode>General</c:formatCode>
                <c:ptCount val="17"/>
                <c:pt idx="0">
                  <c:v>1.65</c:v>
                </c:pt>
                <c:pt idx="1">
                  <c:v>1.96</c:v>
                </c:pt>
                <c:pt idx="3">
                  <c:v>1.79</c:v>
                </c:pt>
                <c:pt idx="4">
                  <c:v>1.82</c:v>
                </c:pt>
                <c:pt idx="6">
                  <c:v>2.54</c:v>
                </c:pt>
                <c:pt idx="7">
                  <c:v>3.35</c:v>
                </c:pt>
                <c:pt idx="9">
                  <c:v>1.86</c:v>
                </c:pt>
                <c:pt idx="10">
                  <c:v>1.94</c:v>
                </c:pt>
                <c:pt idx="12">
                  <c:v>2.19</c:v>
                </c:pt>
                <c:pt idx="13">
                  <c:v>1.68</c:v>
                </c:pt>
                <c:pt idx="15">
                  <c:v>1.57</c:v>
                </c:pt>
                <c:pt idx="16">
                  <c:v>1.65</c:v>
                </c:pt>
              </c:numCache>
            </c:numRef>
          </c:val>
          <c:extLst>
            <c:ext xmlns:c16="http://schemas.microsoft.com/office/drawing/2014/chart" uri="{C3380CC4-5D6E-409C-BE32-E72D297353CC}">
              <c16:uniqueId val="{00000000-77E9-F14D-BC65-21C5E2518A09}"/>
            </c:ext>
          </c:extLst>
        </c:ser>
        <c:dLbls>
          <c:showLegendKey val="0"/>
          <c:showVal val="0"/>
          <c:showCatName val="0"/>
          <c:showSerName val="0"/>
          <c:showPercent val="0"/>
          <c:showBubbleSize val="0"/>
        </c:dLbls>
        <c:gapWidth val="219"/>
        <c:overlap val="-27"/>
        <c:axId val="322288528"/>
        <c:axId val="322293520"/>
      </c:barChart>
      <c:catAx>
        <c:axId val="32228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22293520"/>
        <c:crosses val="autoZero"/>
        <c:auto val="1"/>
        <c:lblAlgn val="ctr"/>
        <c:lblOffset val="100"/>
        <c:noMultiLvlLbl val="0"/>
      </c:catAx>
      <c:valAx>
        <c:axId val="322293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800"/>
                  <a:t>Lesion size (cm)</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22288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r>
              <a:rPr lang="en-US" b="1"/>
              <a:t>Late blight</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'2ndary infection'!$Q$1</c:f>
              <c:strCache>
                <c:ptCount val="1"/>
                <c:pt idx="0">
                  <c:v>Pyhtophthora</c:v>
                </c:pt>
              </c:strCache>
            </c:strRef>
          </c:tx>
          <c:spPr>
            <a:solidFill>
              <a:schemeClr val="tx1"/>
            </a:solidFill>
            <a:ln>
              <a:noFill/>
            </a:ln>
            <a:effectLst/>
          </c:spPr>
          <c:invertIfNegative val="0"/>
          <c:errBars>
            <c:errBarType val="both"/>
            <c:errValType val="cust"/>
            <c:noEndCap val="0"/>
            <c:plus>
              <c:numRef>
                <c:f>'2ndary infection'!$R$2:$R$18</c:f>
                <c:numCache>
                  <c:formatCode>General</c:formatCode>
                  <c:ptCount val="17"/>
                  <c:pt idx="0">
                    <c:v>0.03</c:v>
                  </c:pt>
                  <c:pt idx="1">
                    <c:v>0.08</c:v>
                  </c:pt>
                  <c:pt idx="3">
                    <c:v>0.02</c:v>
                  </c:pt>
                  <c:pt idx="4">
                    <c:v>0.08</c:v>
                  </c:pt>
                  <c:pt idx="6">
                    <c:v>0.09</c:v>
                  </c:pt>
                  <c:pt idx="7">
                    <c:v>0.05</c:v>
                  </c:pt>
                  <c:pt idx="9">
                    <c:v>0.03</c:v>
                  </c:pt>
                  <c:pt idx="10">
                    <c:v>0.06</c:v>
                  </c:pt>
                  <c:pt idx="12">
                    <c:v>0.02</c:v>
                  </c:pt>
                  <c:pt idx="13">
                    <c:v>0.05</c:v>
                  </c:pt>
                  <c:pt idx="15">
                    <c:v>0.03</c:v>
                  </c:pt>
                  <c:pt idx="16">
                    <c:v>3.3000000000000002E-2</c:v>
                  </c:pt>
                </c:numCache>
              </c:numRef>
            </c:plus>
            <c:minus>
              <c:numRef>
                <c:f>'2ndary infection'!$R$2:$R$18</c:f>
                <c:numCache>
                  <c:formatCode>General</c:formatCode>
                  <c:ptCount val="17"/>
                  <c:pt idx="0">
                    <c:v>0.03</c:v>
                  </c:pt>
                  <c:pt idx="1">
                    <c:v>0.08</c:v>
                  </c:pt>
                  <c:pt idx="3">
                    <c:v>0.02</c:v>
                  </c:pt>
                  <c:pt idx="4">
                    <c:v>0.08</c:v>
                  </c:pt>
                  <c:pt idx="6">
                    <c:v>0.09</c:v>
                  </c:pt>
                  <c:pt idx="7">
                    <c:v>0.05</c:v>
                  </c:pt>
                  <c:pt idx="9">
                    <c:v>0.03</c:v>
                  </c:pt>
                  <c:pt idx="10">
                    <c:v>0.06</c:v>
                  </c:pt>
                  <c:pt idx="12">
                    <c:v>0.02</c:v>
                  </c:pt>
                  <c:pt idx="13">
                    <c:v>0.05</c:v>
                  </c:pt>
                  <c:pt idx="15">
                    <c:v>0.03</c:v>
                  </c:pt>
                  <c:pt idx="16">
                    <c:v>3.3000000000000002E-2</c:v>
                  </c:pt>
                </c:numCache>
              </c:numRef>
            </c:minus>
            <c:spPr>
              <a:noFill/>
              <a:ln w="9525" cap="flat" cmpd="sng" algn="ctr">
                <a:solidFill>
                  <a:schemeClr val="tx1"/>
                </a:solidFill>
                <a:round/>
              </a:ln>
              <a:effectLst/>
            </c:spPr>
          </c:errBars>
          <c:cat>
            <c:strRef>
              <c:f>'2ndary infection'!$P$2:$P$18</c:f>
              <c:strCache>
                <c:ptCount val="17"/>
                <c:pt idx="0">
                  <c:v>ATL-C</c:v>
                </c:pt>
                <c:pt idx="1">
                  <c:v>ATL-Sss</c:v>
                </c:pt>
                <c:pt idx="3">
                  <c:v>DRN-C</c:v>
                </c:pt>
                <c:pt idx="4">
                  <c:v>DRN-Sss</c:v>
                </c:pt>
                <c:pt idx="6">
                  <c:v>GDR-C</c:v>
                </c:pt>
                <c:pt idx="7">
                  <c:v>GDR-Sss</c:v>
                </c:pt>
                <c:pt idx="9">
                  <c:v>LMK-C</c:v>
                </c:pt>
                <c:pt idx="10">
                  <c:v>LMK-Sss</c:v>
                </c:pt>
                <c:pt idx="12">
                  <c:v>SLV-C</c:v>
                </c:pt>
                <c:pt idx="13">
                  <c:v>SLV-Sss</c:v>
                </c:pt>
                <c:pt idx="15">
                  <c:v>SNO-C</c:v>
                </c:pt>
                <c:pt idx="16">
                  <c:v>SNO-Sss</c:v>
                </c:pt>
              </c:strCache>
            </c:strRef>
          </c:cat>
          <c:val>
            <c:numRef>
              <c:f>'2ndary infection'!$Q$2:$Q$18</c:f>
              <c:numCache>
                <c:formatCode>0.00</c:formatCode>
                <c:ptCount val="17"/>
                <c:pt idx="0">
                  <c:v>0.47</c:v>
                </c:pt>
                <c:pt idx="1">
                  <c:v>0.42</c:v>
                </c:pt>
                <c:pt idx="3">
                  <c:v>0.56999999999999995</c:v>
                </c:pt>
                <c:pt idx="4">
                  <c:v>0.49</c:v>
                </c:pt>
                <c:pt idx="6">
                  <c:v>0.46</c:v>
                </c:pt>
                <c:pt idx="7">
                  <c:v>0.38</c:v>
                </c:pt>
                <c:pt idx="9">
                  <c:v>0.52</c:v>
                </c:pt>
                <c:pt idx="10">
                  <c:v>0.51</c:v>
                </c:pt>
                <c:pt idx="12">
                  <c:v>0.34</c:v>
                </c:pt>
                <c:pt idx="13">
                  <c:v>0.41</c:v>
                </c:pt>
                <c:pt idx="15">
                  <c:v>0.4</c:v>
                </c:pt>
                <c:pt idx="16">
                  <c:v>0.41</c:v>
                </c:pt>
              </c:numCache>
            </c:numRef>
          </c:val>
          <c:extLst>
            <c:ext xmlns:c16="http://schemas.microsoft.com/office/drawing/2014/chart" uri="{C3380CC4-5D6E-409C-BE32-E72D297353CC}">
              <c16:uniqueId val="{00000000-14AC-0F4C-A740-9447D09BC714}"/>
            </c:ext>
          </c:extLst>
        </c:ser>
        <c:dLbls>
          <c:showLegendKey val="0"/>
          <c:showVal val="0"/>
          <c:showCatName val="0"/>
          <c:showSerName val="0"/>
          <c:showPercent val="0"/>
          <c:showBubbleSize val="0"/>
        </c:dLbls>
        <c:gapWidth val="219"/>
        <c:overlap val="-27"/>
        <c:axId val="1477316527"/>
        <c:axId val="816069424"/>
      </c:barChart>
      <c:catAx>
        <c:axId val="1477316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16069424"/>
        <c:crosses val="autoZero"/>
        <c:auto val="1"/>
        <c:lblAlgn val="ctr"/>
        <c:lblOffset val="100"/>
        <c:noMultiLvlLbl val="0"/>
      </c:catAx>
      <c:valAx>
        <c:axId val="816069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a:t>Lesion size</a:t>
                </a:r>
                <a:r>
                  <a:rPr lang="en-US" sz="1800" baseline="0"/>
                  <a:t> (cm)</a:t>
                </a:r>
                <a:endParaRPr lang="en-US" sz="180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77316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6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a:t>Root Galls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tx1"/>
            </a:solidFill>
            <a:ln>
              <a:noFill/>
            </a:ln>
            <a:effectLst/>
          </c:spPr>
          <c:invertIfNegative val="0"/>
          <c:dLbls>
            <c:delete val="1"/>
          </c:dLbls>
          <c:errBars>
            <c:errBarType val="both"/>
            <c:errValType val="stdErr"/>
            <c:noEndCap val="0"/>
            <c:spPr>
              <a:noFill/>
              <a:ln w="9525" cap="flat" cmpd="sng" algn="ctr">
                <a:solidFill>
                  <a:schemeClr val="tx1">
                    <a:lumMod val="65000"/>
                    <a:lumOff val="35000"/>
                  </a:schemeClr>
                </a:solidFill>
                <a:round/>
              </a:ln>
              <a:effectLst/>
            </c:spPr>
          </c:errBars>
          <c:cat>
            <c:strRef>
              <c:f>'Root galls'!$G$13:$G$18</c:f>
              <c:strCache>
                <c:ptCount val="6"/>
                <c:pt idx="0">
                  <c:v>ATL</c:v>
                </c:pt>
                <c:pt idx="1">
                  <c:v>DRN</c:v>
                </c:pt>
                <c:pt idx="2">
                  <c:v>GDR</c:v>
                </c:pt>
                <c:pt idx="3">
                  <c:v>LMK</c:v>
                </c:pt>
                <c:pt idx="4">
                  <c:v>SLV</c:v>
                </c:pt>
                <c:pt idx="5">
                  <c:v>SNO</c:v>
                </c:pt>
              </c:strCache>
            </c:strRef>
          </c:cat>
          <c:val>
            <c:numRef>
              <c:f>'Root galls'!$H$13:$H$18</c:f>
              <c:numCache>
                <c:formatCode>0.00</c:formatCode>
                <c:ptCount val="6"/>
                <c:pt idx="0">
                  <c:v>17.8</c:v>
                </c:pt>
                <c:pt idx="1">
                  <c:v>95.67</c:v>
                </c:pt>
                <c:pt idx="2">
                  <c:v>97.67</c:v>
                </c:pt>
                <c:pt idx="3">
                  <c:v>133.08000000000001</c:v>
                </c:pt>
                <c:pt idx="4">
                  <c:v>4.38</c:v>
                </c:pt>
                <c:pt idx="5">
                  <c:v>49.12</c:v>
                </c:pt>
              </c:numCache>
            </c:numRef>
          </c:val>
          <c:extLst>
            <c:ext xmlns:c16="http://schemas.microsoft.com/office/drawing/2014/chart" uri="{C3380CC4-5D6E-409C-BE32-E72D297353CC}">
              <c16:uniqueId val="{00000000-A8B3-834D-A301-D93199021C18}"/>
            </c:ext>
          </c:extLst>
        </c:ser>
        <c:dLbls>
          <c:dLblPos val="outEnd"/>
          <c:showLegendKey val="0"/>
          <c:showVal val="1"/>
          <c:showCatName val="0"/>
          <c:showSerName val="0"/>
          <c:showPercent val="0"/>
          <c:showBubbleSize val="0"/>
        </c:dLbls>
        <c:gapWidth val="219"/>
        <c:axId val="1886029695"/>
        <c:axId val="1849165183"/>
      </c:barChart>
      <c:catAx>
        <c:axId val="188602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849165183"/>
        <c:crosses val="autoZero"/>
        <c:auto val="1"/>
        <c:lblAlgn val="ctr"/>
        <c:lblOffset val="100"/>
        <c:noMultiLvlLbl val="0"/>
      </c:catAx>
      <c:valAx>
        <c:axId val="1849165183"/>
        <c:scaling>
          <c:orientation val="minMax"/>
          <c:min val="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t>Normalized root</a:t>
                </a:r>
                <a:r>
                  <a:rPr lang="en-US" sz="1200" baseline="0"/>
                  <a:t> gall numbers</a:t>
                </a:r>
                <a:endParaRPr lang="en-US" sz="120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860296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a:t>Scabby Tubers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tx1"/>
            </a:solidFill>
            <a:ln>
              <a:noFill/>
            </a:ln>
            <a:effectLst/>
          </c:spPr>
          <c:invertIfNegative val="0"/>
          <c:errBars>
            <c:errBarType val="both"/>
            <c:errValType val="cust"/>
            <c:noEndCap val="0"/>
            <c:plus>
              <c:numRef>
                <c:f>Scabby_tubers!$K$2:$K$7</c:f>
                <c:numCache>
                  <c:formatCode>General</c:formatCode>
                  <c:ptCount val="6"/>
                  <c:pt idx="0">
                    <c:v>5.8675637672351124</c:v>
                  </c:pt>
                  <c:pt idx="1">
                    <c:v>6.3797369133766182</c:v>
                  </c:pt>
                  <c:pt idx="2">
                    <c:v>7.2406261239389149</c:v>
                  </c:pt>
                  <c:pt idx="3">
                    <c:v>8.4342185909803682</c:v>
                  </c:pt>
                  <c:pt idx="4">
                    <c:v>9.2109349315935116</c:v>
                  </c:pt>
                  <c:pt idx="5">
                    <c:v>7.637115139040147</c:v>
                  </c:pt>
                </c:numCache>
              </c:numRef>
            </c:plus>
            <c:minus>
              <c:numRef>
                <c:f>Scabby_tubers!$K$2:$K$7</c:f>
                <c:numCache>
                  <c:formatCode>General</c:formatCode>
                  <c:ptCount val="6"/>
                  <c:pt idx="0">
                    <c:v>5.8675637672351124</c:v>
                  </c:pt>
                  <c:pt idx="1">
                    <c:v>6.3797369133766182</c:v>
                  </c:pt>
                  <c:pt idx="2">
                    <c:v>7.2406261239389149</c:v>
                  </c:pt>
                  <c:pt idx="3">
                    <c:v>8.4342185909803682</c:v>
                  </c:pt>
                  <c:pt idx="4">
                    <c:v>9.2109349315935116</c:v>
                  </c:pt>
                  <c:pt idx="5">
                    <c:v>7.637115139040147</c:v>
                  </c:pt>
                </c:numCache>
              </c:numRef>
            </c:minus>
            <c:spPr>
              <a:noFill/>
              <a:ln w="9525" cap="flat" cmpd="sng" algn="ctr">
                <a:solidFill>
                  <a:schemeClr val="tx1">
                    <a:lumMod val="65000"/>
                    <a:lumOff val="35000"/>
                  </a:schemeClr>
                </a:solidFill>
                <a:round/>
              </a:ln>
              <a:effectLst/>
            </c:spPr>
          </c:errBars>
          <c:cat>
            <c:strRef>
              <c:f>Scabby_tubers!$I$2:$I$7</c:f>
              <c:strCache>
                <c:ptCount val="6"/>
                <c:pt idx="0">
                  <c:v>ATL</c:v>
                </c:pt>
                <c:pt idx="1">
                  <c:v>DRN</c:v>
                </c:pt>
                <c:pt idx="2">
                  <c:v>GDR</c:v>
                </c:pt>
                <c:pt idx="3">
                  <c:v>LMK</c:v>
                </c:pt>
                <c:pt idx="4">
                  <c:v>SLV</c:v>
                </c:pt>
                <c:pt idx="5">
                  <c:v>SNO</c:v>
                </c:pt>
              </c:strCache>
            </c:strRef>
          </c:cat>
          <c:val>
            <c:numRef>
              <c:f>Scabby_tubers!$J$2:$J$7</c:f>
              <c:numCache>
                <c:formatCode>0</c:formatCode>
                <c:ptCount val="6"/>
                <c:pt idx="0">
                  <c:v>14.944055944055945</c:v>
                </c:pt>
                <c:pt idx="1">
                  <c:v>26.019047619047619</c:v>
                </c:pt>
                <c:pt idx="2">
                  <c:v>17.599999999999998</c:v>
                </c:pt>
                <c:pt idx="3">
                  <c:v>35.835164835164832</c:v>
                </c:pt>
                <c:pt idx="4">
                  <c:v>13.636363636363635</c:v>
                </c:pt>
                <c:pt idx="5">
                  <c:v>31.452380952380953</c:v>
                </c:pt>
              </c:numCache>
            </c:numRef>
          </c:val>
          <c:extLst>
            <c:ext xmlns:c16="http://schemas.microsoft.com/office/drawing/2014/chart" uri="{C3380CC4-5D6E-409C-BE32-E72D297353CC}">
              <c16:uniqueId val="{00000000-00A6-AF4D-BDDA-57F74AFEB88B}"/>
            </c:ext>
          </c:extLst>
        </c:ser>
        <c:dLbls>
          <c:showLegendKey val="0"/>
          <c:showVal val="0"/>
          <c:showCatName val="0"/>
          <c:showSerName val="0"/>
          <c:showPercent val="0"/>
          <c:showBubbleSize val="0"/>
        </c:dLbls>
        <c:gapWidth val="219"/>
        <c:overlap val="-27"/>
        <c:axId val="689819823"/>
        <c:axId val="577212495"/>
      </c:barChart>
      <c:catAx>
        <c:axId val="68981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7212495"/>
        <c:crosses val="autoZero"/>
        <c:auto val="1"/>
        <c:lblAlgn val="ctr"/>
        <c:lblOffset val="100"/>
        <c:noMultiLvlLbl val="0"/>
      </c:catAx>
      <c:valAx>
        <c:axId val="577212495"/>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t>Scabby</a:t>
                </a:r>
                <a:r>
                  <a:rPr lang="en-US" sz="1200" baseline="0"/>
                  <a:t> tuber/total tuber (%)</a:t>
                </a:r>
                <a:endParaRPr lang="en-US" sz="1200"/>
              </a:p>
            </c:rich>
          </c:tx>
          <c:layout>
            <c:manualLayout>
              <c:xMode val="edge"/>
              <c:yMode val="edge"/>
              <c:x val="2.5457427714018207E-2"/>
              <c:y val="0.1448166517982819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89819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3BA8A-6029-514E-A41A-1FF7732269FE}" type="datetimeFigureOut">
              <a:rPr lang="en-US" smtClean="0"/>
              <a:t>1/2/2024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23134-77E9-F64A-BA3B-B3EB2EED3F57}" type="slidenum">
              <a:rPr lang="en-US" smtClean="0"/>
              <a:t>‹#›</a:t>
            </a:fld>
            <a:endParaRPr lang="en-US"/>
          </a:p>
        </p:txBody>
      </p:sp>
    </p:spTree>
    <p:extLst>
      <p:ext uri="{BB962C8B-B14F-4D97-AF65-F5344CB8AC3E}">
        <p14:creationId xmlns:p14="http://schemas.microsoft.com/office/powerpoint/2010/main" val="2598857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r>
              <a:rPr lang="en-US" i="1"/>
              <a:t>Bu size </a:t>
            </a:r>
            <a:r>
              <a:rPr lang="en-US" i="1" err="1"/>
              <a:t>tanidik</a:t>
            </a:r>
            <a:r>
              <a:rPr lang="en-US" i="1"/>
              <a:t> </a:t>
            </a:r>
            <a:r>
              <a:rPr lang="en-US" i="1" err="1"/>
              <a:t>geliyor</a:t>
            </a:r>
            <a:r>
              <a:rPr lang="en-US" i="1"/>
              <a:t> mu, </a:t>
            </a:r>
            <a:r>
              <a:rPr lang="en-US" i="1" err="1"/>
              <a:t>ekonomik</a:t>
            </a:r>
            <a:r>
              <a:rPr lang="en-US" i="1"/>
              <a:t> </a:t>
            </a:r>
            <a:r>
              <a:rPr lang="en-US" i="1" err="1"/>
              <a:t>bilgi</a:t>
            </a:r>
            <a:r>
              <a:rPr lang="en-US" i="1"/>
              <a:t> </a:t>
            </a:r>
            <a:r>
              <a:rPr lang="en-US" i="1" err="1"/>
              <a:t>ver</a:t>
            </a:r>
            <a:r>
              <a:rPr lang="en-US" i="1"/>
              <a:t> complex </a:t>
            </a:r>
            <a:r>
              <a:rPr lang="en-US" i="1" err="1"/>
              <a:t>hastalik</a:t>
            </a:r>
            <a:r>
              <a:rPr lang="en-US" i="1"/>
              <a:t> </a:t>
            </a:r>
            <a:r>
              <a:rPr lang="en-US" i="1" err="1"/>
              <a:t>oldugunu</a:t>
            </a:r>
            <a:r>
              <a:rPr lang="en-US" i="1"/>
              <a:t> </a:t>
            </a:r>
            <a:r>
              <a:rPr lang="en-US" i="1" err="1"/>
              <a:t>soyle</a:t>
            </a:r>
            <a:endParaRPr lang="en-US" i="1"/>
          </a:p>
          <a:p>
            <a:pPr marL="0" indent="0">
              <a:buNone/>
            </a:pPr>
            <a:r>
              <a:rPr lang="en-US" i="1" err="1"/>
              <a:t>Tarlanizda</a:t>
            </a:r>
            <a:r>
              <a:rPr lang="en-US" i="1"/>
              <a:t> </a:t>
            </a:r>
            <a:r>
              <a:rPr lang="en-US" i="1" err="1"/>
              <a:t>gormuyorsaniz</a:t>
            </a:r>
            <a:r>
              <a:rPr lang="en-US" i="1"/>
              <a:t> da </a:t>
            </a:r>
            <a:r>
              <a:rPr lang="en-US" i="1" err="1"/>
              <a:t>guvende</a:t>
            </a:r>
            <a:r>
              <a:rPr lang="en-US" i="1"/>
              <a:t> </a:t>
            </a:r>
            <a:r>
              <a:rPr lang="en-US" i="1" err="1"/>
              <a:t>degilsiniz</a:t>
            </a:r>
            <a:r>
              <a:rPr lang="en-US" i="1"/>
              <a:t>, </a:t>
            </a:r>
            <a:r>
              <a:rPr lang="en-US" i="1" err="1"/>
              <a:t>cunku</a:t>
            </a:r>
            <a:r>
              <a:rPr lang="en-US" i="1"/>
              <a:t> </a:t>
            </a:r>
            <a:r>
              <a:rPr lang="en-US" i="1" err="1"/>
              <a:t>asemptomatik</a:t>
            </a:r>
            <a:r>
              <a:rPr lang="en-US" i="1"/>
              <a:t> </a:t>
            </a:r>
            <a:r>
              <a:rPr lang="en-US" i="1" err="1"/>
              <a:t>olarak</a:t>
            </a:r>
            <a:r>
              <a:rPr lang="en-US" i="1"/>
              <a:t> da </a:t>
            </a:r>
            <a:r>
              <a:rPr lang="en-US" i="1" err="1"/>
              <a:t>ciddi</a:t>
            </a:r>
            <a:r>
              <a:rPr lang="en-US" i="1"/>
              <a:t> </a:t>
            </a:r>
            <a:r>
              <a:rPr lang="en-US" i="1" err="1"/>
              <a:t>problemlere</a:t>
            </a:r>
            <a:r>
              <a:rPr lang="en-US" i="1"/>
              <a:t> </a:t>
            </a:r>
            <a:r>
              <a:rPr lang="en-US" i="1" err="1"/>
              <a:t>neden</a:t>
            </a:r>
            <a:r>
              <a:rPr lang="en-US" i="1"/>
              <a:t> </a:t>
            </a:r>
            <a:r>
              <a:rPr lang="en-US" i="1" err="1"/>
              <a:t>olabiliyor</a:t>
            </a:r>
            <a:r>
              <a:rPr lang="en-US" i="1"/>
              <a:t>. </a:t>
            </a:r>
            <a:r>
              <a:rPr lang="en-US" i="1" err="1"/>
              <a:t>Sunumumda</a:t>
            </a:r>
            <a:r>
              <a:rPr lang="en-US" i="1"/>
              <a:t> </a:t>
            </a:r>
            <a:r>
              <a:rPr lang="en-US" i="1" err="1"/>
              <a:t>bunun</a:t>
            </a:r>
            <a:r>
              <a:rPr lang="en-US" i="1"/>
              <a:t> </a:t>
            </a:r>
            <a:r>
              <a:rPr lang="en-US" i="1" err="1"/>
              <a:t>detaylarini</a:t>
            </a:r>
            <a:r>
              <a:rPr lang="en-US" i="1"/>
              <a:t> </a:t>
            </a:r>
            <a:r>
              <a:rPr lang="en-US" i="1" err="1"/>
              <a:t>vericem</a:t>
            </a:r>
            <a:endParaRPr lang="en-US"/>
          </a:p>
          <a:p>
            <a:endParaRPr lang="en-US"/>
          </a:p>
        </p:txBody>
      </p:sp>
      <p:sp>
        <p:nvSpPr>
          <p:cNvPr id="4" name="Slide Number Placeholder 3"/>
          <p:cNvSpPr>
            <a:spLocks noGrp="1"/>
          </p:cNvSpPr>
          <p:nvPr>
            <p:ph type="sldNum" sz="quarter" idx="5"/>
          </p:nvPr>
        </p:nvSpPr>
        <p:spPr/>
        <p:txBody>
          <a:bodyPr/>
          <a:lstStyle/>
          <a:p>
            <a:fld id="{8BE23134-77E9-F64A-BA3B-B3EB2EED3F57}" type="slidenum">
              <a:rPr lang="en-US" smtClean="0"/>
              <a:t>2</a:t>
            </a:fld>
            <a:endParaRPr lang="en-US"/>
          </a:p>
        </p:txBody>
      </p:sp>
    </p:spTree>
    <p:extLst>
      <p:ext uri="{BB962C8B-B14F-4D97-AF65-F5344CB8AC3E}">
        <p14:creationId xmlns:p14="http://schemas.microsoft.com/office/powerpoint/2010/main" val="17586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1"/>
            <a:r>
              <a:rPr lang="en-US"/>
              <a:t>Sss general info – soilborne protist </a:t>
            </a:r>
          </a:p>
          <a:p>
            <a:pPr lvl="1"/>
            <a:r>
              <a:rPr lang="en-US"/>
              <a:t>When it was first discovered, where has it been seen</a:t>
            </a:r>
          </a:p>
          <a:p>
            <a:pPr lvl="1"/>
            <a:r>
              <a:rPr lang="en-US"/>
              <a:t>How does it cause the disease (lifecycle) – connect with we don’t know much on this disease because it is a challenging organism to work with. </a:t>
            </a:r>
          </a:p>
          <a:p>
            <a:pPr lvl="1"/>
            <a:r>
              <a:rPr lang="en-US"/>
              <a:t>Because it impacts different aspects of the plants differently</a:t>
            </a:r>
          </a:p>
          <a:p>
            <a:endParaRPr lang="en-US"/>
          </a:p>
        </p:txBody>
      </p:sp>
      <p:sp>
        <p:nvSpPr>
          <p:cNvPr id="4" name="Slide Number Placeholder 3"/>
          <p:cNvSpPr>
            <a:spLocks noGrp="1"/>
          </p:cNvSpPr>
          <p:nvPr>
            <p:ph type="sldNum" sz="quarter" idx="5"/>
          </p:nvPr>
        </p:nvSpPr>
        <p:spPr/>
        <p:txBody>
          <a:bodyPr/>
          <a:lstStyle/>
          <a:p>
            <a:fld id="{8BE23134-77E9-F64A-BA3B-B3EB2EED3F57}" type="slidenum">
              <a:rPr lang="en-US" smtClean="0"/>
              <a:t>3</a:t>
            </a:fld>
            <a:endParaRPr lang="en-US"/>
          </a:p>
        </p:txBody>
      </p:sp>
    </p:spTree>
    <p:extLst>
      <p:ext uri="{BB962C8B-B14F-4D97-AF65-F5344CB8AC3E}">
        <p14:creationId xmlns:p14="http://schemas.microsoft.com/office/powerpoint/2010/main" val="1411197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1"/>
            <a:r>
              <a:rPr lang="en-US"/>
              <a:t>Root impacts – include overall plant growth impacts</a:t>
            </a:r>
          </a:p>
          <a:p>
            <a:pPr lvl="1"/>
            <a:r>
              <a:rPr lang="en-US"/>
              <a:t>Tuber impacts</a:t>
            </a:r>
          </a:p>
          <a:p>
            <a:pPr lvl="1"/>
            <a:r>
              <a:rPr lang="en-US"/>
              <a:t>Vector of PMTV</a:t>
            </a:r>
          </a:p>
          <a:p>
            <a:pPr lvl="1"/>
            <a:r>
              <a:rPr lang="en-US"/>
              <a:t>My findings on asymptomatic tubers and secondary infections</a:t>
            </a:r>
          </a:p>
        </p:txBody>
      </p:sp>
      <p:sp>
        <p:nvSpPr>
          <p:cNvPr id="4" name="Slide Number Placeholder 3"/>
          <p:cNvSpPr>
            <a:spLocks noGrp="1"/>
          </p:cNvSpPr>
          <p:nvPr>
            <p:ph type="sldNum" sz="quarter" idx="5"/>
          </p:nvPr>
        </p:nvSpPr>
        <p:spPr/>
        <p:txBody>
          <a:bodyPr/>
          <a:lstStyle/>
          <a:p>
            <a:fld id="{8BE23134-77E9-F64A-BA3B-B3EB2EED3F57}" type="slidenum">
              <a:rPr lang="en-US" smtClean="0"/>
              <a:t>5</a:t>
            </a:fld>
            <a:endParaRPr lang="en-US"/>
          </a:p>
        </p:txBody>
      </p:sp>
    </p:spTree>
    <p:extLst>
      <p:ext uri="{BB962C8B-B14F-4D97-AF65-F5344CB8AC3E}">
        <p14:creationId xmlns:p14="http://schemas.microsoft.com/office/powerpoint/2010/main" val="315098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E23134-77E9-F64A-BA3B-B3EB2EED3F57}" type="slidenum">
              <a:rPr lang="en-US" smtClean="0"/>
              <a:t>7</a:t>
            </a:fld>
            <a:endParaRPr lang="en-US"/>
          </a:p>
        </p:txBody>
      </p:sp>
    </p:spTree>
    <p:extLst>
      <p:ext uri="{BB962C8B-B14F-4D97-AF65-F5344CB8AC3E}">
        <p14:creationId xmlns:p14="http://schemas.microsoft.com/office/powerpoint/2010/main" val="4093672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a:t>
            </a:r>
          </a:p>
        </p:txBody>
      </p:sp>
      <p:sp>
        <p:nvSpPr>
          <p:cNvPr id="4" name="Slide Number Placeholder 3"/>
          <p:cNvSpPr>
            <a:spLocks noGrp="1"/>
          </p:cNvSpPr>
          <p:nvPr>
            <p:ph type="sldNum" sz="quarter" idx="5"/>
          </p:nvPr>
        </p:nvSpPr>
        <p:spPr/>
        <p:txBody>
          <a:bodyPr/>
          <a:lstStyle/>
          <a:p>
            <a:fld id="{8BE23134-77E9-F64A-BA3B-B3EB2EED3F57}" type="slidenum">
              <a:rPr lang="en-US" smtClean="0"/>
              <a:t>8</a:t>
            </a:fld>
            <a:endParaRPr lang="en-US"/>
          </a:p>
        </p:txBody>
      </p:sp>
    </p:spTree>
    <p:extLst>
      <p:ext uri="{BB962C8B-B14F-4D97-AF65-F5344CB8AC3E}">
        <p14:creationId xmlns:p14="http://schemas.microsoft.com/office/powerpoint/2010/main" val="1959282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E23134-77E9-F64A-BA3B-B3EB2EED3F57}" type="slidenum">
              <a:rPr lang="en-US" smtClean="0"/>
              <a:t>10</a:t>
            </a:fld>
            <a:endParaRPr lang="en-US"/>
          </a:p>
        </p:txBody>
      </p:sp>
    </p:spTree>
    <p:extLst>
      <p:ext uri="{BB962C8B-B14F-4D97-AF65-F5344CB8AC3E}">
        <p14:creationId xmlns:p14="http://schemas.microsoft.com/office/powerpoint/2010/main" val="4015355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Majority of commercially available potato varieties are susceptible to some degree to Sss, and no immune commercial variety is available to this date (Merz et al. 2012, </a:t>
            </a:r>
            <a:r>
              <a:rPr lang="en-US" sz="1800" err="1">
                <a:effectLst/>
                <a:latin typeface="Calibri" panose="020F0502020204030204" pitchFamily="34" charset="0"/>
                <a:ea typeface="Calibri" panose="020F0502020204030204" pitchFamily="34" charset="0"/>
                <a:cs typeface="Arial" panose="020B0604020202020204" pitchFamily="34" charset="0"/>
              </a:rPr>
              <a:t>Bitarra</a:t>
            </a:r>
            <a:r>
              <a:rPr lang="en-US" sz="1800">
                <a:effectLst/>
                <a:latin typeface="Calibri" panose="020F0502020204030204" pitchFamily="34" charset="0"/>
                <a:ea typeface="Calibri" panose="020F0502020204030204" pitchFamily="34" charset="0"/>
                <a:cs typeface="Arial" panose="020B0604020202020204" pitchFamily="34" charset="0"/>
              </a:rPr>
              <a:t> et al. 2016, Zeng et al. 2020). Accurate reporting of varieties’ susceptibilities to Sss is essential to provide correct recommendations to growers. However, discrepancies in the resistance reports are present in the literature (</a:t>
            </a:r>
            <a:r>
              <a:rPr lang="en-US" sz="1800" err="1">
                <a:effectLst/>
                <a:latin typeface="Calibri" panose="020F0502020204030204" pitchFamily="34" charset="0"/>
                <a:ea typeface="Calibri" panose="020F0502020204030204" pitchFamily="34" charset="0"/>
                <a:cs typeface="Arial" panose="020B0604020202020204" pitchFamily="34" charset="0"/>
              </a:rPr>
              <a:t>Falloon</a:t>
            </a:r>
            <a:r>
              <a:rPr lang="en-US" sz="1800">
                <a:effectLst/>
                <a:latin typeface="Calibri" panose="020F0502020204030204" pitchFamily="34" charset="0"/>
                <a:ea typeface="Calibri" panose="020F0502020204030204" pitchFamily="34" charset="0"/>
                <a:cs typeface="Arial" panose="020B0604020202020204" pitchFamily="34" charset="0"/>
              </a:rPr>
              <a:t> et al. 2016, </a:t>
            </a:r>
            <a:r>
              <a:rPr lang="en-US" sz="1800" err="1">
                <a:effectLst/>
                <a:latin typeface="Calibri" panose="020F0502020204030204" pitchFamily="34" charset="0"/>
                <a:ea typeface="Calibri" panose="020F0502020204030204" pitchFamily="34" charset="0"/>
                <a:cs typeface="Arial" panose="020B0604020202020204" pitchFamily="34" charset="0"/>
              </a:rPr>
              <a:t>Bitarra</a:t>
            </a:r>
            <a:r>
              <a:rPr lang="en-US" sz="1800">
                <a:effectLst/>
                <a:latin typeface="Calibri" panose="020F0502020204030204" pitchFamily="34" charset="0"/>
                <a:ea typeface="Calibri" panose="020F0502020204030204" pitchFamily="34" charset="0"/>
                <a:cs typeface="Arial" panose="020B0604020202020204" pitchFamily="34" charset="0"/>
              </a:rPr>
              <a:t> et al. 2016). Even though discrepancies in the resistance reports were previously attributed to the variations between the resistance ratings in the past (Merz et al. 2012 ), differences in the environmental conditions such as temperature and water saturation are important factors that might explain some of these discrepancies (Van de Graaf et al. 2005; 2007). </a:t>
            </a:r>
          </a:p>
          <a:p>
            <a:pPr marL="0" marR="0">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 This is what Merz paper says, however when I compare the </a:t>
            </a:r>
            <a:r>
              <a:rPr lang="en-US" sz="1800" err="1">
                <a:effectLst/>
                <a:latin typeface="Calibri" panose="020F0502020204030204" pitchFamily="34" charset="0"/>
                <a:ea typeface="Calibri" panose="020F0502020204030204" pitchFamily="34" charset="0"/>
                <a:cs typeface="Arial" panose="020B0604020202020204" pitchFamily="34" charset="0"/>
              </a:rPr>
              <a:t>Bitarra</a:t>
            </a:r>
            <a:r>
              <a:rPr lang="en-US" sz="1800">
                <a:effectLst/>
                <a:latin typeface="Calibri" panose="020F0502020204030204" pitchFamily="34" charset="0"/>
                <a:ea typeface="Calibri" panose="020F0502020204030204" pitchFamily="34" charset="0"/>
                <a:cs typeface="Arial" panose="020B0604020202020204" pitchFamily="34" charset="0"/>
              </a:rPr>
              <a:t> and </a:t>
            </a:r>
            <a:r>
              <a:rPr lang="en-US" sz="1800" err="1">
                <a:effectLst/>
                <a:latin typeface="Calibri" panose="020F0502020204030204" pitchFamily="34" charset="0"/>
                <a:ea typeface="Calibri" panose="020F0502020204030204" pitchFamily="34" charset="0"/>
                <a:cs typeface="Arial" panose="020B0604020202020204" pitchFamily="34" charset="0"/>
              </a:rPr>
              <a:t>Falloon</a:t>
            </a:r>
            <a:r>
              <a:rPr lang="en-US" sz="1800">
                <a:effectLst/>
                <a:latin typeface="Calibri" panose="020F0502020204030204" pitchFamily="34" charset="0"/>
                <a:ea typeface="Calibri" panose="020F0502020204030204" pitchFamily="34" charset="0"/>
                <a:cs typeface="Arial" panose="020B0604020202020204" pitchFamily="34" charset="0"/>
              </a:rPr>
              <a:t> paper, but I don’t completely agree and I added another sentence as my own comment to other potential impacts. Because here are two examples;</a:t>
            </a:r>
          </a:p>
          <a:p>
            <a:pPr marL="0" marR="0">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 </a:t>
            </a:r>
          </a:p>
          <a:p>
            <a:pPr marL="0" marR="0">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On Russet Burbank:</a:t>
            </a:r>
          </a:p>
          <a:p>
            <a:pPr marL="342900" marR="0" lvl="0" indent="-342900">
              <a:lnSpc>
                <a:spcPts val="1680"/>
              </a:lnSpc>
              <a:spcBef>
                <a:spcPts val="0"/>
              </a:spcBef>
              <a:spcAft>
                <a:spcPts val="800"/>
              </a:spcAft>
              <a:buSzPts val="1000"/>
              <a:buFont typeface="Symbol" pitchFamily="2" charset="2"/>
              <a:buChar char=""/>
              <a:tabLst>
                <a:tab pos="457200" algn="l"/>
              </a:tabLst>
            </a:pPr>
            <a:r>
              <a:rPr lang="en-US" sz="1800" err="1">
                <a:solidFill>
                  <a:srgbClr val="000000"/>
                </a:solidFill>
                <a:effectLst/>
                <a:latin typeface="Calibri" panose="020F0502020204030204" pitchFamily="34" charset="0"/>
                <a:ea typeface="Calibri" panose="020F0502020204030204" pitchFamily="34" charset="0"/>
                <a:cs typeface="Arial" panose="020B0604020202020204" pitchFamily="34" charset="0"/>
              </a:rPr>
              <a:t>Falloon</a:t>
            </a: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rPr>
              <a:t> paper: M</a:t>
            </a:r>
            <a:r>
              <a:rPr lang="en-US" sz="1800">
                <a:solidFill>
                  <a:srgbClr val="1C1D1E"/>
                </a:solidFill>
                <a:effectLst/>
                <a:latin typeface="Open Sans" panose="020B0606030504020204" pitchFamily="34" charset="0"/>
                <a:ea typeface="Times New Roman" panose="02020603050405020304" pitchFamily="18" charset="0"/>
                <a:cs typeface="Arial" panose="020B0604020202020204" pitchFamily="34" charset="0"/>
              </a:rPr>
              <a:t>oderate root dysfunction, moderate root hyperplasia, ‘</a:t>
            </a:r>
            <a:r>
              <a:rPr lang="en-US" sz="1800" b="1">
                <a:solidFill>
                  <a:srgbClr val="1C1D1E"/>
                </a:solidFill>
                <a:effectLst/>
                <a:latin typeface="Open Sans" panose="020B0606030504020204" pitchFamily="34" charset="0"/>
                <a:ea typeface="Times New Roman" panose="02020603050405020304" pitchFamily="18" charset="0"/>
                <a:cs typeface="Arial" panose="020B0604020202020204" pitchFamily="34" charset="0"/>
              </a:rPr>
              <a:t>moderately resistant’ to powdery scab</a:t>
            </a:r>
            <a:endParaRPr lang="en-US" sz="1800">
              <a:solidFill>
                <a:srgbClr val="1C1D1E"/>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1680"/>
              </a:lnSpc>
              <a:spcBef>
                <a:spcPts val="0"/>
              </a:spcBef>
              <a:spcAft>
                <a:spcPts val="800"/>
              </a:spcAft>
              <a:buSzPts val="1000"/>
              <a:buFont typeface="Symbol" pitchFamily="2" charset="2"/>
              <a:buChar char=""/>
              <a:tabLst>
                <a:tab pos="457200" algn="l"/>
              </a:tabLst>
            </a:pPr>
            <a:r>
              <a:rPr lang="en-US" sz="1800" err="1">
                <a:solidFill>
                  <a:srgbClr val="1C1D1E"/>
                </a:solidFill>
                <a:effectLst/>
                <a:latin typeface="Open Sans" panose="020B0606030504020204" pitchFamily="34" charset="0"/>
                <a:ea typeface="Times New Roman" panose="02020603050405020304" pitchFamily="18" charset="0"/>
                <a:cs typeface="Arial" panose="020B0604020202020204" pitchFamily="34" charset="0"/>
              </a:rPr>
              <a:t>Bitarra</a:t>
            </a:r>
            <a:r>
              <a:rPr lang="en-US" sz="1800">
                <a:solidFill>
                  <a:srgbClr val="1C1D1E"/>
                </a:solidFill>
                <a:effectLst/>
                <a:latin typeface="Open Sans" panose="020B0606030504020204" pitchFamily="34" charset="0"/>
                <a:ea typeface="Times New Roman" panose="02020603050405020304" pitchFamily="18" charset="0"/>
                <a:cs typeface="Arial" panose="020B0604020202020204" pitchFamily="34" charset="0"/>
              </a:rPr>
              <a:t> paper: Moderate root galls and </a:t>
            </a:r>
            <a:r>
              <a:rPr lang="en-US" sz="1800" b="1">
                <a:solidFill>
                  <a:srgbClr val="1C1D1E"/>
                </a:solidFill>
                <a:effectLst/>
                <a:latin typeface="Open Sans" panose="020B0606030504020204" pitchFamily="34" charset="0"/>
                <a:ea typeface="Times New Roman" panose="02020603050405020304" pitchFamily="18" charset="0"/>
                <a:cs typeface="Arial" panose="020B0604020202020204" pitchFamily="34" charset="0"/>
              </a:rPr>
              <a:t>very resistant</a:t>
            </a:r>
            <a:r>
              <a:rPr lang="en-US" sz="1800">
                <a:solidFill>
                  <a:srgbClr val="1C1D1E"/>
                </a:solidFill>
                <a:effectLst/>
                <a:latin typeface="Open Sans" panose="020B0606030504020204" pitchFamily="34" charset="0"/>
                <a:ea typeface="Times New Roman" panose="02020603050405020304" pitchFamily="18" charset="0"/>
                <a:cs typeface="Arial" panose="020B0604020202020204" pitchFamily="34" charset="0"/>
              </a:rPr>
              <a:t> to </a:t>
            </a:r>
            <a:r>
              <a:rPr lang="en-US" sz="1800" b="1">
                <a:solidFill>
                  <a:srgbClr val="1C1D1E"/>
                </a:solidFill>
                <a:effectLst/>
                <a:latin typeface="Open Sans" panose="020B0606030504020204" pitchFamily="34" charset="0"/>
                <a:ea typeface="Times New Roman" panose="02020603050405020304" pitchFamily="18" charset="0"/>
                <a:cs typeface="Arial" panose="020B0604020202020204" pitchFamily="34" charset="0"/>
              </a:rPr>
              <a:t>powdery scab</a:t>
            </a:r>
            <a:endParaRPr lang="en-US" sz="1800">
              <a:solidFill>
                <a:srgbClr val="1C1D1E"/>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ts val="1680"/>
              </a:lnSpc>
              <a:spcBef>
                <a:spcPts val="0"/>
              </a:spcBef>
              <a:spcAft>
                <a:spcPts val="800"/>
              </a:spcAft>
            </a:pPr>
            <a:r>
              <a:rPr lang="en-US" sz="1800">
                <a:solidFill>
                  <a:srgbClr val="1C1D1E"/>
                </a:solidFill>
                <a:effectLst/>
                <a:latin typeface="Open Sans" panose="020B0606030504020204" pitchFamily="34" charset="0"/>
                <a:ea typeface="Times New Roman" panose="02020603050405020304" pitchFamily="18" charset="0"/>
                <a:cs typeface="Arial" panose="020B0604020202020204" pitchFamily="34" charset="0"/>
              </a:rPr>
              <a:t>On Ranger Russet: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1680"/>
              </a:lnSpc>
              <a:spcBef>
                <a:spcPts val="0"/>
              </a:spcBef>
              <a:spcAft>
                <a:spcPts val="800"/>
              </a:spcAft>
              <a:buSzPts val="1000"/>
              <a:buFont typeface="Symbol" pitchFamily="2" charset="2"/>
              <a:buChar char=""/>
              <a:tabLst>
                <a:tab pos="457200" algn="l"/>
              </a:tabLst>
            </a:pPr>
            <a:r>
              <a:rPr lang="en-US" sz="1800" err="1">
                <a:solidFill>
                  <a:srgbClr val="1C1D1E"/>
                </a:solidFill>
                <a:effectLst/>
                <a:latin typeface="Open Sans" panose="020B0606030504020204" pitchFamily="34" charset="0"/>
                <a:ea typeface="Times New Roman" panose="02020603050405020304" pitchFamily="18" charset="0"/>
                <a:cs typeface="Arial" panose="020B0604020202020204" pitchFamily="34" charset="0"/>
              </a:rPr>
              <a:t>Falloon</a:t>
            </a:r>
            <a:r>
              <a:rPr lang="en-US" sz="1800">
                <a:solidFill>
                  <a:srgbClr val="1C1D1E"/>
                </a:solidFill>
                <a:effectLst/>
                <a:latin typeface="Open Sans" panose="020B0606030504020204" pitchFamily="34" charset="0"/>
                <a:ea typeface="Times New Roman" panose="02020603050405020304" pitchFamily="18" charset="0"/>
                <a:cs typeface="Arial" panose="020B0604020202020204" pitchFamily="34" charset="0"/>
              </a:rPr>
              <a:t> paper: severe root dysfunction, </a:t>
            </a:r>
            <a:r>
              <a:rPr lang="en-US" sz="1800" b="1">
                <a:solidFill>
                  <a:srgbClr val="1C1D1E"/>
                </a:solidFill>
                <a:effectLst/>
                <a:latin typeface="Open Sans" panose="020B0606030504020204" pitchFamily="34" charset="0"/>
                <a:ea typeface="Times New Roman" panose="02020603050405020304" pitchFamily="18" charset="0"/>
                <a:cs typeface="Arial" panose="020B0604020202020204" pitchFamily="34" charset="0"/>
              </a:rPr>
              <a:t>light root hyperplasia, ‘moderately resistant’ to powdery scab</a:t>
            </a:r>
            <a:endParaRPr lang="en-US" sz="1800">
              <a:solidFill>
                <a:srgbClr val="1C1D1E"/>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1680"/>
              </a:lnSpc>
              <a:spcBef>
                <a:spcPts val="0"/>
              </a:spcBef>
              <a:spcAft>
                <a:spcPts val="800"/>
              </a:spcAft>
              <a:buSzPts val="1000"/>
              <a:buFont typeface="Symbol" pitchFamily="2" charset="2"/>
              <a:buChar char=""/>
              <a:tabLst>
                <a:tab pos="457200" algn="l"/>
              </a:tabLst>
            </a:pPr>
            <a:r>
              <a:rPr lang="en-US" sz="1800" err="1">
                <a:solidFill>
                  <a:srgbClr val="1C1D1E"/>
                </a:solidFill>
                <a:effectLst/>
                <a:latin typeface="Open Sans" panose="020B0606030504020204" pitchFamily="34" charset="0"/>
                <a:ea typeface="Times New Roman" panose="02020603050405020304" pitchFamily="18" charset="0"/>
                <a:cs typeface="Arial" panose="020B0604020202020204" pitchFamily="34" charset="0"/>
              </a:rPr>
              <a:t>Bitarra</a:t>
            </a:r>
            <a:r>
              <a:rPr lang="en-US" sz="1800">
                <a:solidFill>
                  <a:srgbClr val="1C1D1E"/>
                </a:solidFill>
                <a:effectLst/>
                <a:latin typeface="Open Sans" panose="020B0606030504020204" pitchFamily="34" charset="0"/>
                <a:ea typeface="Times New Roman" panose="02020603050405020304" pitchFamily="18" charset="0"/>
                <a:cs typeface="Arial" panose="020B0604020202020204" pitchFamily="34" charset="0"/>
              </a:rPr>
              <a:t> paper: </a:t>
            </a:r>
            <a:r>
              <a:rPr lang="en-US" sz="1800" b="1">
                <a:solidFill>
                  <a:srgbClr val="1C1D1E"/>
                </a:solidFill>
                <a:effectLst/>
                <a:latin typeface="Open Sans" panose="020B0606030504020204" pitchFamily="34" charset="0"/>
                <a:ea typeface="Times New Roman" panose="02020603050405020304" pitchFamily="18" charset="0"/>
                <a:cs typeface="Arial" panose="020B0604020202020204" pitchFamily="34" charset="0"/>
              </a:rPr>
              <a:t>Very resistant to both</a:t>
            </a:r>
            <a:endParaRPr lang="en-US" sz="1800">
              <a:solidFill>
                <a:srgbClr val="1C1D1E"/>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ts val="1680"/>
              </a:lnSpc>
              <a:spcBef>
                <a:spcPts val="0"/>
              </a:spcBef>
              <a:spcAft>
                <a:spcPts val="800"/>
              </a:spcAft>
            </a:pPr>
            <a:r>
              <a:rPr lang="en-US" sz="1800" b="1">
                <a:solidFill>
                  <a:srgbClr val="1C1D1E"/>
                </a:solidFill>
                <a:effectLst/>
                <a:latin typeface="Open Sans" panose="020B0606030504020204" pitchFamily="34" charset="0"/>
                <a:ea typeface="Times New Roman" panose="02020603050405020304" pitchFamily="18" charset="0"/>
                <a:cs typeface="Arial" panose="020B060402020202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ts val="1680"/>
              </a:lnSpc>
              <a:spcBef>
                <a:spcPts val="0"/>
              </a:spcBef>
              <a:spcAft>
                <a:spcPts val="800"/>
              </a:spcAft>
            </a:pPr>
            <a:r>
              <a:rPr lang="en-US" sz="1800">
                <a:solidFill>
                  <a:srgbClr val="1C1D1E"/>
                </a:solidFill>
                <a:effectLst/>
                <a:latin typeface="Open Sans" panose="020B0606030504020204" pitchFamily="34" charset="0"/>
                <a:ea typeface="Times New Roman" panose="02020603050405020304" pitchFamily="18" charset="0"/>
                <a:cs typeface="Arial" panose="020B0604020202020204" pitchFamily="34" charset="0"/>
              </a:rPr>
              <a:t>One thing that stroke me was the </a:t>
            </a:r>
            <a:r>
              <a:rPr lang="en-US" sz="1800" err="1">
                <a:solidFill>
                  <a:srgbClr val="1C1D1E"/>
                </a:solidFill>
                <a:effectLst/>
                <a:latin typeface="Open Sans" panose="020B0606030504020204" pitchFamily="34" charset="0"/>
                <a:ea typeface="Times New Roman" panose="02020603050405020304" pitchFamily="18" charset="0"/>
                <a:cs typeface="Arial" panose="020B0604020202020204" pitchFamily="34" charset="0"/>
              </a:rPr>
              <a:t>Bitarra</a:t>
            </a:r>
            <a:r>
              <a:rPr lang="en-US" sz="1800">
                <a:solidFill>
                  <a:srgbClr val="1C1D1E"/>
                </a:solidFill>
                <a:effectLst/>
                <a:latin typeface="Open Sans" panose="020B0606030504020204" pitchFamily="34" charset="0"/>
                <a:ea typeface="Times New Roman" panose="02020603050405020304" pitchFamily="18" charset="0"/>
                <a:cs typeface="Arial" panose="020B0604020202020204" pitchFamily="34" charset="0"/>
              </a:rPr>
              <a:t> field experiment was carried out in June-October while </a:t>
            </a:r>
            <a:r>
              <a:rPr lang="en-US" sz="1800" err="1">
                <a:solidFill>
                  <a:srgbClr val="1C1D1E"/>
                </a:solidFill>
                <a:effectLst/>
                <a:latin typeface="Open Sans" panose="020B0606030504020204" pitchFamily="34" charset="0"/>
                <a:ea typeface="Times New Roman" panose="02020603050405020304" pitchFamily="18" charset="0"/>
                <a:cs typeface="Arial" panose="020B0604020202020204" pitchFamily="34" charset="0"/>
              </a:rPr>
              <a:t>Falloon</a:t>
            </a:r>
            <a:r>
              <a:rPr lang="en-US" sz="1800">
                <a:solidFill>
                  <a:srgbClr val="1C1D1E"/>
                </a:solidFill>
                <a:effectLst/>
                <a:latin typeface="Open Sans" panose="020B0606030504020204" pitchFamily="34" charset="0"/>
                <a:ea typeface="Times New Roman" panose="02020603050405020304" pitchFamily="18" charset="0"/>
                <a:cs typeface="Arial" panose="020B0604020202020204" pitchFamily="34" charset="0"/>
              </a:rPr>
              <a:t> experiment was carried out in greenhouse conditions at 16±2 C, which surely had a big impact as we know temperature is critical. Also makes sense for these 2 examples on why </a:t>
            </a:r>
            <a:r>
              <a:rPr lang="en-US" sz="1800" err="1">
                <a:solidFill>
                  <a:srgbClr val="1C1D1E"/>
                </a:solidFill>
                <a:effectLst/>
                <a:latin typeface="Open Sans" panose="020B0606030504020204" pitchFamily="34" charset="0"/>
                <a:ea typeface="Times New Roman" panose="02020603050405020304" pitchFamily="18" charset="0"/>
                <a:cs typeface="Arial" panose="020B0604020202020204" pitchFamily="34" charset="0"/>
              </a:rPr>
              <a:t>Bitarra</a:t>
            </a:r>
            <a:r>
              <a:rPr lang="en-US" sz="1800">
                <a:solidFill>
                  <a:srgbClr val="1C1D1E"/>
                </a:solidFill>
                <a:effectLst/>
                <a:latin typeface="Open Sans" panose="020B0606030504020204" pitchFamily="34" charset="0"/>
                <a:ea typeface="Times New Roman" panose="02020603050405020304" pitchFamily="18" charset="0"/>
                <a:cs typeface="Arial" panose="020B0604020202020204" pitchFamily="34" charset="0"/>
              </a:rPr>
              <a:t> has reported the higher resistance ratings because of the high temperature.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ts val="1680"/>
              </a:lnSpc>
              <a:spcBef>
                <a:spcPts val="0"/>
              </a:spcBef>
              <a:spcAft>
                <a:spcPts val="800"/>
              </a:spcAft>
            </a:pPr>
            <a:r>
              <a:rPr lang="en-US" sz="1800">
                <a:solidFill>
                  <a:srgbClr val="1C1D1E"/>
                </a:solidFill>
                <a:effectLst/>
                <a:latin typeface="Open Sans" panose="020B0606030504020204" pitchFamily="34" charset="0"/>
                <a:ea typeface="Times New Roman" panose="02020603050405020304" pitchFamily="18" charset="0"/>
                <a:cs typeface="Arial" panose="020B0604020202020204" pitchFamily="34" charset="0"/>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8BE23134-77E9-F64A-BA3B-B3EB2EED3F57}" type="slidenum">
              <a:rPr lang="en-US" smtClean="0"/>
              <a:t>11</a:t>
            </a:fld>
            <a:endParaRPr lang="en-US"/>
          </a:p>
        </p:txBody>
      </p:sp>
    </p:spTree>
    <p:extLst>
      <p:ext uri="{BB962C8B-B14F-4D97-AF65-F5344CB8AC3E}">
        <p14:creationId xmlns:p14="http://schemas.microsoft.com/office/powerpoint/2010/main" val="1270721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E23134-77E9-F64A-BA3B-B3EB2EED3F57}" type="slidenum">
              <a:rPr lang="en-US" smtClean="0"/>
              <a:t>13</a:t>
            </a:fld>
            <a:endParaRPr lang="en-US"/>
          </a:p>
        </p:txBody>
      </p:sp>
    </p:spTree>
    <p:extLst>
      <p:ext uri="{BB962C8B-B14F-4D97-AF65-F5344CB8AC3E}">
        <p14:creationId xmlns:p14="http://schemas.microsoft.com/office/powerpoint/2010/main" val="168654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treatment was applied to the soil six times within 34 days. </a:t>
            </a:r>
          </a:p>
          <a:p>
            <a:endParaRPr lang="en-US" dirty="0"/>
          </a:p>
        </p:txBody>
      </p:sp>
      <p:sp>
        <p:nvSpPr>
          <p:cNvPr id="4" name="Slide Number Placeholder 3"/>
          <p:cNvSpPr>
            <a:spLocks noGrp="1"/>
          </p:cNvSpPr>
          <p:nvPr>
            <p:ph type="sldNum" sz="quarter" idx="5"/>
          </p:nvPr>
        </p:nvSpPr>
        <p:spPr/>
        <p:txBody>
          <a:bodyPr/>
          <a:lstStyle/>
          <a:p>
            <a:fld id="{8BE23134-77E9-F64A-BA3B-B3EB2EED3F57}" type="slidenum">
              <a:rPr lang="en-US" smtClean="0"/>
              <a:t>14</a:t>
            </a:fld>
            <a:endParaRPr lang="en-US"/>
          </a:p>
        </p:txBody>
      </p:sp>
    </p:spTree>
    <p:extLst>
      <p:ext uri="{BB962C8B-B14F-4D97-AF65-F5344CB8AC3E}">
        <p14:creationId xmlns:p14="http://schemas.microsoft.com/office/powerpoint/2010/main" val="504208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981200"/>
            <a:ext cx="8229600" cy="3657600"/>
          </a:xfrm>
        </p:spPr>
        <p:txBody>
          <a:bodyPr>
            <a:normAutofit/>
          </a:bodyPr>
          <a:lstStyle>
            <a:lvl1pPr marL="0" indent="0" algn="ctr">
              <a:buNone/>
              <a:defRPr sz="1350">
                <a:solidFill>
                  <a:srgbClr val="071A34"/>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7E7913-E333-2640-AEDF-B786E98C79E7}" type="datetime1">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5F4EF-1FE4-B342-9CAB-74B553C33152}" type="slidenum">
              <a:rPr lang="en-US" smtClean="0"/>
              <a:t>‹#›</a:t>
            </a:fld>
            <a:endParaRPr lang="en-US"/>
          </a:p>
        </p:txBody>
      </p:sp>
      <p:sp>
        <p:nvSpPr>
          <p:cNvPr id="7" name="Title 1"/>
          <p:cNvSpPr>
            <a:spLocks noGrp="1"/>
          </p:cNvSpPr>
          <p:nvPr>
            <p:ph type="ctrTitle"/>
          </p:nvPr>
        </p:nvSpPr>
        <p:spPr>
          <a:xfrm>
            <a:off x="457200" y="1371600"/>
            <a:ext cx="8229600" cy="457200"/>
          </a:xfrm>
          <a:prstGeom prst="rect">
            <a:avLst/>
          </a:prstGeom>
        </p:spPr>
        <p:txBody>
          <a:bodyPr/>
          <a:lstStyle>
            <a:lvl1pPr algn="l">
              <a:defRPr sz="1575">
                <a:solidFill>
                  <a:srgbClr val="071A34"/>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32845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905000"/>
            <a:ext cx="8229600" cy="4221163"/>
          </a:xfrm>
        </p:spPr>
        <p:txBody>
          <a:bodyPr vert="eaVert"/>
          <a:lstStyle>
            <a:lvl1pPr>
              <a:defRPr>
                <a:solidFill>
                  <a:srgbClr val="071A34"/>
                </a:solidFill>
              </a:defRPr>
            </a:lvl1pPr>
            <a:lvl2pPr>
              <a:defRPr>
                <a:solidFill>
                  <a:srgbClr val="071A34"/>
                </a:solidFill>
              </a:defRPr>
            </a:lvl2pPr>
            <a:lvl3pPr>
              <a:defRPr>
                <a:solidFill>
                  <a:srgbClr val="071A34"/>
                </a:solidFill>
              </a:defRPr>
            </a:lvl3pPr>
            <a:lvl4pPr>
              <a:defRPr>
                <a:solidFill>
                  <a:srgbClr val="071A34"/>
                </a:solidFill>
              </a:defRPr>
            </a:lvl4pPr>
            <a:lvl5pPr>
              <a:defRPr>
                <a:solidFill>
                  <a:srgbClr val="071A3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C3EAE0-9DAD-3447-A64D-F3B303D6D2E8}" type="datetime1">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5F4EF-1FE4-B342-9CAB-74B553C33152}" type="slidenum">
              <a:rPr lang="en-US" smtClean="0"/>
              <a:t>‹#›</a:t>
            </a:fld>
            <a:endParaRPr lang="en-US"/>
          </a:p>
        </p:txBody>
      </p:sp>
      <p:sp>
        <p:nvSpPr>
          <p:cNvPr id="9" name="Title 1"/>
          <p:cNvSpPr txBox="1">
            <a:spLocks/>
          </p:cNvSpPr>
          <p:nvPr/>
        </p:nvSpPr>
        <p:spPr>
          <a:xfrm>
            <a:off x="457200" y="1371600"/>
            <a:ext cx="8229600" cy="457200"/>
          </a:xfrm>
          <a:prstGeom prst="rect">
            <a:avLst/>
          </a:prstGeom>
        </p:spPr>
        <p:txBody>
          <a:bodyPr/>
          <a:lstStyle>
            <a:lvl1pPr algn="l">
              <a:defRPr sz="2800">
                <a:solidFill>
                  <a:srgbClr val="071A34"/>
                </a:solidFill>
                <a:latin typeface="Arial"/>
                <a:cs typeface="Arial"/>
              </a:defRPr>
            </a:lvl1pPr>
          </a:lstStyle>
          <a:p>
            <a:pPr marL="0" marR="0" lvl="0" indent="0" algn="l" defTabSz="514350" rtl="0" eaLnBrk="1" fontAlgn="auto" latinLnBrk="0" hangingPunct="1">
              <a:lnSpc>
                <a:spcPct val="100000"/>
              </a:lnSpc>
              <a:spcBef>
                <a:spcPct val="0"/>
              </a:spcBef>
              <a:spcAft>
                <a:spcPts val="0"/>
              </a:spcAft>
              <a:buClrTx/>
              <a:buSzTx/>
              <a:buFontTx/>
              <a:buNone/>
              <a:tabLst/>
              <a:defRPr/>
            </a:pPr>
            <a:r>
              <a:rPr kumimoji="0" lang="en-US" sz="1575" b="0" i="0" u="none" strike="noStrike" kern="1200" cap="none" spc="0" normalizeH="0" baseline="0" noProof="0" dirty="0">
                <a:ln>
                  <a:noFill/>
                </a:ln>
                <a:solidFill>
                  <a:srgbClr val="071A34"/>
                </a:solidFill>
                <a:effectLst/>
                <a:uLnTx/>
                <a:uFillTx/>
                <a:latin typeface="Arial"/>
                <a:ea typeface="+mj-ea"/>
                <a:cs typeface="Arial"/>
              </a:rPr>
              <a:t>Click to edit Master title style</a:t>
            </a:r>
          </a:p>
        </p:txBody>
      </p:sp>
    </p:spTree>
    <p:extLst>
      <p:ext uri="{BB962C8B-B14F-4D97-AF65-F5344CB8AC3E}">
        <p14:creationId xmlns:p14="http://schemas.microsoft.com/office/powerpoint/2010/main" val="49926502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1575">
                <a:solidFill>
                  <a:srgbClr val="071A34"/>
                </a:solidFill>
              </a:defRPr>
            </a:lvl1pPr>
            <a:lvl2pPr>
              <a:defRPr sz="1350">
                <a:solidFill>
                  <a:srgbClr val="071A34"/>
                </a:solidFill>
              </a:defRPr>
            </a:lvl2pPr>
            <a:lvl3pPr>
              <a:defRPr sz="1125">
                <a:solidFill>
                  <a:srgbClr val="071A34"/>
                </a:solidFill>
              </a:defRPr>
            </a:lvl3pPr>
            <a:lvl4pPr>
              <a:defRPr sz="1013">
                <a:solidFill>
                  <a:srgbClr val="071A34"/>
                </a:solidFill>
              </a:defRPr>
            </a:lvl4pPr>
            <a:lvl5pPr>
              <a:defRPr sz="900">
                <a:solidFill>
                  <a:srgbClr val="071A3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714A5C-7F2D-2646-96C4-525325BA3C89}" type="datetime1">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5F4EF-1FE4-B342-9CAB-74B553C33152}" type="slidenum">
              <a:rPr lang="en-US" smtClean="0"/>
              <a:t>‹#›</a:t>
            </a:fld>
            <a:endParaRPr lang="en-US"/>
          </a:p>
        </p:txBody>
      </p:sp>
      <p:sp>
        <p:nvSpPr>
          <p:cNvPr id="9" name="Title 1"/>
          <p:cNvSpPr>
            <a:spLocks noGrp="1"/>
          </p:cNvSpPr>
          <p:nvPr>
            <p:ph type="ctrTitle"/>
          </p:nvPr>
        </p:nvSpPr>
        <p:spPr>
          <a:xfrm>
            <a:off x="457200" y="1371600"/>
            <a:ext cx="8229600" cy="457200"/>
          </a:xfrm>
          <a:prstGeom prst="rect">
            <a:avLst/>
          </a:prstGeom>
        </p:spPr>
        <p:txBody>
          <a:bodyPr/>
          <a:lstStyle>
            <a:lvl1pPr algn="l">
              <a:defRPr sz="1575">
                <a:solidFill>
                  <a:srgbClr val="071A34"/>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051568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2250" b="1" cap="all">
                <a:solidFill>
                  <a:srgbClr val="071A34"/>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981200"/>
            <a:ext cx="7772400" cy="2425701"/>
          </a:xfrm>
        </p:spPr>
        <p:txBody>
          <a:bodyPr anchor="b"/>
          <a:lstStyle>
            <a:lvl1pPr marL="0" indent="0">
              <a:buNone/>
              <a:defRPr sz="1125">
                <a:solidFill>
                  <a:srgbClr val="071A34"/>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B30B1-558A-364B-8D77-7FE9F2FCA5FC}" type="datetime1">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5F4EF-1FE4-B342-9CAB-74B553C33152}" type="slidenum">
              <a:rPr lang="en-US" smtClean="0"/>
              <a:t>‹#›</a:t>
            </a:fld>
            <a:endParaRPr lang="en-US"/>
          </a:p>
        </p:txBody>
      </p:sp>
      <p:sp>
        <p:nvSpPr>
          <p:cNvPr id="8" name="Title 1"/>
          <p:cNvSpPr txBox="1">
            <a:spLocks/>
          </p:cNvSpPr>
          <p:nvPr/>
        </p:nvSpPr>
        <p:spPr>
          <a:xfrm>
            <a:off x="457200" y="1371600"/>
            <a:ext cx="8229600" cy="457200"/>
          </a:xfrm>
          <a:prstGeom prst="rect">
            <a:avLst/>
          </a:prstGeom>
        </p:spPr>
        <p:txBody>
          <a:bodyPr/>
          <a:lstStyle>
            <a:lvl1pPr algn="l">
              <a:defRPr sz="2800">
                <a:solidFill>
                  <a:srgbClr val="071A34"/>
                </a:solidFill>
                <a:latin typeface="Arial"/>
                <a:cs typeface="Arial"/>
              </a:defRPr>
            </a:lvl1pPr>
          </a:lstStyle>
          <a:p>
            <a:pPr marL="0" marR="0" lvl="0" indent="0" algn="l" defTabSz="514350" rtl="0" eaLnBrk="1" fontAlgn="auto" latinLnBrk="0" hangingPunct="1">
              <a:lnSpc>
                <a:spcPct val="100000"/>
              </a:lnSpc>
              <a:spcBef>
                <a:spcPct val="0"/>
              </a:spcBef>
              <a:spcAft>
                <a:spcPts val="0"/>
              </a:spcAft>
              <a:buClrTx/>
              <a:buSzTx/>
              <a:buFontTx/>
              <a:buNone/>
              <a:tabLst/>
              <a:defRPr/>
            </a:pPr>
            <a:r>
              <a:rPr kumimoji="0" lang="en-US" sz="1575" b="0" i="0" u="none" strike="noStrike" kern="1200" cap="none" spc="0" normalizeH="0" baseline="0" noProof="0" dirty="0">
                <a:ln>
                  <a:noFill/>
                </a:ln>
                <a:solidFill>
                  <a:srgbClr val="071A34"/>
                </a:solidFill>
                <a:effectLst/>
                <a:uLnTx/>
                <a:uFillTx/>
                <a:latin typeface="Arial"/>
                <a:ea typeface="+mj-ea"/>
                <a:cs typeface="Arial"/>
              </a:rPr>
              <a:t>Click to edit Master title style</a:t>
            </a:r>
          </a:p>
        </p:txBody>
      </p:sp>
    </p:spTree>
    <p:extLst>
      <p:ext uri="{BB962C8B-B14F-4D97-AF65-F5344CB8AC3E}">
        <p14:creationId xmlns:p14="http://schemas.microsoft.com/office/powerpoint/2010/main" val="404539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p:spPr>
        <p:txBody>
          <a:bodyPr/>
          <a:lstStyle>
            <a:lvl1pPr>
              <a:defRPr sz="1575">
                <a:solidFill>
                  <a:srgbClr val="071A34"/>
                </a:solidFill>
              </a:defRPr>
            </a:lvl1pPr>
            <a:lvl2pPr>
              <a:defRPr sz="1350">
                <a:solidFill>
                  <a:srgbClr val="071A34"/>
                </a:solidFill>
              </a:defRPr>
            </a:lvl2pPr>
            <a:lvl3pPr>
              <a:defRPr sz="1125">
                <a:solidFill>
                  <a:srgbClr val="071A34"/>
                </a:solidFill>
              </a:defRPr>
            </a:lvl3pPr>
            <a:lvl4pPr>
              <a:defRPr sz="1013">
                <a:solidFill>
                  <a:srgbClr val="071A34"/>
                </a:solidFill>
              </a:defRPr>
            </a:lvl4pPr>
            <a:lvl5pPr>
              <a:defRPr sz="1013">
                <a:solidFill>
                  <a:srgbClr val="071A34"/>
                </a:solidFill>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05000"/>
            <a:ext cx="4038600" cy="4221163"/>
          </a:xfrm>
        </p:spPr>
        <p:txBody>
          <a:bodyPr/>
          <a:lstStyle>
            <a:lvl1pPr>
              <a:defRPr sz="1575">
                <a:solidFill>
                  <a:srgbClr val="071A34"/>
                </a:solidFill>
              </a:defRPr>
            </a:lvl1pPr>
            <a:lvl2pPr>
              <a:defRPr sz="1350">
                <a:solidFill>
                  <a:srgbClr val="071A34"/>
                </a:solidFill>
              </a:defRPr>
            </a:lvl2pPr>
            <a:lvl3pPr>
              <a:defRPr sz="1125">
                <a:solidFill>
                  <a:srgbClr val="071A34"/>
                </a:solidFill>
              </a:defRPr>
            </a:lvl3pPr>
            <a:lvl4pPr>
              <a:defRPr sz="1013">
                <a:solidFill>
                  <a:srgbClr val="071A34"/>
                </a:solidFill>
              </a:defRPr>
            </a:lvl4pPr>
            <a:lvl5pPr>
              <a:defRPr sz="1013">
                <a:solidFill>
                  <a:srgbClr val="071A34"/>
                </a:solidFill>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77E93D-9337-5C48-B384-D016F45289FD}" type="datetime1">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5F4EF-1FE4-B342-9CAB-74B553C33152}" type="slidenum">
              <a:rPr lang="en-US" smtClean="0"/>
              <a:t>‹#›</a:t>
            </a:fld>
            <a:endParaRPr lang="en-US"/>
          </a:p>
        </p:txBody>
      </p:sp>
      <p:sp>
        <p:nvSpPr>
          <p:cNvPr id="9" name="Title 1"/>
          <p:cNvSpPr>
            <a:spLocks noGrp="1"/>
          </p:cNvSpPr>
          <p:nvPr>
            <p:ph type="ctrTitle"/>
          </p:nvPr>
        </p:nvSpPr>
        <p:spPr>
          <a:xfrm>
            <a:off x="457200" y="1371600"/>
            <a:ext cx="8229600" cy="457200"/>
          </a:xfrm>
          <a:prstGeom prst="rect">
            <a:avLst/>
          </a:prstGeom>
        </p:spPr>
        <p:txBody>
          <a:bodyPr/>
          <a:lstStyle>
            <a:lvl1pPr algn="l">
              <a:defRPr sz="1575">
                <a:solidFill>
                  <a:srgbClr val="071A34"/>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88147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51038"/>
            <a:ext cx="4040188" cy="639762"/>
          </a:xfrm>
        </p:spPr>
        <p:txBody>
          <a:bodyPr anchor="b"/>
          <a:lstStyle>
            <a:lvl1pPr marL="0" indent="0">
              <a:buNone/>
              <a:defRPr sz="1350" b="1">
                <a:solidFill>
                  <a:srgbClr val="071A34"/>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590801"/>
            <a:ext cx="4040188" cy="3535362"/>
          </a:xfrm>
        </p:spPr>
        <p:txBody>
          <a:bodyPr/>
          <a:lstStyle>
            <a:lvl1pPr>
              <a:defRPr sz="1350">
                <a:solidFill>
                  <a:srgbClr val="071A34"/>
                </a:solidFill>
              </a:defRPr>
            </a:lvl1pPr>
            <a:lvl2pPr>
              <a:defRPr sz="1125">
                <a:solidFill>
                  <a:srgbClr val="071A34"/>
                </a:solidFill>
              </a:defRPr>
            </a:lvl2pPr>
            <a:lvl3pPr>
              <a:defRPr sz="1013">
                <a:solidFill>
                  <a:srgbClr val="071A34"/>
                </a:solidFill>
              </a:defRPr>
            </a:lvl3pPr>
            <a:lvl4pPr>
              <a:defRPr sz="900">
                <a:solidFill>
                  <a:srgbClr val="071A34"/>
                </a:solidFill>
              </a:defRPr>
            </a:lvl4pPr>
            <a:lvl5pPr>
              <a:defRPr sz="900">
                <a:solidFill>
                  <a:srgbClr val="071A34"/>
                </a:solidFill>
              </a:defRPr>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951038"/>
            <a:ext cx="4041775" cy="639762"/>
          </a:xfrm>
        </p:spPr>
        <p:txBody>
          <a:bodyPr anchor="b"/>
          <a:lstStyle>
            <a:lvl1pPr marL="0" indent="0">
              <a:buNone/>
              <a:defRPr sz="1350" b="1">
                <a:solidFill>
                  <a:srgbClr val="071A34"/>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590801"/>
            <a:ext cx="4041775" cy="3535362"/>
          </a:xfrm>
        </p:spPr>
        <p:txBody>
          <a:bodyPr/>
          <a:lstStyle>
            <a:lvl1pPr>
              <a:defRPr sz="1350">
                <a:solidFill>
                  <a:srgbClr val="071A34"/>
                </a:solidFill>
              </a:defRPr>
            </a:lvl1pPr>
            <a:lvl2pPr>
              <a:defRPr sz="1125">
                <a:solidFill>
                  <a:srgbClr val="071A34"/>
                </a:solidFill>
              </a:defRPr>
            </a:lvl2pPr>
            <a:lvl3pPr>
              <a:defRPr sz="1013">
                <a:solidFill>
                  <a:srgbClr val="071A34"/>
                </a:solidFill>
              </a:defRPr>
            </a:lvl3pPr>
            <a:lvl4pPr>
              <a:defRPr sz="900">
                <a:solidFill>
                  <a:srgbClr val="071A34"/>
                </a:solidFill>
              </a:defRPr>
            </a:lvl4pPr>
            <a:lvl5pPr>
              <a:defRPr sz="900">
                <a:solidFill>
                  <a:srgbClr val="071A34"/>
                </a:solidFill>
              </a:defRPr>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00695C-C34C-AB44-8579-3A4783C29006}" type="datetime1">
              <a:rPr lang="en-US" smtClean="0"/>
              <a:t>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45F4EF-1FE4-B342-9CAB-74B553C33152}" type="slidenum">
              <a:rPr lang="en-US" smtClean="0"/>
              <a:t>‹#›</a:t>
            </a:fld>
            <a:endParaRPr lang="en-US"/>
          </a:p>
        </p:txBody>
      </p:sp>
      <p:sp>
        <p:nvSpPr>
          <p:cNvPr id="11" name="Title 1"/>
          <p:cNvSpPr>
            <a:spLocks noGrp="1"/>
          </p:cNvSpPr>
          <p:nvPr>
            <p:ph type="ctrTitle"/>
          </p:nvPr>
        </p:nvSpPr>
        <p:spPr>
          <a:xfrm>
            <a:off x="457200" y="1371600"/>
            <a:ext cx="8229600" cy="457200"/>
          </a:xfrm>
          <a:prstGeom prst="rect">
            <a:avLst/>
          </a:prstGeom>
        </p:spPr>
        <p:txBody>
          <a:bodyPr/>
          <a:lstStyle>
            <a:lvl1pPr algn="l">
              <a:defRPr sz="1575">
                <a:solidFill>
                  <a:srgbClr val="071A34"/>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4122512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21D93DA-CD23-1A4D-8591-ED4BEF1D54EE}" type="datetime1">
              <a:rPr lang="en-US" smtClean="0"/>
              <a:t>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45F4EF-1FE4-B342-9CAB-74B553C33152}" type="slidenum">
              <a:rPr lang="en-US" smtClean="0"/>
              <a:t>‹#›</a:t>
            </a:fld>
            <a:endParaRPr lang="en-US"/>
          </a:p>
        </p:txBody>
      </p:sp>
      <p:sp>
        <p:nvSpPr>
          <p:cNvPr id="7" name="Title 1"/>
          <p:cNvSpPr>
            <a:spLocks noGrp="1"/>
          </p:cNvSpPr>
          <p:nvPr>
            <p:ph type="ctrTitle"/>
          </p:nvPr>
        </p:nvSpPr>
        <p:spPr>
          <a:xfrm>
            <a:off x="457200" y="1371600"/>
            <a:ext cx="8229600" cy="457200"/>
          </a:xfrm>
          <a:prstGeom prst="rect">
            <a:avLst/>
          </a:prstGeom>
        </p:spPr>
        <p:txBody>
          <a:bodyPr/>
          <a:lstStyle>
            <a:lvl1pPr algn="l">
              <a:defRPr sz="1575">
                <a:solidFill>
                  <a:srgbClr val="071A34"/>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71425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3EAE0-9DAD-3447-A64D-F3B303D6D2E8}" type="datetime1">
              <a:rPr lang="en-US" smtClean="0"/>
              <a:t>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45F4EF-1FE4-B342-9CAB-74B553C33152}" type="slidenum">
              <a:rPr lang="en-US" smtClean="0"/>
              <a:t>‹#›</a:t>
            </a:fld>
            <a:endParaRPr lang="en-US"/>
          </a:p>
        </p:txBody>
      </p:sp>
      <p:sp>
        <p:nvSpPr>
          <p:cNvPr id="6" name="Title 1"/>
          <p:cNvSpPr>
            <a:spLocks noGrp="1"/>
          </p:cNvSpPr>
          <p:nvPr>
            <p:ph type="ctrTitle"/>
          </p:nvPr>
        </p:nvSpPr>
        <p:spPr>
          <a:xfrm>
            <a:off x="457200" y="1371600"/>
            <a:ext cx="8229600" cy="457200"/>
          </a:xfrm>
          <a:prstGeom prst="rect">
            <a:avLst/>
          </a:prstGeom>
        </p:spPr>
        <p:txBody>
          <a:bodyPr/>
          <a:lstStyle>
            <a:lvl1pPr algn="l">
              <a:defRPr sz="1575">
                <a:solidFill>
                  <a:srgbClr val="071A34"/>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80000865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905000"/>
            <a:ext cx="3008313" cy="685800"/>
          </a:xfrm>
          <a:prstGeom prst="rect">
            <a:avLst/>
          </a:prstGeom>
        </p:spPr>
        <p:txBody>
          <a:bodyPr anchor="b"/>
          <a:lstStyle>
            <a:lvl1pPr algn="l">
              <a:defRPr sz="1125" b="1">
                <a:solidFill>
                  <a:srgbClr val="071A34"/>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1905000"/>
            <a:ext cx="5111750" cy="4221163"/>
          </a:xfrm>
        </p:spPr>
        <p:txBody>
          <a:bodyPr/>
          <a:lstStyle>
            <a:lvl1pPr>
              <a:defRPr sz="1800">
                <a:solidFill>
                  <a:srgbClr val="071A34"/>
                </a:solidFill>
              </a:defRPr>
            </a:lvl1pPr>
            <a:lvl2pPr>
              <a:defRPr sz="1575">
                <a:solidFill>
                  <a:srgbClr val="071A34"/>
                </a:solidFill>
              </a:defRPr>
            </a:lvl2pPr>
            <a:lvl3pPr>
              <a:defRPr sz="1350">
                <a:solidFill>
                  <a:srgbClr val="071A34"/>
                </a:solidFill>
              </a:defRPr>
            </a:lvl3pPr>
            <a:lvl4pPr>
              <a:defRPr sz="1125">
                <a:solidFill>
                  <a:srgbClr val="071A34"/>
                </a:solidFill>
              </a:defRPr>
            </a:lvl4pPr>
            <a:lvl5pPr>
              <a:defRPr sz="1125">
                <a:solidFill>
                  <a:srgbClr val="071A34"/>
                </a:solidFill>
              </a:defRPr>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2590803"/>
            <a:ext cx="3008313" cy="3535363"/>
          </a:xfrm>
        </p:spPr>
        <p:txBody>
          <a:bodyPr/>
          <a:lstStyle>
            <a:lvl1pPr marL="0" indent="0">
              <a:buNone/>
              <a:defRPr sz="788">
                <a:solidFill>
                  <a:srgbClr val="071A34"/>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524F1E73-3E4A-4F49-A657-1DBD37CEDD5D}" type="datetime1">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5F4EF-1FE4-B342-9CAB-74B553C33152}" type="slidenum">
              <a:rPr lang="en-US" smtClean="0"/>
              <a:t>‹#›</a:t>
            </a:fld>
            <a:endParaRPr lang="en-US"/>
          </a:p>
        </p:txBody>
      </p:sp>
      <p:sp>
        <p:nvSpPr>
          <p:cNvPr id="9" name="Title 1"/>
          <p:cNvSpPr txBox="1">
            <a:spLocks/>
          </p:cNvSpPr>
          <p:nvPr/>
        </p:nvSpPr>
        <p:spPr>
          <a:xfrm>
            <a:off x="457200" y="1371600"/>
            <a:ext cx="8229600" cy="457200"/>
          </a:xfrm>
          <a:prstGeom prst="rect">
            <a:avLst/>
          </a:prstGeom>
        </p:spPr>
        <p:txBody>
          <a:bodyPr/>
          <a:lstStyle>
            <a:lvl1pPr algn="l">
              <a:defRPr sz="2800">
                <a:solidFill>
                  <a:srgbClr val="071A34"/>
                </a:solidFill>
                <a:latin typeface="Arial"/>
                <a:cs typeface="Arial"/>
              </a:defRPr>
            </a:lvl1pPr>
          </a:lstStyle>
          <a:p>
            <a:pPr marL="0" marR="0" lvl="0" indent="0" algn="l" defTabSz="514350" rtl="0" eaLnBrk="1" fontAlgn="auto" latinLnBrk="0" hangingPunct="1">
              <a:lnSpc>
                <a:spcPct val="100000"/>
              </a:lnSpc>
              <a:spcBef>
                <a:spcPct val="0"/>
              </a:spcBef>
              <a:spcAft>
                <a:spcPts val="0"/>
              </a:spcAft>
              <a:buClrTx/>
              <a:buSzTx/>
              <a:buFontTx/>
              <a:buNone/>
              <a:tabLst/>
              <a:defRPr/>
            </a:pPr>
            <a:r>
              <a:rPr kumimoji="0" lang="en-US" sz="1575" b="0" i="0" u="none" strike="noStrike" kern="1200" cap="none" spc="0" normalizeH="0" baseline="0" noProof="0">
                <a:ln>
                  <a:noFill/>
                </a:ln>
                <a:solidFill>
                  <a:srgbClr val="071A34"/>
                </a:solidFill>
                <a:effectLst/>
                <a:uLnTx/>
                <a:uFillTx/>
                <a:latin typeface="Arial"/>
                <a:ea typeface="+mj-ea"/>
                <a:cs typeface="Arial"/>
              </a:rPr>
              <a:t>Click to edit Master title style</a:t>
            </a:r>
            <a:endParaRPr kumimoji="0" lang="en-US" sz="1575" b="0" i="0" u="none" strike="noStrike" kern="1200" cap="none" spc="0" normalizeH="0" baseline="0" noProof="0" dirty="0">
              <a:ln>
                <a:noFill/>
              </a:ln>
              <a:solidFill>
                <a:srgbClr val="071A34"/>
              </a:solidFill>
              <a:effectLst/>
              <a:uLnTx/>
              <a:uFillTx/>
              <a:latin typeface="Arial"/>
              <a:ea typeface="+mj-ea"/>
              <a:cs typeface="Arial"/>
            </a:endParaRPr>
          </a:p>
        </p:txBody>
      </p:sp>
    </p:spTree>
    <p:extLst>
      <p:ext uri="{BB962C8B-B14F-4D97-AF65-F5344CB8AC3E}">
        <p14:creationId xmlns:p14="http://schemas.microsoft.com/office/powerpoint/2010/main" val="15758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125" b="1">
                <a:solidFill>
                  <a:srgbClr val="071A34"/>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1905000"/>
            <a:ext cx="5486400" cy="2822574"/>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solidFill>
                  <a:srgbClr val="071A34"/>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CEB6A719-E13B-2B41-B373-D73F2192895B}" type="datetime1">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5F4EF-1FE4-B342-9CAB-74B553C33152}" type="slidenum">
              <a:rPr lang="en-US" smtClean="0"/>
              <a:t>‹#›</a:t>
            </a:fld>
            <a:endParaRPr lang="en-US"/>
          </a:p>
        </p:txBody>
      </p:sp>
      <p:sp>
        <p:nvSpPr>
          <p:cNvPr id="9" name="Title 1"/>
          <p:cNvSpPr txBox="1">
            <a:spLocks/>
          </p:cNvSpPr>
          <p:nvPr/>
        </p:nvSpPr>
        <p:spPr>
          <a:xfrm>
            <a:off x="457200" y="1371600"/>
            <a:ext cx="8229600" cy="457200"/>
          </a:xfrm>
          <a:prstGeom prst="rect">
            <a:avLst/>
          </a:prstGeom>
        </p:spPr>
        <p:txBody>
          <a:bodyPr/>
          <a:lstStyle>
            <a:lvl1pPr algn="l">
              <a:defRPr sz="2800">
                <a:solidFill>
                  <a:srgbClr val="071A34"/>
                </a:solidFill>
                <a:latin typeface="Arial"/>
                <a:cs typeface="Arial"/>
              </a:defRPr>
            </a:lvl1pPr>
          </a:lstStyle>
          <a:p>
            <a:pPr marL="0" marR="0" lvl="0" indent="0" algn="l" defTabSz="514350" rtl="0" eaLnBrk="1" fontAlgn="auto" latinLnBrk="0" hangingPunct="1">
              <a:lnSpc>
                <a:spcPct val="100000"/>
              </a:lnSpc>
              <a:spcBef>
                <a:spcPct val="0"/>
              </a:spcBef>
              <a:spcAft>
                <a:spcPts val="0"/>
              </a:spcAft>
              <a:buClrTx/>
              <a:buSzTx/>
              <a:buFontTx/>
              <a:buNone/>
              <a:tabLst/>
              <a:defRPr/>
            </a:pPr>
            <a:r>
              <a:rPr kumimoji="0" lang="en-US" sz="1575" b="0" i="0" u="none" strike="noStrike" kern="1200" cap="none" spc="0" normalizeH="0" baseline="0" noProof="0" dirty="0">
                <a:ln>
                  <a:noFill/>
                </a:ln>
                <a:solidFill>
                  <a:srgbClr val="071A34"/>
                </a:solidFill>
                <a:effectLst/>
                <a:uLnTx/>
                <a:uFillTx/>
                <a:latin typeface="Arial"/>
                <a:ea typeface="+mj-ea"/>
                <a:cs typeface="Arial"/>
              </a:rPr>
              <a:t>Click to edit Master title style</a:t>
            </a:r>
          </a:p>
        </p:txBody>
      </p:sp>
    </p:spTree>
    <p:extLst>
      <p:ext uri="{BB962C8B-B14F-4D97-AF65-F5344CB8AC3E}">
        <p14:creationId xmlns:p14="http://schemas.microsoft.com/office/powerpoint/2010/main" val="4032727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d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13C3EAE0-9DAD-3447-A64D-F3B303D6D2E8}" type="datetime1">
              <a:rPr lang="en-US" smtClean="0"/>
              <a:t>1/2/2024</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4645F4EF-1FE4-B342-9CAB-74B553C33152}" type="slidenum">
              <a:rPr lang="en-US" smtClean="0"/>
              <a:t>‹#›</a:t>
            </a:fld>
            <a:endParaRPr lang="en-US"/>
          </a:p>
        </p:txBody>
      </p:sp>
      <p:sp>
        <p:nvSpPr>
          <p:cNvPr id="10" name="Rectangle 9"/>
          <p:cNvSpPr/>
          <p:nvPr/>
        </p:nvSpPr>
        <p:spPr>
          <a:xfrm>
            <a:off x="0" y="0"/>
            <a:ext cx="9144000" cy="1295400"/>
          </a:xfrm>
          <a:prstGeom prst="rect">
            <a:avLst/>
          </a:prstGeom>
          <a:solidFill>
            <a:srgbClr val="001A3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descr="MAINE_crest2C_MAC.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2"/>
              <a:stretch>
                <a:fillRect/>
              </a:stretch>
            </p:blipFill>
          </mc:Choice>
          <mc:Fallback>
            <p:blipFill>
              <a:blip r:embed="rId13"/>
              <a:stretch>
                <a:fillRect/>
              </a:stretch>
            </p:blipFill>
          </mc:Fallback>
        </mc:AlternateContent>
        <p:spPr>
          <a:xfrm>
            <a:off x="3212708" y="158149"/>
            <a:ext cx="2718589" cy="979109"/>
          </a:xfrm>
          <a:prstGeom prst="rect">
            <a:avLst/>
          </a:prstGeom>
        </p:spPr>
      </p:pic>
    </p:spTree>
    <p:extLst>
      <p:ext uri="{BB962C8B-B14F-4D97-AF65-F5344CB8AC3E}">
        <p14:creationId xmlns:p14="http://schemas.microsoft.com/office/powerpoint/2010/main" val="40887848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ftr="0" dt="0"/>
  <p:txStyles>
    <p:titleStyle>
      <a:lvl1pPr algn="ctr" defTabSz="514350" rtl="0" eaLnBrk="1" latinLnBrk="0" hangingPunct="1">
        <a:spcBef>
          <a:spcPct val="0"/>
        </a:spcBef>
        <a:buNone/>
        <a:defRPr sz="2025" kern="1200">
          <a:solidFill>
            <a:schemeClr val="tx1"/>
          </a:solidFill>
          <a:latin typeface="Arial" pitchFamily="34" charset="0"/>
          <a:ea typeface="+mj-ea"/>
          <a:cs typeface="Arial" pitchFamily="34" charset="0"/>
        </a:defRPr>
      </a:lvl1pPr>
    </p:titleStyle>
    <p:bodyStyle>
      <a:lvl1pPr marL="192881" indent="-192881" algn="l" defTabSz="514350" rtl="0" eaLnBrk="1" latinLnBrk="0" hangingPunct="1">
        <a:spcBef>
          <a:spcPct val="20000"/>
        </a:spcBef>
        <a:buFont typeface="Arial" pitchFamily="34" charset="0"/>
        <a:buChar char="•"/>
        <a:defRPr sz="1575" kern="1200">
          <a:solidFill>
            <a:srgbClr val="071A34"/>
          </a:solidFill>
          <a:latin typeface="Arial" pitchFamily="34" charset="0"/>
          <a:ea typeface="+mn-ea"/>
          <a:cs typeface="Arial" pitchFamily="34" charset="0"/>
        </a:defRPr>
      </a:lvl1pPr>
      <a:lvl2pPr marL="417910" indent="-160735" algn="l" defTabSz="514350" rtl="0" eaLnBrk="1" latinLnBrk="0" hangingPunct="1">
        <a:spcBef>
          <a:spcPct val="20000"/>
        </a:spcBef>
        <a:buFont typeface="Arial" pitchFamily="34" charset="0"/>
        <a:buChar char="–"/>
        <a:defRPr sz="1350" kern="1200">
          <a:solidFill>
            <a:srgbClr val="071A34"/>
          </a:solidFill>
          <a:latin typeface="Arial" pitchFamily="34" charset="0"/>
          <a:ea typeface="+mn-ea"/>
          <a:cs typeface="Arial" pitchFamily="34" charset="0"/>
        </a:defRPr>
      </a:lvl2pPr>
      <a:lvl3pPr marL="642938" indent="-128588" algn="l" defTabSz="514350" rtl="0" eaLnBrk="1" latinLnBrk="0" hangingPunct="1">
        <a:spcBef>
          <a:spcPct val="20000"/>
        </a:spcBef>
        <a:buFont typeface="Arial" pitchFamily="34" charset="0"/>
        <a:buChar char="•"/>
        <a:defRPr sz="1125" kern="1200">
          <a:solidFill>
            <a:srgbClr val="071A34"/>
          </a:solidFill>
          <a:latin typeface="Arial" pitchFamily="34" charset="0"/>
          <a:ea typeface="+mn-ea"/>
          <a:cs typeface="Arial" pitchFamily="34" charset="0"/>
        </a:defRPr>
      </a:lvl3pPr>
      <a:lvl4pPr marL="900113" indent="-128588" algn="l" defTabSz="514350" rtl="0" eaLnBrk="1" latinLnBrk="0" hangingPunct="1">
        <a:spcBef>
          <a:spcPct val="20000"/>
        </a:spcBef>
        <a:buFont typeface="Arial" pitchFamily="34" charset="0"/>
        <a:buChar char="–"/>
        <a:defRPr sz="1013" kern="1200">
          <a:solidFill>
            <a:srgbClr val="071A34"/>
          </a:solidFill>
          <a:latin typeface="Arial" pitchFamily="34" charset="0"/>
          <a:ea typeface="+mn-ea"/>
          <a:cs typeface="Arial" pitchFamily="34" charset="0"/>
        </a:defRPr>
      </a:lvl4pPr>
      <a:lvl5pPr marL="1157288" indent="-128588" algn="l" defTabSz="514350" rtl="0" eaLnBrk="1" latinLnBrk="0" hangingPunct="1">
        <a:spcBef>
          <a:spcPct val="20000"/>
        </a:spcBef>
        <a:buFont typeface="Arial" pitchFamily="34" charset="0"/>
        <a:buChar char="»"/>
        <a:defRPr sz="1013" kern="1200">
          <a:solidFill>
            <a:srgbClr val="071A34"/>
          </a:solidFill>
          <a:latin typeface="Arial" pitchFamily="34" charset="0"/>
          <a:ea typeface="+mn-ea"/>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ibrahim.ozturk@maine.edu"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jpe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E8DC60-36D5-0E88-6189-352A2C9793C0}"/>
              </a:ext>
            </a:extLst>
          </p:cNvPr>
          <p:cNvSpPr>
            <a:spLocks noGrp="1"/>
          </p:cNvSpPr>
          <p:nvPr>
            <p:ph type="subTitle" idx="1"/>
          </p:nvPr>
        </p:nvSpPr>
        <p:spPr>
          <a:xfrm>
            <a:off x="1142997" y="3300317"/>
            <a:ext cx="7575947" cy="2404085"/>
          </a:xfrm>
        </p:spPr>
        <p:txBody>
          <a:bodyPr>
            <a:noAutofit/>
          </a:bodyPr>
          <a:lstStyle/>
          <a:p>
            <a:r>
              <a:rPr lang="en-US" sz="2400" dirty="0">
                <a:solidFill>
                  <a:schemeClr val="accent1">
                    <a:lumMod val="75000"/>
                  </a:schemeClr>
                </a:solidFill>
              </a:rPr>
              <a:t>Ibrahim Kutay Ozturk, Ph.D.</a:t>
            </a:r>
          </a:p>
          <a:p>
            <a:r>
              <a:rPr lang="en-US" sz="2400" dirty="0">
                <a:solidFill>
                  <a:schemeClr val="accent1">
                    <a:lumMod val="75000"/>
                  </a:schemeClr>
                </a:solidFill>
              </a:rPr>
              <a:t>Extension Potato Pathologist</a:t>
            </a:r>
          </a:p>
          <a:p>
            <a:r>
              <a:rPr lang="en-US" sz="2400" dirty="0">
                <a:solidFill>
                  <a:schemeClr val="accent1">
                    <a:lumMod val="75000"/>
                  </a:schemeClr>
                </a:solidFill>
              </a:rPr>
              <a:t>University of Maine Cooperative Extension</a:t>
            </a:r>
          </a:p>
          <a:p>
            <a:endParaRPr lang="en-US" sz="2400" dirty="0">
              <a:solidFill>
                <a:schemeClr val="accent1">
                  <a:lumMod val="75000"/>
                </a:schemeClr>
              </a:solidFill>
            </a:endParaRPr>
          </a:p>
          <a:p>
            <a:r>
              <a:rPr lang="en-US" sz="2400" dirty="0">
                <a:solidFill>
                  <a:schemeClr val="accent1">
                    <a:lumMod val="75000"/>
                  </a:schemeClr>
                </a:solidFill>
              </a:rPr>
              <a:t>Maine Potato Summit - January 4</a:t>
            </a:r>
            <a:r>
              <a:rPr lang="en-US" sz="2400" baseline="30000" dirty="0">
                <a:solidFill>
                  <a:schemeClr val="accent1">
                    <a:lumMod val="75000"/>
                  </a:schemeClr>
                </a:solidFill>
              </a:rPr>
              <a:t>th</a:t>
            </a:r>
            <a:r>
              <a:rPr lang="en-US" sz="2400" dirty="0">
                <a:solidFill>
                  <a:schemeClr val="accent1">
                    <a:lumMod val="75000"/>
                  </a:schemeClr>
                </a:solidFill>
              </a:rPr>
              <a:t>, 2024  </a:t>
            </a:r>
          </a:p>
        </p:txBody>
      </p:sp>
      <p:sp>
        <p:nvSpPr>
          <p:cNvPr id="2" name="Title 1">
            <a:extLst>
              <a:ext uri="{FF2B5EF4-FFF2-40B4-BE49-F238E27FC236}">
                <a16:creationId xmlns:a16="http://schemas.microsoft.com/office/drawing/2014/main" id="{01C07364-7A20-D80F-A8E5-0050F8633A63}"/>
              </a:ext>
            </a:extLst>
          </p:cNvPr>
          <p:cNvSpPr>
            <a:spLocks noGrp="1"/>
          </p:cNvSpPr>
          <p:nvPr>
            <p:ph type="ctrTitle"/>
          </p:nvPr>
        </p:nvSpPr>
        <p:spPr>
          <a:xfrm>
            <a:off x="1501972" y="1792325"/>
            <a:ext cx="6858000" cy="755394"/>
          </a:xfrm>
        </p:spPr>
        <p:txBody>
          <a:bodyPr>
            <a:normAutofit/>
          </a:bodyPr>
          <a:lstStyle/>
          <a:p>
            <a:pPr algn="ctr"/>
            <a:r>
              <a:rPr lang="en-US" sz="4000" b="1" dirty="0">
                <a:solidFill>
                  <a:schemeClr val="tx1"/>
                </a:solidFill>
                <a:latin typeface="Calibri" panose="020F0502020204030204" pitchFamily="34" charset="0"/>
                <a:cs typeface="Calibri" panose="020F0502020204030204" pitchFamily="34" charset="0"/>
              </a:rPr>
              <a:t>Powdery Scab Management</a:t>
            </a:r>
          </a:p>
        </p:txBody>
      </p:sp>
      <p:sp>
        <p:nvSpPr>
          <p:cNvPr id="4" name="TextBox 3">
            <a:extLst>
              <a:ext uri="{FF2B5EF4-FFF2-40B4-BE49-F238E27FC236}">
                <a16:creationId xmlns:a16="http://schemas.microsoft.com/office/drawing/2014/main" id="{41F1F8C8-7DBC-BFB8-B92C-E9FA9E088CFB}"/>
              </a:ext>
            </a:extLst>
          </p:cNvPr>
          <p:cNvSpPr txBox="1"/>
          <p:nvPr/>
        </p:nvSpPr>
        <p:spPr>
          <a:xfrm>
            <a:off x="1902021" y="6156472"/>
            <a:ext cx="6057900" cy="691116"/>
          </a:xfrm>
          <a:prstGeom prst="rect">
            <a:avLst/>
          </a:prstGeom>
          <a:noFill/>
        </p:spPr>
        <p:txBody>
          <a:bodyPr wrap="square" lIns="0" tIns="0" rIns="0" bIns="0" rtlCol="0">
            <a:noAutofit/>
          </a:bodyPr>
          <a:lstStyle/>
          <a:p>
            <a:pPr algn="ctr"/>
            <a:r>
              <a:rPr lang="en-US" sz="675" b="1" dirty="0">
                <a:solidFill>
                  <a:schemeClr val="accent1">
                    <a:lumMod val="75000"/>
                  </a:schemeClr>
                </a:solidFill>
                <a:latin typeface="Arial"/>
                <a:cs typeface="Arial"/>
              </a:rPr>
              <a:t>University of Maine Cooperative Extension</a:t>
            </a:r>
          </a:p>
          <a:p>
            <a:pPr algn="ctr">
              <a:spcAft>
                <a:spcPts val="450"/>
              </a:spcAft>
            </a:pPr>
            <a:r>
              <a:rPr lang="en-US" sz="675" b="1" dirty="0">
                <a:solidFill>
                  <a:schemeClr val="accent1">
                    <a:lumMod val="75000"/>
                  </a:schemeClr>
                </a:solidFill>
                <a:latin typeface="Arial"/>
                <a:cs typeface="Arial"/>
              </a:rPr>
              <a:t>Aroostook County – Presque Isle</a:t>
            </a:r>
          </a:p>
          <a:p>
            <a:pPr algn="ctr"/>
            <a:r>
              <a:rPr lang="en-US" sz="675" dirty="0">
                <a:solidFill>
                  <a:schemeClr val="accent1">
                    <a:lumMod val="75000"/>
                  </a:schemeClr>
                </a:solidFill>
                <a:latin typeface="Arial"/>
                <a:cs typeface="Arial"/>
              </a:rPr>
              <a:t>57 Houlton Rd</a:t>
            </a:r>
          </a:p>
          <a:p>
            <a:pPr algn="ctr"/>
            <a:r>
              <a:rPr lang="en-US" sz="675" dirty="0">
                <a:solidFill>
                  <a:schemeClr val="accent1">
                    <a:lumMod val="75000"/>
                  </a:schemeClr>
                </a:solidFill>
                <a:latin typeface="Arial"/>
                <a:cs typeface="Arial"/>
              </a:rPr>
              <a:t>Presque Isle, ME 04769</a:t>
            </a:r>
          </a:p>
          <a:p>
            <a:pPr algn="ctr"/>
            <a:r>
              <a:rPr lang="en-US" sz="675" dirty="0">
                <a:solidFill>
                  <a:schemeClr val="accent1">
                    <a:lumMod val="75000"/>
                  </a:schemeClr>
                </a:solidFill>
                <a:latin typeface="Arial"/>
                <a:cs typeface="Arial"/>
              </a:rPr>
              <a:t>207.764.3361 • </a:t>
            </a:r>
            <a:r>
              <a:rPr lang="en-US" sz="675" dirty="0" err="1">
                <a:solidFill>
                  <a:schemeClr val="accent1">
                    <a:lumMod val="75000"/>
                  </a:schemeClr>
                </a:solidFill>
                <a:latin typeface="Arial"/>
                <a:cs typeface="Arial"/>
              </a:rPr>
              <a:t>ibrahim.ozturk@maine.edu</a:t>
            </a:r>
            <a:endParaRPr lang="en-US" sz="675" dirty="0">
              <a:solidFill>
                <a:schemeClr val="accent1">
                  <a:lumMod val="75000"/>
                </a:schemeClr>
              </a:solidFill>
              <a:latin typeface="Arial"/>
              <a:cs typeface="Arial"/>
            </a:endParaRPr>
          </a:p>
          <a:p>
            <a:pPr algn="ctr"/>
            <a:r>
              <a:rPr lang="en-US" sz="450" dirty="0">
                <a:solidFill>
                  <a:schemeClr val="accent1">
                    <a:lumMod val="75000"/>
                  </a:schemeClr>
                </a:solidFill>
                <a:latin typeface="Arial"/>
                <a:cs typeface="Arial"/>
              </a:rPr>
              <a:t>The University of Maine is an equal opportunity/affirmative action institution</a:t>
            </a:r>
            <a:r>
              <a:rPr lang="en-US" sz="450" dirty="0">
                <a:solidFill>
                  <a:srgbClr val="071A34"/>
                </a:solidFill>
                <a:latin typeface="Arial"/>
                <a:cs typeface="Arial"/>
              </a:rPr>
              <a:t>.</a:t>
            </a:r>
          </a:p>
          <a:p>
            <a:pPr algn="ctr"/>
            <a:endParaRPr lang="en-US" sz="1350" dirty="0">
              <a:solidFill>
                <a:srgbClr val="071A34"/>
              </a:solidFill>
              <a:latin typeface="Arial"/>
              <a:cs typeface="Arial"/>
            </a:endParaRPr>
          </a:p>
        </p:txBody>
      </p:sp>
    </p:spTree>
    <p:extLst>
      <p:ext uri="{BB962C8B-B14F-4D97-AF65-F5344CB8AC3E}">
        <p14:creationId xmlns:p14="http://schemas.microsoft.com/office/powerpoint/2010/main" val="1360256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B3A32B-8648-131D-3B64-1774A816508B}"/>
              </a:ext>
            </a:extLst>
          </p:cNvPr>
          <p:cNvSpPr>
            <a:spLocks noGrp="1"/>
          </p:cNvSpPr>
          <p:nvPr>
            <p:ph idx="1"/>
          </p:nvPr>
        </p:nvSpPr>
        <p:spPr>
          <a:xfrm>
            <a:off x="628649" y="2125265"/>
            <a:ext cx="7731579" cy="3784905"/>
          </a:xfrm>
        </p:spPr>
        <p:txBody>
          <a:bodyPr>
            <a:normAutofit/>
          </a:bodyPr>
          <a:lstStyle/>
          <a:p>
            <a:pPr marL="0" indent="0">
              <a:buNone/>
            </a:pPr>
            <a:r>
              <a:rPr lang="en-US" sz="2400" dirty="0"/>
              <a:t>Improve drainage</a:t>
            </a:r>
          </a:p>
          <a:p>
            <a:pPr marL="0" indent="0">
              <a:buNone/>
            </a:pPr>
            <a:endParaRPr lang="en-US" sz="2400" dirty="0"/>
          </a:p>
          <a:p>
            <a:pPr marL="0" indent="0">
              <a:buNone/>
            </a:pPr>
            <a:r>
              <a:rPr lang="en-US" sz="2400" dirty="0"/>
              <a:t>Avoid using manure from animals that were fed with infected potatoes</a:t>
            </a:r>
          </a:p>
          <a:p>
            <a:pPr marL="0" indent="0">
              <a:buNone/>
            </a:pPr>
            <a:endParaRPr lang="en-US" sz="2400" dirty="0"/>
          </a:p>
          <a:p>
            <a:pPr marL="0" indent="0">
              <a:buNone/>
            </a:pPr>
            <a:r>
              <a:rPr lang="en-US" sz="2400" dirty="0"/>
              <a:t>Avoid excessive fertilization</a:t>
            </a:r>
          </a:p>
          <a:p>
            <a:pPr marL="0" indent="0">
              <a:buNone/>
            </a:pPr>
            <a:endParaRPr lang="en-US" sz="2400" dirty="0"/>
          </a:p>
          <a:p>
            <a:pPr marL="0" indent="0">
              <a:buNone/>
            </a:pPr>
            <a:r>
              <a:rPr lang="en-US" sz="2400" dirty="0"/>
              <a:t>Do not plant infected seeds</a:t>
            </a:r>
          </a:p>
          <a:p>
            <a:pPr marL="0" indent="0">
              <a:buNone/>
            </a:pPr>
            <a:endParaRPr lang="en-US" dirty="0"/>
          </a:p>
        </p:txBody>
      </p:sp>
      <p:sp>
        <p:nvSpPr>
          <p:cNvPr id="10" name="Slide Number Placeholder 9">
            <a:extLst>
              <a:ext uri="{FF2B5EF4-FFF2-40B4-BE49-F238E27FC236}">
                <a16:creationId xmlns:a16="http://schemas.microsoft.com/office/drawing/2014/main" id="{016B6EAC-4CDC-ED76-6648-5792B15DE5D8}"/>
              </a:ext>
            </a:extLst>
          </p:cNvPr>
          <p:cNvSpPr>
            <a:spLocks noGrp="1"/>
          </p:cNvSpPr>
          <p:nvPr>
            <p:ph type="sldNum" sz="quarter" idx="12"/>
          </p:nvPr>
        </p:nvSpPr>
        <p:spPr/>
        <p:txBody>
          <a:bodyPr/>
          <a:lstStyle/>
          <a:p>
            <a:fld id="{4645F4EF-1FE4-B342-9CAB-74B553C33152}" type="slidenum">
              <a:rPr lang="en-US" smtClean="0"/>
              <a:t>10</a:t>
            </a:fld>
            <a:endParaRPr lang="en-US"/>
          </a:p>
        </p:txBody>
      </p:sp>
      <p:sp>
        <p:nvSpPr>
          <p:cNvPr id="2" name="Title 1">
            <a:extLst>
              <a:ext uri="{FF2B5EF4-FFF2-40B4-BE49-F238E27FC236}">
                <a16:creationId xmlns:a16="http://schemas.microsoft.com/office/drawing/2014/main" id="{45B030EA-330D-F9C0-EF74-1CA1150C66FA}"/>
              </a:ext>
            </a:extLst>
          </p:cNvPr>
          <p:cNvSpPr>
            <a:spLocks noGrp="1"/>
          </p:cNvSpPr>
          <p:nvPr>
            <p:ph type="ctrTitle"/>
          </p:nvPr>
        </p:nvSpPr>
        <p:spPr>
          <a:xfrm>
            <a:off x="628650" y="1529610"/>
            <a:ext cx="8058150" cy="595656"/>
          </a:xfrm>
        </p:spPr>
        <p:txBody>
          <a:bodyPr/>
          <a:lstStyle/>
          <a:p>
            <a:pPr algn="ctr"/>
            <a:r>
              <a:rPr lang="en-US" sz="3300" b="1" dirty="0">
                <a:solidFill>
                  <a:schemeClr val="accent1"/>
                </a:solidFill>
                <a:latin typeface="Calibri" panose="020F0502020204030204" pitchFamily="34" charset="0"/>
                <a:cs typeface="Calibri" panose="020F0502020204030204" pitchFamily="34" charset="0"/>
              </a:rPr>
              <a:t>Cultural Control</a:t>
            </a:r>
          </a:p>
        </p:txBody>
      </p:sp>
      <p:pic>
        <p:nvPicPr>
          <p:cNvPr id="4" name="Picture 2">
            <a:extLst>
              <a:ext uri="{FF2B5EF4-FFF2-40B4-BE49-F238E27FC236}">
                <a16:creationId xmlns:a16="http://schemas.microsoft.com/office/drawing/2014/main" id="{E8B6B2A5-D41D-53E2-BFC2-186C7FD50A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25" b="15611"/>
          <a:stretch/>
        </p:blipFill>
        <p:spPr bwMode="auto">
          <a:xfrm>
            <a:off x="6748372" y="4726607"/>
            <a:ext cx="1808543" cy="1629746"/>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descr="Close outline">
            <a:extLst>
              <a:ext uri="{FF2B5EF4-FFF2-40B4-BE49-F238E27FC236}">
                <a16:creationId xmlns:a16="http://schemas.microsoft.com/office/drawing/2014/main" id="{00EF11D9-3016-D983-AD50-C82466C9B4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31132" y="4726607"/>
            <a:ext cx="1790725" cy="1649966"/>
          </a:xfrm>
          <a:prstGeom prst="rect">
            <a:avLst/>
          </a:prstGeom>
        </p:spPr>
      </p:pic>
    </p:spTree>
    <p:extLst>
      <p:ext uri="{BB962C8B-B14F-4D97-AF65-F5344CB8AC3E}">
        <p14:creationId xmlns:p14="http://schemas.microsoft.com/office/powerpoint/2010/main" val="125009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BD64CA-16CA-D2FF-38B6-D0D2EB109EAE}"/>
              </a:ext>
            </a:extLst>
          </p:cNvPr>
          <p:cNvSpPr>
            <a:spLocks noGrp="1"/>
          </p:cNvSpPr>
          <p:nvPr>
            <p:ph idx="1"/>
          </p:nvPr>
        </p:nvSpPr>
        <p:spPr>
          <a:xfrm>
            <a:off x="199664" y="2268187"/>
            <a:ext cx="2916154" cy="4589813"/>
          </a:xfrm>
        </p:spPr>
        <p:txBody>
          <a:bodyPr>
            <a:noAutofit/>
          </a:bodyPr>
          <a:lstStyle/>
          <a:p>
            <a:pPr marL="0" indent="0">
              <a:buNone/>
            </a:pPr>
            <a:r>
              <a:rPr lang="en-US" sz="1800" i="1" dirty="0">
                <a:solidFill>
                  <a:schemeClr val="accent1"/>
                </a:solidFill>
              </a:rPr>
              <a:t>Critical but difficult – wide host range:</a:t>
            </a:r>
          </a:p>
          <a:p>
            <a:pPr marL="0" indent="0">
              <a:buNone/>
            </a:pPr>
            <a:endParaRPr lang="en-US" sz="1800" dirty="0"/>
          </a:p>
          <a:p>
            <a:pPr marL="0" indent="0">
              <a:buNone/>
            </a:pPr>
            <a:r>
              <a:rPr lang="en-US" sz="1800" dirty="0"/>
              <a:t>Wheat</a:t>
            </a:r>
          </a:p>
          <a:p>
            <a:pPr marL="0" indent="0">
              <a:buNone/>
            </a:pPr>
            <a:r>
              <a:rPr lang="en-US" sz="1800" dirty="0"/>
              <a:t>Barley</a:t>
            </a:r>
          </a:p>
          <a:p>
            <a:pPr marL="0" indent="0">
              <a:buNone/>
            </a:pPr>
            <a:r>
              <a:rPr lang="en-US" sz="1800" dirty="0"/>
              <a:t>Broccoli</a:t>
            </a:r>
          </a:p>
          <a:p>
            <a:pPr marL="0" indent="0">
              <a:buNone/>
            </a:pPr>
            <a:r>
              <a:rPr lang="en-US" sz="1800" dirty="0"/>
              <a:t>Alfalfa</a:t>
            </a:r>
          </a:p>
          <a:p>
            <a:pPr marL="0" indent="0">
              <a:buNone/>
            </a:pPr>
            <a:r>
              <a:rPr lang="en-US" sz="1800" dirty="0"/>
              <a:t>Radish</a:t>
            </a:r>
          </a:p>
          <a:p>
            <a:pPr marL="0" indent="0">
              <a:buNone/>
            </a:pPr>
            <a:r>
              <a:rPr lang="en-US" sz="1800" dirty="0"/>
              <a:t>Tomato</a:t>
            </a:r>
          </a:p>
          <a:p>
            <a:pPr marL="0" indent="0">
              <a:buNone/>
            </a:pPr>
            <a:r>
              <a:rPr lang="en-US" sz="1800" dirty="0"/>
              <a:t>Large number of weed species</a:t>
            </a:r>
          </a:p>
          <a:p>
            <a:pPr marL="0" indent="0">
              <a:buNone/>
            </a:pPr>
            <a:endParaRPr lang="en-US" sz="1800" dirty="0"/>
          </a:p>
          <a:p>
            <a:pPr marL="0" indent="0">
              <a:buNone/>
            </a:pPr>
            <a:r>
              <a:rPr lang="en-US" sz="1800" b="1" dirty="0"/>
              <a:t>Oats and carrot are good rotation options</a:t>
            </a:r>
          </a:p>
          <a:p>
            <a:pPr marL="0" indent="0">
              <a:buNone/>
            </a:pPr>
            <a:endParaRPr lang="en-US" sz="1800" dirty="0"/>
          </a:p>
        </p:txBody>
      </p:sp>
      <p:sp>
        <p:nvSpPr>
          <p:cNvPr id="4" name="Slide Number Placeholder 3">
            <a:extLst>
              <a:ext uri="{FF2B5EF4-FFF2-40B4-BE49-F238E27FC236}">
                <a16:creationId xmlns:a16="http://schemas.microsoft.com/office/drawing/2014/main" id="{E54FDF3B-7728-A8FA-6C5F-4A981F8F4968}"/>
              </a:ext>
            </a:extLst>
          </p:cNvPr>
          <p:cNvSpPr>
            <a:spLocks noGrp="1"/>
          </p:cNvSpPr>
          <p:nvPr>
            <p:ph type="sldNum" sz="quarter" idx="12"/>
          </p:nvPr>
        </p:nvSpPr>
        <p:spPr/>
        <p:txBody>
          <a:bodyPr/>
          <a:lstStyle/>
          <a:p>
            <a:fld id="{4645F4EF-1FE4-B342-9CAB-74B553C33152}" type="slidenum">
              <a:rPr lang="en-US" smtClean="0"/>
              <a:t>11</a:t>
            </a:fld>
            <a:endParaRPr lang="en-US"/>
          </a:p>
        </p:txBody>
      </p:sp>
      <p:sp>
        <p:nvSpPr>
          <p:cNvPr id="2" name="Title 1">
            <a:extLst>
              <a:ext uri="{FF2B5EF4-FFF2-40B4-BE49-F238E27FC236}">
                <a16:creationId xmlns:a16="http://schemas.microsoft.com/office/drawing/2014/main" id="{76129264-CDAE-5DED-DB80-04C5A20A0C39}"/>
              </a:ext>
            </a:extLst>
          </p:cNvPr>
          <p:cNvSpPr>
            <a:spLocks noGrp="1"/>
          </p:cNvSpPr>
          <p:nvPr>
            <p:ph type="ctrTitle"/>
          </p:nvPr>
        </p:nvSpPr>
        <p:spPr>
          <a:xfrm>
            <a:off x="217014" y="1607282"/>
            <a:ext cx="2629121" cy="621398"/>
          </a:xfrm>
        </p:spPr>
        <p:txBody>
          <a:bodyPr>
            <a:normAutofit/>
          </a:bodyPr>
          <a:lstStyle/>
          <a:p>
            <a:pPr algn="ctr"/>
            <a:r>
              <a:rPr lang="en-US" sz="3075" b="1" dirty="0">
                <a:solidFill>
                  <a:schemeClr val="accent1"/>
                </a:solidFill>
                <a:latin typeface="Calibri" panose="020F0502020204030204" pitchFamily="34" charset="0"/>
                <a:cs typeface="Calibri" panose="020F0502020204030204" pitchFamily="34" charset="0"/>
              </a:rPr>
              <a:t>Crop Rotation</a:t>
            </a:r>
          </a:p>
        </p:txBody>
      </p:sp>
      <p:sp>
        <p:nvSpPr>
          <p:cNvPr id="10" name="TextBox 9">
            <a:extLst>
              <a:ext uri="{FF2B5EF4-FFF2-40B4-BE49-F238E27FC236}">
                <a16:creationId xmlns:a16="http://schemas.microsoft.com/office/drawing/2014/main" id="{F15C4BAC-AA48-8E25-5D6F-92918675B41F}"/>
              </a:ext>
            </a:extLst>
          </p:cNvPr>
          <p:cNvSpPr txBox="1"/>
          <p:nvPr/>
        </p:nvSpPr>
        <p:spPr>
          <a:xfrm>
            <a:off x="5828520" y="5544790"/>
            <a:ext cx="3115816" cy="338554"/>
          </a:xfrm>
          <a:prstGeom prst="rect">
            <a:avLst/>
          </a:prstGeom>
          <a:noFill/>
        </p:spPr>
        <p:txBody>
          <a:bodyPr wrap="square" rtlCol="0">
            <a:spAutoFit/>
          </a:bodyPr>
          <a:lstStyle/>
          <a:p>
            <a:r>
              <a:rPr lang="en-US" sz="1600" dirty="0" err="1"/>
              <a:t>Tsror</a:t>
            </a:r>
            <a:r>
              <a:rPr lang="en-US" sz="1600" dirty="0"/>
              <a:t> et al. (2020), </a:t>
            </a:r>
            <a:r>
              <a:rPr lang="en-US" sz="1600" i="1" dirty="0"/>
              <a:t>Plant Pathology</a:t>
            </a:r>
          </a:p>
        </p:txBody>
      </p:sp>
      <p:pic>
        <p:nvPicPr>
          <p:cNvPr id="12" name="Picture 11">
            <a:extLst>
              <a:ext uri="{FF2B5EF4-FFF2-40B4-BE49-F238E27FC236}">
                <a16:creationId xmlns:a16="http://schemas.microsoft.com/office/drawing/2014/main" id="{F7B674A6-3364-8793-2AB1-4DEFD25FA89B}"/>
              </a:ext>
            </a:extLst>
          </p:cNvPr>
          <p:cNvPicPr>
            <a:picLocks noChangeAspect="1"/>
          </p:cNvPicPr>
          <p:nvPr/>
        </p:nvPicPr>
        <p:blipFill>
          <a:blip r:embed="rId3"/>
          <a:stretch>
            <a:fillRect/>
          </a:stretch>
        </p:blipFill>
        <p:spPr>
          <a:xfrm>
            <a:off x="3223145" y="1962055"/>
            <a:ext cx="5703841" cy="3639461"/>
          </a:xfrm>
          <a:prstGeom prst="rect">
            <a:avLst/>
          </a:prstGeom>
        </p:spPr>
      </p:pic>
      <p:sp>
        <p:nvSpPr>
          <p:cNvPr id="5" name="TextBox 4">
            <a:extLst>
              <a:ext uri="{FF2B5EF4-FFF2-40B4-BE49-F238E27FC236}">
                <a16:creationId xmlns:a16="http://schemas.microsoft.com/office/drawing/2014/main" id="{EF56B17E-353A-D0FA-960D-9CE249C51BF6}"/>
              </a:ext>
            </a:extLst>
          </p:cNvPr>
          <p:cNvSpPr txBox="1"/>
          <p:nvPr/>
        </p:nvSpPr>
        <p:spPr>
          <a:xfrm>
            <a:off x="4299059" y="1492410"/>
            <a:ext cx="4358244" cy="461665"/>
          </a:xfrm>
          <a:prstGeom prst="rect">
            <a:avLst/>
          </a:prstGeom>
          <a:noFill/>
        </p:spPr>
        <p:txBody>
          <a:bodyPr wrap="square" rtlCol="0">
            <a:spAutoFit/>
          </a:bodyPr>
          <a:lstStyle/>
          <a:p>
            <a:r>
              <a:rPr lang="en-US" sz="2400" dirty="0"/>
              <a:t>0-3: Sss disease severity ratings</a:t>
            </a:r>
          </a:p>
        </p:txBody>
      </p:sp>
    </p:spTree>
    <p:extLst>
      <p:ext uri="{BB962C8B-B14F-4D97-AF65-F5344CB8AC3E}">
        <p14:creationId xmlns:p14="http://schemas.microsoft.com/office/powerpoint/2010/main" val="3486598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BA04C6DA-9306-1C42-F68D-4D960CECC1FC}"/>
              </a:ext>
            </a:extLst>
          </p:cNvPr>
          <p:cNvSpPr>
            <a:spLocks noGrp="1"/>
          </p:cNvSpPr>
          <p:nvPr>
            <p:ph type="sldNum" sz="quarter" idx="12"/>
          </p:nvPr>
        </p:nvSpPr>
        <p:spPr/>
        <p:txBody>
          <a:bodyPr/>
          <a:lstStyle/>
          <a:p>
            <a:fld id="{4645F4EF-1FE4-B342-9CAB-74B553C33152}" type="slidenum">
              <a:rPr lang="en-US" smtClean="0"/>
              <a:t>12</a:t>
            </a:fld>
            <a:endParaRPr lang="en-US"/>
          </a:p>
        </p:txBody>
      </p:sp>
      <p:sp>
        <p:nvSpPr>
          <p:cNvPr id="2" name="Title 1">
            <a:extLst>
              <a:ext uri="{FF2B5EF4-FFF2-40B4-BE49-F238E27FC236}">
                <a16:creationId xmlns:a16="http://schemas.microsoft.com/office/drawing/2014/main" id="{82656B52-7BC2-2A49-F7B8-ABC827404251}"/>
              </a:ext>
            </a:extLst>
          </p:cNvPr>
          <p:cNvSpPr>
            <a:spLocks noGrp="1"/>
          </p:cNvSpPr>
          <p:nvPr>
            <p:ph type="ctrTitle"/>
          </p:nvPr>
        </p:nvSpPr>
        <p:spPr>
          <a:xfrm>
            <a:off x="628650" y="1351507"/>
            <a:ext cx="7886700" cy="612576"/>
          </a:xfrm>
        </p:spPr>
        <p:txBody>
          <a:bodyPr/>
          <a:lstStyle/>
          <a:p>
            <a:pPr algn="ctr"/>
            <a:r>
              <a:rPr lang="en-US" sz="3300" b="1" dirty="0">
                <a:solidFill>
                  <a:schemeClr val="accent1"/>
                </a:solidFill>
                <a:latin typeface="Calibri" panose="020F0502020204030204" pitchFamily="34" charset="0"/>
                <a:cs typeface="Calibri" panose="020F0502020204030204" pitchFamily="34" charset="0"/>
              </a:rPr>
              <a:t>Selecting the Right Varieties</a:t>
            </a:r>
          </a:p>
        </p:txBody>
      </p:sp>
      <p:pic>
        <p:nvPicPr>
          <p:cNvPr id="7" name="Picture 6" descr="Table&#10;&#10;Description automatically generated">
            <a:extLst>
              <a:ext uri="{FF2B5EF4-FFF2-40B4-BE49-F238E27FC236}">
                <a16:creationId xmlns:a16="http://schemas.microsoft.com/office/drawing/2014/main" id="{156E57BE-C204-104A-022A-10172C6D09E5}"/>
              </a:ext>
            </a:extLst>
          </p:cNvPr>
          <p:cNvPicPr>
            <a:picLocks noChangeAspect="1"/>
          </p:cNvPicPr>
          <p:nvPr/>
        </p:nvPicPr>
        <p:blipFill>
          <a:blip r:embed="rId2"/>
          <a:stretch>
            <a:fillRect/>
          </a:stretch>
        </p:blipFill>
        <p:spPr>
          <a:xfrm>
            <a:off x="14447" y="1964083"/>
            <a:ext cx="4461270" cy="4406781"/>
          </a:xfrm>
          <a:prstGeom prst="rect">
            <a:avLst/>
          </a:prstGeom>
        </p:spPr>
      </p:pic>
      <p:sp>
        <p:nvSpPr>
          <p:cNvPr id="8" name="TextBox 7">
            <a:extLst>
              <a:ext uri="{FF2B5EF4-FFF2-40B4-BE49-F238E27FC236}">
                <a16:creationId xmlns:a16="http://schemas.microsoft.com/office/drawing/2014/main" id="{2E3F8BD9-6632-6EC3-A1B9-B5CA2F09427F}"/>
              </a:ext>
            </a:extLst>
          </p:cNvPr>
          <p:cNvSpPr txBox="1"/>
          <p:nvPr/>
        </p:nvSpPr>
        <p:spPr>
          <a:xfrm>
            <a:off x="41445" y="6370864"/>
            <a:ext cx="2058871" cy="230832"/>
          </a:xfrm>
          <a:prstGeom prst="rect">
            <a:avLst/>
          </a:prstGeom>
          <a:noFill/>
        </p:spPr>
        <p:txBody>
          <a:bodyPr wrap="square" rtlCol="0">
            <a:spAutoFit/>
          </a:bodyPr>
          <a:lstStyle/>
          <a:p>
            <a:r>
              <a:rPr lang="en-US" sz="900" dirty="0" err="1"/>
              <a:t>Bittara</a:t>
            </a:r>
            <a:r>
              <a:rPr lang="en-US" sz="900" dirty="0"/>
              <a:t> et al. (2016), </a:t>
            </a:r>
            <a:r>
              <a:rPr lang="en-US" sz="900" i="1" dirty="0"/>
              <a:t>Am. J. Potato Res.</a:t>
            </a:r>
          </a:p>
        </p:txBody>
      </p:sp>
      <p:graphicFrame>
        <p:nvGraphicFramePr>
          <p:cNvPr id="13" name="Chart 12">
            <a:extLst>
              <a:ext uri="{FF2B5EF4-FFF2-40B4-BE49-F238E27FC236}">
                <a16:creationId xmlns:a16="http://schemas.microsoft.com/office/drawing/2014/main" id="{B5BA5B63-5301-CB7E-B671-044428047D62}"/>
              </a:ext>
            </a:extLst>
          </p:cNvPr>
          <p:cNvGraphicFramePr>
            <a:graphicFrameLocks/>
          </p:cNvGraphicFramePr>
          <p:nvPr>
            <p:extLst>
              <p:ext uri="{D42A27DB-BD31-4B8C-83A1-F6EECF244321}">
                <p14:modId xmlns:p14="http://schemas.microsoft.com/office/powerpoint/2010/main" val="2690452639"/>
              </p:ext>
            </p:extLst>
          </p:nvPr>
        </p:nvGraphicFramePr>
        <p:xfrm>
          <a:off x="4668285" y="1964083"/>
          <a:ext cx="4192071" cy="22368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A3A94F70-9F9D-F8C3-6435-6C0F44B28FF7}"/>
              </a:ext>
            </a:extLst>
          </p:cNvPr>
          <p:cNvGraphicFramePr>
            <a:graphicFrameLocks/>
          </p:cNvGraphicFramePr>
          <p:nvPr>
            <p:extLst>
              <p:ext uri="{D42A27DB-BD31-4B8C-83A1-F6EECF244321}">
                <p14:modId xmlns:p14="http://schemas.microsoft.com/office/powerpoint/2010/main" val="1195845685"/>
              </p:ext>
            </p:extLst>
          </p:nvPr>
        </p:nvGraphicFramePr>
        <p:xfrm>
          <a:off x="4668285" y="4112840"/>
          <a:ext cx="4119283" cy="2152033"/>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DB2763B0-19B8-FD20-A04F-5292C9AD3E51}"/>
              </a:ext>
            </a:extLst>
          </p:cNvPr>
          <p:cNvSpPr txBox="1"/>
          <p:nvPr/>
        </p:nvSpPr>
        <p:spPr>
          <a:xfrm>
            <a:off x="6646142" y="6301614"/>
            <a:ext cx="2282459" cy="300082"/>
          </a:xfrm>
          <a:prstGeom prst="rect">
            <a:avLst/>
          </a:prstGeom>
          <a:noFill/>
        </p:spPr>
        <p:txBody>
          <a:bodyPr wrap="square" rtlCol="0">
            <a:spAutoFit/>
          </a:bodyPr>
          <a:lstStyle/>
          <a:p>
            <a:r>
              <a:rPr lang="en-US" sz="1350" dirty="0"/>
              <a:t>Ozturk </a:t>
            </a:r>
            <a:r>
              <a:rPr lang="en-US" sz="1350" i="1" dirty="0"/>
              <a:t>et</a:t>
            </a:r>
            <a:r>
              <a:rPr lang="en-US" sz="1350" dirty="0"/>
              <a:t> al. (</a:t>
            </a:r>
            <a:r>
              <a:rPr lang="en-US" sz="1350" i="1" dirty="0"/>
              <a:t>In preparation</a:t>
            </a:r>
            <a:r>
              <a:rPr lang="en-US" sz="1350" dirty="0"/>
              <a:t>)</a:t>
            </a:r>
          </a:p>
        </p:txBody>
      </p:sp>
    </p:spTree>
    <p:extLst>
      <p:ext uri="{BB962C8B-B14F-4D97-AF65-F5344CB8AC3E}">
        <p14:creationId xmlns:p14="http://schemas.microsoft.com/office/powerpoint/2010/main" val="3369972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0D71F9-ED04-2648-8E3E-26926E7AD288}"/>
              </a:ext>
            </a:extLst>
          </p:cNvPr>
          <p:cNvSpPr>
            <a:spLocks noGrp="1"/>
          </p:cNvSpPr>
          <p:nvPr>
            <p:ph idx="1"/>
          </p:nvPr>
        </p:nvSpPr>
        <p:spPr>
          <a:xfrm>
            <a:off x="451413" y="2081271"/>
            <a:ext cx="8125427" cy="4640207"/>
          </a:xfrm>
        </p:spPr>
        <p:txBody>
          <a:bodyPr>
            <a:normAutofit lnSpcReduction="10000"/>
          </a:bodyPr>
          <a:lstStyle/>
          <a:p>
            <a:pPr marL="0" indent="0">
              <a:buNone/>
            </a:pPr>
            <a:r>
              <a:rPr lang="en-US" sz="3000" dirty="0">
                <a:latin typeface="Calibri" panose="020F0502020204030204" pitchFamily="34" charset="0"/>
                <a:cs typeface="Calibri" panose="020F0502020204030204" pitchFamily="34" charset="0"/>
              </a:rPr>
              <a:t>Not very effective:</a:t>
            </a:r>
            <a:endParaRPr lang="en-US"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In-furrow treatment of zinc oxide (</a:t>
            </a:r>
            <a:r>
              <a:rPr lang="en-US" sz="2000" dirty="0" err="1">
                <a:latin typeface="Calibri" panose="020F0502020204030204" pitchFamily="34" charset="0"/>
                <a:cs typeface="Calibri" panose="020F0502020204030204" pitchFamily="34" charset="0"/>
              </a:rPr>
              <a:t>ZnO</a:t>
            </a:r>
            <a:r>
              <a:rPr lang="en-US" sz="2000" dirty="0">
                <a:latin typeface="Calibri" panose="020F0502020204030204" pitchFamily="34" charset="0"/>
                <a:cs typeface="Calibri" panose="020F0502020204030204" pitchFamily="34" charset="0"/>
              </a:rPr>
              <a:t>) and zinc sulfate (ZnSO</a:t>
            </a:r>
            <a:r>
              <a:rPr lang="en-US" sz="2000" baseline="-25000" dirty="0">
                <a:latin typeface="Calibri" panose="020F0502020204030204" pitchFamily="34" charset="0"/>
                <a:cs typeface="Calibri" panose="020F0502020204030204" pitchFamily="34" charset="0"/>
              </a:rPr>
              <a:t>4</a:t>
            </a:r>
            <a:r>
              <a:rPr lang="en-US" sz="2000" dirty="0">
                <a:latin typeface="Calibri" panose="020F0502020204030204" pitchFamily="34" charset="0"/>
                <a:cs typeface="Calibri" panose="020F0502020204030204" pitchFamily="34" charset="0"/>
              </a:rPr>
              <a:t>) </a:t>
            </a:r>
          </a:p>
          <a:p>
            <a:pPr marL="0" indent="0">
              <a:buNone/>
            </a:pPr>
            <a:r>
              <a:rPr lang="en-US" sz="2000" dirty="0">
                <a:latin typeface="Calibri" panose="020F0502020204030204" pitchFamily="34" charset="0"/>
                <a:cs typeface="Calibri" panose="020F0502020204030204" pitchFamily="34" charset="0"/>
              </a:rPr>
              <a:t>P</a:t>
            </a:r>
            <a:r>
              <a:rPr lang="en-US" sz="2000" b="0" i="0" dirty="0">
                <a:effectLst/>
                <a:latin typeface="Calibri" panose="020F0502020204030204" pitchFamily="34" charset="0"/>
                <a:cs typeface="Calibri" panose="020F0502020204030204" pitchFamily="34" charset="0"/>
              </a:rPr>
              <a:t>replant chemigation with </a:t>
            </a:r>
            <a:r>
              <a:rPr lang="en-US" sz="2000" b="0" i="0" dirty="0" err="1">
                <a:effectLst/>
                <a:latin typeface="Calibri" panose="020F0502020204030204" pitchFamily="34" charset="0"/>
                <a:cs typeface="Calibri" panose="020F0502020204030204" pitchFamily="34" charset="0"/>
              </a:rPr>
              <a:t>metam</a:t>
            </a:r>
            <a:r>
              <a:rPr lang="en-US" sz="2000" b="0" i="0" dirty="0">
                <a:effectLst/>
                <a:latin typeface="Calibri" panose="020F0502020204030204" pitchFamily="34" charset="0"/>
                <a:cs typeface="Calibri" panose="020F0502020204030204" pitchFamily="34" charset="0"/>
              </a:rPr>
              <a:t> sodium and chloropicrin</a:t>
            </a:r>
            <a:r>
              <a:rPr lang="en-US" sz="2000" dirty="0">
                <a:latin typeface="Calibri" panose="020F0502020204030204" pitchFamily="34" charset="0"/>
                <a:cs typeface="Calibri" panose="020F0502020204030204" pitchFamily="34" charset="0"/>
              </a:rPr>
              <a:t> -</a:t>
            </a:r>
            <a:r>
              <a:rPr lang="en-US" sz="2000" b="0" i="0" dirty="0">
                <a:effectLst/>
                <a:latin typeface="Calibri" panose="020F0502020204030204" pitchFamily="34" charset="0"/>
                <a:cs typeface="Calibri" panose="020F0502020204030204" pitchFamily="34" charset="0"/>
              </a:rPr>
              <a:t> plastic cover</a:t>
            </a:r>
          </a:p>
          <a:p>
            <a:pPr marL="0" indent="0">
              <a:buNone/>
            </a:pPr>
            <a:r>
              <a:rPr lang="en-US" sz="2000" b="1" i="0" dirty="0">
                <a:effectLst/>
                <a:latin typeface="Calibri" panose="020F0502020204030204" pitchFamily="34" charset="0"/>
                <a:cs typeface="Calibri" panose="020F0502020204030204" pitchFamily="34" charset="0"/>
              </a:rPr>
              <a:t>Showed </a:t>
            </a:r>
            <a:r>
              <a:rPr lang="en-US" sz="2000" b="1" i="1" dirty="0">
                <a:effectLst/>
                <a:latin typeface="Calibri" panose="020F0502020204030204" pitchFamily="34" charset="0"/>
                <a:cs typeface="Calibri" panose="020F0502020204030204" pitchFamily="34" charset="0"/>
              </a:rPr>
              <a:t>limited</a:t>
            </a:r>
            <a:r>
              <a:rPr lang="en-US" sz="2000" b="1" i="0" dirty="0">
                <a:effectLst/>
                <a:latin typeface="Calibri" panose="020F0502020204030204" pitchFamily="34" charset="0"/>
                <a:cs typeface="Calibri" panose="020F0502020204030204" pitchFamily="34" charset="0"/>
              </a:rPr>
              <a:t> efficacy </a:t>
            </a:r>
            <a:endParaRPr lang="en-US" sz="2000" b="1" dirty="0">
              <a:latin typeface="Calibri" panose="020F0502020204030204" pitchFamily="34" charset="0"/>
              <a:cs typeface="Calibri" panose="020F0502020204030204" pitchFamily="34" charset="0"/>
            </a:endParaRPr>
          </a:p>
          <a:p>
            <a:pPr marL="0" indent="0">
              <a:buNone/>
            </a:pPr>
            <a:endParaRPr lang="en-US" sz="2000" i="1" dirty="0">
              <a:solidFill>
                <a:srgbClr val="FF0000"/>
              </a:solidFill>
              <a:latin typeface="Calibri" panose="020F0502020204030204" pitchFamily="34" charset="0"/>
              <a:cs typeface="Calibri" panose="020F0502020204030204" pitchFamily="34" charset="0"/>
            </a:endParaRPr>
          </a:p>
          <a:p>
            <a:pPr marL="0" indent="0">
              <a:buNone/>
            </a:pPr>
            <a:endParaRPr lang="en-US" sz="2000" i="1" dirty="0">
              <a:solidFill>
                <a:srgbClr val="FF0000"/>
              </a:solidFill>
              <a:latin typeface="Calibri" panose="020F0502020204030204" pitchFamily="34" charset="0"/>
              <a:cs typeface="Calibri" panose="020F0502020204030204" pitchFamily="34" charset="0"/>
            </a:endParaRPr>
          </a:p>
          <a:p>
            <a:pPr marL="0" indent="0">
              <a:buNone/>
            </a:pPr>
            <a:endParaRPr lang="en-US" sz="2000" i="1" dirty="0">
              <a:solidFill>
                <a:srgbClr val="FF0000"/>
              </a:solidFill>
              <a:latin typeface="Calibri" panose="020F0502020204030204" pitchFamily="34" charset="0"/>
              <a:cs typeface="Calibri" panose="020F0502020204030204" pitchFamily="34" charset="0"/>
            </a:endParaRPr>
          </a:p>
          <a:p>
            <a:pPr marL="0" indent="0" algn="ctr">
              <a:buNone/>
            </a:pPr>
            <a:r>
              <a:rPr lang="en-US" sz="2000" dirty="0">
                <a:solidFill>
                  <a:schemeClr val="accent1"/>
                </a:solidFill>
                <a:latin typeface="Calibri" panose="020F0502020204030204" pitchFamily="34" charset="0"/>
                <a:cs typeface="Calibri" panose="020F0502020204030204" pitchFamily="34" charset="0"/>
              </a:rPr>
              <a:t>Inoculum recovery next season</a:t>
            </a:r>
            <a:endParaRPr lang="en-US" sz="2000" b="0" dirty="0">
              <a:solidFill>
                <a:schemeClr val="accent1"/>
              </a:solidFill>
              <a:effectLst/>
              <a:latin typeface="Calibri" panose="020F0502020204030204" pitchFamily="34" charset="0"/>
              <a:cs typeface="Calibri" panose="020F0502020204030204" pitchFamily="34" charset="0"/>
            </a:endParaRPr>
          </a:p>
          <a:p>
            <a:pPr marL="0" indent="0" algn="ctr">
              <a:buNone/>
            </a:pPr>
            <a:r>
              <a:rPr lang="en-US" sz="2000" dirty="0">
                <a:solidFill>
                  <a:schemeClr val="accent1"/>
                </a:solidFill>
                <a:latin typeface="Calibri" panose="020F0502020204030204" pitchFamily="34" charset="0"/>
                <a:cs typeface="Calibri" panose="020F0502020204030204" pitchFamily="34" charset="0"/>
              </a:rPr>
              <a:t>Environmental considerations</a:t>
            </a:r>
          </a:p>
          <a:p>
            <a:pPr marL="0" indent="0" algn="ctr">
              <a:buNone/>
            </a:pPr>
            <a:r>
              <a:rPr lang="en-US" sz="2000" b="0" dirty="0">
                <a:solidFill>
                  <a:schemeClr val="accent1"/>
                </a:solidFill>
                <a:effectLst/>
                <a:latin typeface="Calibri" panose="020F0502020204030204" pitchFamily="34" charset="0"/>
                <a:cs typeface="Calibri" panose="020F0502020204030204" pitchFamily="34" charset="0"/>
              </a:rPr>
              <a:t>High </a:t>
            </a:r>
            <a:r>
              <a:rPr lang="en-US" sz="2000" dirty="0">
                <a:solidFill>
                  <a:schemeClr val="accent1"/>
                </a:solidFill>
                <a:latin typeface="Calibri" panose="020F0502020204030204" pitchFamily="34" charset="0"/>
                <a:cs typeface="Calibri" panose="020F0502020204030204" pitchFamily="34" charset="0"/>
              </a:rPr>
              <a:t>cost</a:t>
            </a:r>
            <a:endParaRPr lang="en-US" sz="2000" b="0" dirty="0">
              <a:solidFill>
                <a:schemeClr val="accent1"/>
              </a:solidFill>
              <a:effectLst/>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marL="0" indent="0">
              <a:buNone/>
            </a:pPr>
            <a:r>
              <a:rPr lang="en-US" sz="2000" b="0" i="0" dirty="0">
                <a:solidFill>
                  <a:schemeClr val="tx1"/>
                </a:solidFill>
                <a:effectLst/>
                <a:latin typeface="Calibri" panose="020F0502020204030204" pitchFamily="34" charset="0"/>
                <a:cs typeface="Calibri" panose="020F0502020204030204" pitchFamily="34" charset="0"/>
              </a:rPr>
              <a:t>Developments </a:t>
            </a:r>
            <a:r>
              <a:rPr lang="en-US" sz="2000" dirty="0">
                <a:solidFill>
                  <a:schemeClr val="tx1"/>
                </a:solidFill>
                <a:latin typeface="Calibri" panose="020F0502020204030204" pitchFamily="34" charset="0"/>
                <a:cs typeface="Calibri" panose="020F0502020204030204" pitchFamily="34" charset="0"/>
              </a:rPr>
              <a:t>on new control methods e.g., germinate to exterminate &amp; zoospore blinding</a:t>
            </a:r>
          </a:p>
        </p:txBody>
      </p:sp>
      <p:sp>
        <p:nvSpPr>
          <p:cNvPr id="9" name="Slide Number Placeholder 8">
            <a:extLst>
              <a:ext uri="{FF2B5EF4-FFF2-40B4-BE49-F238E27FC236}">
                <a16:creationId xmlns:a16="http://schemas.microsoft.com/office/drawing/2014/main" id="{79521CA5-ED22-85AD-2498-94EE6B775D19}"/>
              </a:ext>
            </a:extLst>
          </p:cNvPr>
          <p:cNvSpPr>
            <a:spLocks noGrp="1"/>
          </p:cNvSpPr>
          <p:nvPr>
            <p:ph type="sldNum" sz="quarter" idx="12"/>
          </p:nvPr>
        </p:nvSpPr>
        <p:spPr/>
        <p:txBody>
          <a:bodyPr/>
          <a:lstStyle/>
          <a:p>
            <a:fld id="{4645F4EF-1FE4-B342-9CAB-74B553C33152}" type="slidenum">
              <a:rPr lang="en-US" smtClean="0"/>
              <a:t>13</a:t>
            </a:fld>
            <a:endParaRPr lang="en-US"/>
          </a:p>
        </p:txBody>
      </p:sp>
      <p:sp>
        <p:nvSpPr>
          <p:cNvPr id="2" name="Title 1">
            <a:extLst>
              <a:ext uri="{FF2B5EF4-FFF2-40B4-BE49-F238E27FC236}">
                <a16:creationId xmlns:a16="http://schemas.microsoft.com/office/drawing/2014/main" id="{D2FF80D3-E0CD-539F-835F-CFE62E9B9DAB}"/>
              </a:ext>
            </a:extLst>
          </p:cNvPr>
          <p:cNvSpPr>
            <a:spLocks noGrp="1"/>
          </p:cNvSpPr>
          <p:nvPr>
            <p:ph type="ctrTitle"/>
          </p:nvPr>
        </p:nvSpPr>
        <p:spPr>
          <a:xfrm>
            <a:off x="451413" y="1413163"/>
            <a:ext cx="8125427" cy="477127"/>
          </a:xfrm>
        </p:spPr>
        <p:txBody>
          <a:bodyPr>
            <a:noAutofit/>
          </a:bodyPr>
          <a:lstStyle/>
          <a:p>
            <a:pPr algn="ctr"/>
            <a:r>
              <a:rPr lang="en-US" sz="3300" b="1" dirty="0">
                <a:solidFill>
                  <a:schemeClr val="accent1"/>
                </a:solidFill>
                <a:latin typeface="Calibri" panose="020F0502020204030204" pitchFamily="34" charset="0"/>
                <a:cs typeface="Calibri" panose="020F0502020204030204" pitchFamily="34" charset="0"/>
              </a:rPr>
              <a:t>Chemical Control</a:t>
            </a:r>
          </a:p>
        </p:txBody>
      </p:sp>
      <p:sp>
        <p:nvSpPr>
          <p:cNvPr id="4" name="Down Arrow 3">
            <a:extLst>
              <a:ext uri="{FF2B5EF4-FFF2-40B4-BE49-F238E27FC236}">
                <a16:creationId xmlns:a16="http://schemas.microsoft.com/office/drawing/2014/main" id="{13E010FB-14BA-71B6-79C9-A4080C46F191}"/>
              </a:ext>
            </a:extLst>
          </p:cNvPr>
          <p:cNvSpPr/>
          <p:nvPr/>
        </p:nvSpPr>
        <p:spPr>
          <a:xfrm>
            <a:off x="4252632" y="3650260"/>
            <a:ext cx="638736" cy="7511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4351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564B7E-5C96-7BD5-BD99-9C66834C9772}"/>
              </a:ext>
            </a:extLst>
          </p:cNvPr>
          <p:cNvSpPr>
            <a:spLocks noGrp="1"/>
          </p:cNvSpPr>
          <p:nvPr>
            <p:ph type="sldNum" sz="quarter" idx="12"/>
          </p:nvPr>
        </p:nvSpPr>
        <p:spPr/>
        <p:txBody>
          <a:bodyPr/>
          <a:lstStyle/>
          <a:p>
            <a:fld id="{4645F4EF-1FE4-B342-9CAB-74B553C33152}" type="slidenum">
              <a:rPr lang="en-US" smtClean="0"/>
              <a:t>14</a:t>
            </a:fld>
            <a:endParaRPr lang="en-US" dirty="0"/>
          </a:p>
        </p:txBody>
      </p:sp>
      <p:sp>
        <p:nvSpPr>
          <p:cNvPr id="2" name="Title 1">
            <a:extLst>
              <a:ext uri="{FF2B5EF4-FFF2-40B4-BE49-F238E27FC236}">
                <a16:creationId xmlns:a16="http://schemas.microsoft.com/office/drawing/2014/main" id="{12D02356-4A90-1B07-0547-9F027C6C27C8}"/>
              </a:ext>
            </a:extLst>
          </p:cNvPr>
          <p:cNvSpPr>
            <a:spLocks noGrp="1"/>
          </p:cNvSpPr>
          <p:nvPr>
            <p:ph type="ctrTitle"/>
          </p:nvPr>
        </p:nvSpPr>
        <p:spPr/>
        <p:txBody>
          <a:bodyPr/>
          <a:lstStyle/>
          <a:p>
            <a:endParaRPr lang="en-US"/>
          </a:p>
        </p:txBody>
      </p:sp>
      <p:grpSp>
        <p:nvGrpSpPr>
          <p:cNvPr id="4" name="Group 3">
            <a:extLst>
              <a:ext uri="{FF2B5EF4-FFF2-40B4-BE49-F238E27FC236}">
                <a16:creationId xmlns:a16="http://schemas.microsoft.com/office/drawing/2014/main" id="{02876FA4-AB57-9AE5-CC13-6FEBD73EAF7D}"/>
              </a:ext>
            </a:extLst>
          </p:cNvPr>
          <p:cNvGrpSpPr/>
          <p:nvPr/>
        </p:nvGrpSpPr>
        <p:grpSpPr>
          <a:xfrm>
            <a:off x="-1" y="857250"/>
            <a:ext cx="9273676" cy="5032761"/>
            <a:chOff x="-1" y="0"/>
            <a:chExt cx="12364901" cy="6710347"/>
          </a:xfrm>
        </p:grpSpPr>
        <p:pic>
          <p:nvPicPr>
            <p:cNvPr id="5" name="Picture 4">
              <a:extLst>
                <a:ext uri="{FF2B5EF4-FFF2-40B4-BE49-F238E27FC236}">
                  <a16:creationId xmlns:a16="http://schemas.microsoft.com/office/drawing/2014/main" id="{32A1EB71-5DBD-CE8D-BFDF-8FE931A90778}"/>
                </a:ext>
              </a:extLst>
            </p:cNvPr>
            <p:cNvPicPr>
              <a:picLocks noChangeAspect="1"/>
            </p:cNvPicPr>
            <p:nvPr/>
          </p:nvPicPr>
          <p:blipFill>
            <a:blip r:embed="rId3"/>
            <a:stretch>
              <a:fillRect/>
            </a:stretch>
          </p:blipFill>
          <p:spPr>
            <a:xfrm>
              <a:off x="-1" y="0"/>
              <a:ext cx="12128351" cy="6488668"/>
            </a:xfrm>
            <a:prstGeom prst="rect">
              <a:avLst/>
            </a:prstGeom>
            <a:effectLst/>
          </p:spPr>
        </p:pic>
        <p:sp>
          <p:nvSpPr>
            <p:cNvPr id="6" name="TextBox 5">
              <a:extLst>
                <a:ext uri="{FF2B5EF4-FFF2-40B4-BE49-F238E27FC236}">
                  <a16:creationId xmlns:a16="http://schemas.microsoft.com/office/drawing/2014/main" id="{A8CD381B-49E9-6266-3FCA-16A054CC5EF7}"/>
                </a:ext>
              </a:extLst>
            </p:cNvPr>
            <p:cNvSpPr txBox="1"/>
            <p:nvPr/>
          </p:nvSpPr>
          <p:spPr>
            <a:xfrm>
              <a:off x="7955100" y="6310238"/>
              <a:ext cx="4409800" cy="400109"/>
            </a:xfrm>
            <a:prstGeom prst="rect">
              <a:avLst/>
            </a:prstGeom>
            <a:noFill/>
          </p:spPr>
          <p:txBody>
            <a:bodyPr wrap="square" rtlCol="0">
              <a:spAutoFit/>
            </a:bodyPr>
            <a:lstStyle/>
            <a:p>
              <a:r>
                <a:rPr lang="en-US" sz="1350" dirty="0" err="1"/>
                <a:t>Balendres</a:t>
              </a:r>
              <a:r>
                <a:rPr lang="en-US" sz="1350" dirty="0"/>
                <a:t> et al. (2018), </a:t>
              </a:r>
              <a:r>
                <a:rPr lang="en-US" sz="1350" i="1" dirty="0"/>
                <a:t>Plant Pathology</a:t>
              </a:r>
            </a:p>
          </p:txBody>
        </p:sp>
      </p:grpSp>
      <p:sp>
        <p:nvSpPr>
          <p:cNvPr id="9" name="TextBox 8">
            <a:extLst>
              <a:ext uri="{FF2B5EF4-FFF2-40B4-BE49-F238E27FC236}">
                <a16:creationId xmlns:a16="http://schemas.microsoft.com/office/drawing/2014/main" id="{6285C187-160E-BF86-1C1C-D26DFC1E9B9C}"/>
              </a:ext>
            </a:extLst>
          </p:cNvPr>
          <p:cNvSpPr txBox="1"/>
          <p:nvPr/>
        </p:nvSpPr>
        <p:spPr>
          <a:xfrm>
            <a:off x="47738" y="5554474"/>
            <a:ext cx="5788912" cy="338554"/>
          </a:xfrm>
          <a:prstGeom prst="rect">
            <a:avLst/>
          </a:prstGeom>
          <a:noFill/>
        </p:spPr>
        <p:txBody>
          <a:bodyPr wrap="square">
            <a:spAutoFit/>
          </a:bodyPr>
          <a:lstStyle/>
          <a:p>
            <a:pPr defTabSz="685800">
              <a:defRPr/>
            </a:pPr>
            <a:r>
              <a:rPr lang="en-US" sz="1600" i="1" dirty="0"/>
              <a:t>*Each treatment was applied to the soil six times within 34 days </a:t>
            </a:r>
          </a:p>
        </p:txBody>
      </p:sp>
    </p:spTree>
    <p:extLst>
      <p:ext uri="{BB962C8B-B14F-4D97-AF65-F5344CB8AC3E}">
        <p14:creationId xmlns:p14="http://schemas.microsoft.com/office/powerpoint/2010/main" val="2139134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0B4A6C-E0E1-684B-A490-9F639FAAE48A}"/>
              </a:ext>
            </a:extLst>
          </p:cNvPr>
          <p:cNvSpPr>
            <a:spLocks noGrp="1"/>
          </p:cNvSpPr>
          <p:nvPr>
            <p:ph idx="1"/>
          </p:nvPr>
        </p:nvSpPr>
        <p:spPr>
          <a:xfrm>
            <a:off x="628650" y="2357438"/>
            <a:ext cx="8095768" cy="3526119"/>
          </a:xfrm>
        </p:spPr>
        <p:txBody>
          <a:bodyPr>
            <a:normAutofit fontScale="92500" lnSpcReduction="10000"/>
          </a:bodyPr>
          <a:lstStyle/>
          <a:p>
            <a:pPr marL="0" indent="0">
              <a:buNone/>
            </a:pPr>
            <a:r>
              <a:rPr lang="en-US" sz="2400" dirty="0">
                <a:solidFill>
                  <a:schemeClr val="tx1"/>
                </a:solidFill>
              </a:rPr>
              <a:t>Curative methods e.g. fumigants: Limited effect &amp; impractical</a:t>
            </a:r>
          </a:p>
          <a:p>
            <a:pPr marL="0" indent="0">
              <a:buNone/>
            </a:pPr>
            <a:endParaRPr lang="en-US" sz="2400" dirty="0">
              <a:solidFill>
                <a:schemeClr val="tx1"/>
              </a:solidFill>
            </a:endParaRPr>
          </a:p>
          <a:p>
            <a:pPr marL="0" indent="0">
              <a:buNone/>
            </a:pPr>
            <a:r>
              <a:rPr lang="en-US" sz="2400" dirty="0">
                <a:solidFill>
                  <a:schemeClr val="tx1"/>
                </a:solidFill>
              </a:rPr>
              <a:t>No immune potato variety, but some are less susceptible (Atlantic, Yukon Gold, Ranger Russet etc.)</a:t>
            </a:r>
          </a:p>
          <a:p>
            <a:pPr marL="0" indent="0">
              <a:buNone/>
            </a:pPr>
            <a:endParaRPr lang="en-US" sz="2400" i="1" dirty="0">
              <a:solidFill>
                <a:schemeClr val="tx1"/>
              </a:solidFill>
            </a:endParaRPr>
          </a:p>
          <a:p>
            <a:pPr marL="0" indent="0">
              <a:buNone/>
            </a:pPr>
            <a:r>
              <a:rPr lang="en-US" sz="2400" dirty="0">
                <a:solidFill>
                  <a:schemeClr val="tx1"/>
                </a:solidFill>
              </a:rPr>
              <a:t>Effective preventive methods:</a:t>
            </a:r>
          </a:p>
          <a:p>
            <a:pPr marL="342900" lvl="1" indent="0">
              <a:buNone/>
            </a:pPr>
            <a:r>
              <a:rPr lang="en-US" sz="2100" dirty="0">
                <a:solidFill>
                  <a:schemeClr val="tx1"/>
                </a:solidFill>
              </a:rPr>
              <a:t>Crop rotation (oats, carrots)</a:t>
            </a:r>
          </a:p>
          <a:p>
            <a:pPr marL="342900" lvl="1" indent="0">
              <a:buNone/>
            </a:pPr>
            <a:r>
              <a:rPr lang="en-US" sz="2100" dirty="0">
                <a:solidFill>
                  <a:schemeClr val="tx1"/>
                </a:solidFill>
              </a:rPr>
              <a:t>Soil drainage</a:t>
            </a:r>
          </a:p>
          <a:p>
            <a:pPr marL="342900" lvl="1" indent="0">
              <a:buNone/>
            </a:pPr>
            <a:r>
              <a:rPr lang="en-US" sz="2100" dirty="0">
                <a:solidFill>
                  <a:schemeClr val="tx1"/>
                </a:solidFill>
              </a:rPr>
              <a:t>Avoiding the spread of the diseased material</a:t>
            </a:r>
          </a:p>
          <a:p>
            <a:pPr marL="342900" lvl="1" indent="0">
              <a:buNone/>
            </a:pPr>
            <a:r>
              <a:rPr lang="en-US" sz="2100" dirty="0">
                <a:solidFill>
                  <a:schemeClr val="tx1"/>
                </a:solidFill>
              </a:rPr>
              <a:t>Avoiding overfertilization</a:t>
            </a:r>
          </a:p>
        </p:txBody>
      </p:sp>
      <p:sp>
        <p:nvSpPr>
          <p:cNvPr id="8" name="Slide Number Placeholder 7">
            <a:extLst>
              <a:ext uri="{FF2B5EF4-FFF2-40B4-BE49-F238E27FC236}">
                <a16:creationId xmlns:a16="http://schemas.microsoft.com/office/drawing/2014/main" id="{217AF8D8-E320-76DB-1F19-CFF52CA594BA}"/>
              </a:ext>
            </a:extLst>
          </p:cNvPr>
          <p:cNvSpPr>
            <a:spLocks noGrp="1"/>
          </p:cNvSpPr>
          <p:nvPr>
            <p:ph type="sldNum" sz="quarter" idx="12"/>
          </p:nvPr>
        </p:nvSpPr>
        <p:spPr/>
        <p:txBody>
          <a:bodyPr/>
          <a:lstStyle/>
          <a:p>
            <a:fld id="{4645F4EF-1FE4-B342-9CAB-74B553C33152}" type="slidenum">
              <a:rPr lang="en-US" smtClean="0"/>
              <a:t>15</a:t>
            </a:fld>
            <a:endParaRPr lang="en-US"/>
          </a:p>
        </p:txBody>
      </p:sp>
      <p:sp>
        <p:nvSpPr>
          <p:cNvPr id="2" name="Title 1">
            <a:extLst>
              <a:ext uri="{FF2B5EF4-FFF2-40B4-BE49-F238E27FC236}">
                <a16:creationId xmlns:a16="http://schemas.microsoft.com/office/drawing/2014/main" id="{0D3F7FE2-3395-0141-AA49-54C00A83F827}"/>
              </a:ext>
            </a:extLst>
          </p:cNvPr>
          <p:cNvSpPr>
            <a:spLocks noGrp="1"/>
          </p:cNvSpPr>
          <p:nvPr>
            <p:ph type="ctrTitle"/>
          </p:nvPr>
        </p:nvSpPr>
        <p:spPr>
          <a:xfrm>
            <a:off x="628650" y="1430197"/>
            <a:ext cx="7886700" cy="927241"/>
          </a:xfrm>
        </p:spPr>
        <p:txBody>
          <a:bodyPr/>
          <a:lstStyle/>
          <a:p>
            <a:pPr algn="ctr"/>
            <a:r>
              <a:rPr lang="en-US" sz="3300" b="1" dirty="0">
                <a:solidFill>
                  <a:schemeClr val="accent1"/>
                </a:solidFill>
                <a:latin typeface="Calibri" panose="020F0502020204030204" pitchFamily="34" charset="0"/>
                <a:cs typeface="Calibri" panose="020F0502020204030204" pitchFamily="34" charset="0"/>
              </a:rPr>
              <a:t>Conclusion</a:t>
            </a:r>
          </a:p>
        </p:txBody>
      </p:sp>
    </p:spTree>
    <p:extLst>
      <p:ext uri="{BB962C8B-B14F-4D97-AF65-F5344CB8AC3E}">
        <p14:creationId xmlns:p14="http://schemas.microsoft.com/office/powerpoint/2010/main" val="4201887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8E34A6-740F-4C62-4C8E-F867AA52D870}"/>
              </a:ext>
            </a:extLst>
          </p:cNvPr>
          <p:cNvSpPr>
            <a:spLocks noGrp="1"/>
          </p:cNvSpPr>
          <p:nvPr>
            <p:ph idx="1"/>
          </p:nvPr>
        </p:nvSpPr>
        <p:spPr>
          <a:xfrm>
            <a:off x="107301" y="3428999"/>
            <a:ext cx="3298372" cy="479447"/>
          </a:xfrm>
        </p:spPr>
        <p:txBody>
          <a:bodyPr>
            <a:normAutofit/>
          </a:bodyPr>
          <a:lstStyle/>
          <a:p>
            <a:pPr marL="0" indent="0">
              <a:buNone/>
            </a:pPr>
            <a:r>
              <a:rPr lang="en-US" sz="1875" b="1" dirty="0"/>
              <a:t>Powdery Scab Factsheet</a:t>
            </a:r>
            <a:endParaRPr lang="en-US" sz="1500" b="1" dirty="0"/>
          </a:p>
          <a:p>
            <a:pPr marL="0" indent="0">
              <a:buNone/>
            </a:pPr>
            <a:endParaRPr lang="en-US" sz="1500" dirty="0"/>
          </a:p>
          <a:p>
            <a:pPr marL="0" indent="0">
              <a:buNone/>
            </a:pPr>
            <a:endParaRPr lang="en-US" sz="1500" dirty="0"/>
          </a:p>
        </p:txBody>
      </p:sp>
      <p:sp>
        <p:nvSpPr>
          <p:cNvPr id="4" name="Slide Number Placeholder 3">
            <a:extLst>
              <a:ext uri="{FF2B5EF4-FFF2-40B4-BE49-F238E27FC236}">
                <a16:creationId xmlns:a16="http://schemas.microsoft.com/office/drawing/2014/main" id="{33391B29-FCBE-8AC7-44E0-662480A418F8}"/>
              </a:ext>
            </a:extLst>
          </p:cNvPr>
          <p:cNvSpPr>
            <a:spLocks noGrp="1"/>
          </p:cNvSpPr>
          <p:nvPr>
            <p:ph type="sldNum" sz="quarter" idx="12"/>
          </p:nvPr>
        </p:nvSpPr>
        <p:spPr/>
        <p:txBody>
          <a:bodyPr/>
          <a:lstStyle/>
          <a:p>
            <a:fld id="{4645F4EF-1FE4-B342-9CAB-74B553C33152}" type="slidenum">
              <a:rPr lang="en-US" smtClean="0"/>
              <a:t>16</a:t>
            </a:fld>
            <a:endParaRPr lang="en-US"/>
          </a:p>
        </p:txBody>
      </p:sp>
      <p:pic>
        <p:nvPicPr>
          <p:cNvPr id="7" name="Picture 6" descr="A qr code with a few black squares&#10;&#10;Description automatically generated">
            <a:extLst>
              <a:ext uri="{FF2B5EF4-FFF2-40B4-BE49-F238E27FC236}">
                <a16:creationId xmlns:a16="http://schemas.microsoft.com/office/drawing/2014/main" id="{9B0C02C5-A032-AD74-3655-213139A697FE}"/>
              </a:ext>
            </a:extLst>
          </p:cNvPr>
          <p:cNvPicPr>
            <a:picLocks noChangeAspect="1"/>
          </p:cNvPicPr>
          <p:nvPr/>
        </p:nvPicPr>
        <p:blipFill>
          <a:blip r:embed="rId2"/>
          <a:stretch>
            <a:fillRect/>
          </a:stretch>
        </p:blipFill>
        <p:spPr>
          <a:xfrm>
            <a:off x="547256" y="3908446"/>
            <a:ext cx="2217717" cy="2217717"/>
          </a:xfrm>
          <a:prstGeom prst="rect">
            <a:avLst/>
          </a:prstGeom>
        </p:spPr>
      </p:pic>
      <p:sp>
        <p:nvSpPr>
          <p:cNvPr id="8" name="Content Placeholder 2">
            <a:extLst>
              <a:ext uri="{FF2B5EF4-FFF2-40B4-BE49-F238E27FC236}">
                <a16:creationId xmlns:a16="http://schemas.microsoft.com/office/drawing/2014/main" id="{5E692F57-FBEE-D584-181E-B297D78163B6}"/>
              </a:ext>
            </a:extLst>
          </p:cNvPr>
          <p:cNvSpPr txBox="1">
            <a:spLocks/>
          </p:cNvSpPr>
          <p:nvPr/>
        </p:nvSpPr>
        <p:spPr>
          <a:xfrm>
            <a:off x="457200" y="1905000"/>
            <a:ext cx="8229600" cy="4221163"/>
          </a:xfrm>
          <a:prstGeom prst="rect">
            <a:avLst/>
          </a:prstGeom>
        </p:spPr>
        <p:txBody>
          <a:bodyPr vert="horz" lIns="91440" tIns="45720" rIns="91440" bIns="45720" rtlCol="0">
            <a:normAutofit/>
          </a:bodyPr>
          <a:lstStyle>
            <a:lvl1pPr marL="192881" indent="-192881" algn="l" defTabSz="514350" rtl="0" eaLnBrk="1" latinLnBrk="0" hangingPunct="1">
              <a:spcBef>
                <a:spcPct val="20000"/>
              </a:spcBef>
              <a:buFont typeface="Arial" pitchFamily="34" charset="0"/>
              <a:buChar char="•"/>
              <a:defRPr sz="1575" kern="1200">
                <a:solidFill>
                  <a:srgbClr val="071A34"/>
                </a:solidFill>
                <a:latin typeface="Arial" pitchFamily="34" charset="0"/>
                <a:ea typeface="+mn-ea"/>
                <a:cs typeface="Arial" pitchFamily="34" charset="0"/>
              </a:defRPr>
            </a:lvl1pPr>
            <a:lvl2pPr marL="417910" indent="-160735" algn="l" defTabSz="514350" rtl="0" eaLnBrk="1" latinLnBrk="0" hangingPunct="1">
              <a:spcBef>
                <a:spcPct val="20000"/>
              </a:spcBef>
              <a:buFont typeface="Arial" pitchFamily="34" charset="0"/>
              <a:buChar char="–"/>
              <a:defRPr sz="1350" kern="1200">
                <a:solidFill>
                  <a:srgbClr val="071A34"/>
                </a:solidFill>
                <a:latin typeface="Arial" pitchFamily="34" charset="0"/>
                <a:ea typeface="+mn-ea"/>
                <a:cs typeface="Arial" pitchFamily="34" charset="0"/>
              </a:defRPr>
            </a:lvl2pPr>
            <a:lvl3pPr marL="642938" indent="-128588" algn="l" defTabSz="514350" rtl="0" eaLnBrk="1" latinLnBrk="0" hangingPunct="1">
              <a:spcBef>
                <a:spcPct val="20000"/>
              </a:spcBef>
              <a:buFont typeface="Arial" pitchFamily="34" charset="0"/>
              <a:buChar char="•"/>
              <a:defRPr sz="1125" kern="1200">
                <a:solidFill>
                  <a:srgbClr val="071A34"/>
                </a:solidFill>
                <a:latin typeface="Arial" pitchFamily="34" charset="0"/>
                <a:ea typeface="+mn-ea"/>
                <a:cs typeface="Arial" pitchFamily="34" charset="0"/>
              </a:defRPr>
            </a:lvl3pPr>
            <a:lvl4pPr marL="900113" indent="-128588" algn="l" defTabSz="514350" rtl="0" eaLnBrk="1" latinLnBrk="0" hangingPunct="1">
              <a:spcBef>
                <a:spcPct val="20000"/>
              </a:spcBef>
              <a:buFont typeface="Arial" pitchFamily="34" charset="0"/>
              <a:buChar char="–"/>
              <a:defRPr sz="1013" kern="1200">
                <a:solidFill>
                  <a:srgbClr val="071A34"/>
                </a:solidFill>
                <a:latin typeface="Arial" pitchFamily="34" charset="0"/>
                <a:ea typeface="+mn-ea"/>
                <a:cs typeface="Arial" pitchFamily="34" charset="0"/>
              </a:defRPr>
            </a:lvl4pPr>
            <a:lvl5pPr marL="1157288" indent="-128588" algn="l" defTabSz="514350" rtl="0" eaLnBrk="1" latinLnBrk="0" hangingPunct="1">
              <a:spcBef>
                <a:spcPct val="20000"/>
              </a:spcBef>
              <a:buFont typeface="Arial" pitchFamily="34" charset="0"/>
              <a:buChar char="»"/>
              <a:defRPr sz="900" kern="1200">
                <a:solidFill>
                  <a:srgbClr val="071A34"/>
                </a:solidFill>
                <a:latin typeface="Arial" pitchFamily="34" charset="0"/>
                <a:ea typeface="+mn-ea"/>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0" indent="0" algn="ctr">
              <a:buFont typeface="Arial" pitchFamily="34" charset="0"/>
              <a:buNone/>
            </a:pPr>
            <a:r>
              <a:rPr lang="en-US" sz="2000" dirty="0"/>
              <a:t>For more information, please reach out </a:t>
            </a:r>
            <a:r>
              <a:rPr lang="en-US" sz="2000" dirty="0">
                <a:hlinkClick r:id="rId3"/>
              </a:rPr>
              <a:t>ibrahim.ozturk@maine.edu</a:t>
            </a:r>
            <a:r>
              <a:rPr lang="en-US" sz="2000" dirty="0"/>
              <a:t> </a:t>
            </a:r>
          </a:p>
          <a:p>
            <a:pPr marL="0" indent="0" algn="ctr">
              <a:buFont typeface="Arial" pitchFamily="34" charset="0"/>
              <a:buNone/>
            </a:pPr>
            <a:endParaRPr lang="en-US" sz="2000" dirty="0"/>
          </a:p>
          <a:p>
            <a:pPr marL="0" indent="0" algn="ctr">
              <a:buFont typeface="Arial" pitchFamily="34" charset="0"/>
              <a:buNone/>
            </a:pPr>
            <a:r>
              <a:rPr lang="en-US" sz="2000" dirty="0"/>
              <a:t>University of Maine Cooperative Extension: (207)764-3361</a:t>
            </a:r>
          </a:p>
          <a:p>
            <a:pPr marL="0" indent="0" algn="ctr">
              <a:buFont typeface="Arial" pitchFamily="34" charset="0"/>
              <a:buNone/>
            </a:pPr>
            <a:endParaRPr lang="en-US" dirty="0"/>
          </a:p>
        </p:txBody>
      </p:sp>
      <p:pic>
        <p:nvPicPr>
          <p:cNvPr id="10" name="Picture 9" descr="A qr code with black squares&#10;&#10;Description automatically generated">
            <a:extLst>
              <a:ext uri="{FF2B5EF4-FFF2-40B4-BE49-F238E27FC236}">
                <a16:creationId xmlns:a16="http://schemas.microsoft.com/office/drawing/2014/main" id="{7E48BE16-388D-D0A0-876A-301C0E3D71E0}"/>
              </a:ext>
            </a:extLst>
          </p:cNvPr>
          <p:cNvPicPr>
            <a:picLocks noChangeAspect="1"/>
          </p:cNvPicPr>
          <p:nvPr/>
        </p:nvPicPr>
        <p:blipFill>
          <a:blip r:embed="rId4"/>
          <a:stretch>
            <a:fillRect/>
          </a:stretch>
        </p:blipFill>
        <p:spPr>
          <a:xfrm>
            <a:off x="5925785" y="3908446"/>
            <a:ext cx="2217717" cy="2217717"/>
          </a:xfrm>
          <a:prstGeom prst="rect">
            <a:avLst/>
          </a:prstGeom>
        </p:spPr>
      </p:pic>
      <p:sp>
        <p:nvSpPr>
          <p:cNvPr id="11" name="Content Placeholder 2">
            <a:extLst>
              <a:ext uri="{FF2B5EF4-FFF2-40B4-BE49-F238E27FC236}">
                <a16:creationId xmlns:a16="http://schemas.microsoft.com/office/drawing/2014/main" id="{55CF13FC-1408-966F-FDC7-21910FAF5E0C}"/>
              </a:ext>
            </a:extLst>
          </p:cNvPr>
          <p:cNvSpPr txBox="1">
            <a:spLocks/>
          </p:cNvSpPr>
          <p:nvPr/>
        </p:nvSpPr>
        <p:spPr>
          <a:xfrm>
            <a:off x="5183863" y="3438531"/>
            <a:ext cx="3960137" cy="479447"/>
          </a:xfrm>
          <a:prstGeom prst="rect">
            <a:avLst/>
          </a:prstGeom>
        </p:spPr>
        <p:txBody>
          <a:bodyPr vert="horz" lIns="91440" tIns="45720" rIns="91440" bIns="45720" rtlCol="0">
            <a:normAutofit/>
          </a:bodyPr>
          <a:lstStyle>
            <a:lvl1pPr marL="192881" indent="-192881" algn="l" defTabSz="514350" rtl="0" eaLnBrk="1" latinLnBrk="0" hangingPunct="1">
              <a:spcBef>
                <a:spcPct val="20000"/>
              </a:spcBef>
              <a:buFont typeface="Arial" pitchFamily="34" charset="0"/>
              <a:buChar char="•"/>
              <a:defRPr sz="1575" kern="1200">
                <a:solidFill>
                  <a:srgbClr val="071A34"/>
                </a:solidFill>
                <a:latin typeface="Arial" pitchFamily="34" charset="0"/>
                <a:ea typeface="+mn-ea"/>
                <a:cs typeface="Arial" pitchFamily="34" charset="0"/>
              </a:defRPr>
            </a:lvl1pPr>
            <a:lvl2pPr marL="417910" indent="-160735" algn="l" defTabSz="514350" rtl="0" eaLnBrk="1" latinLnBrk="0" hangingPunct="1">
              <a:spcBef>
                <a:spcPct val="20000"/>
              </a:spcBef>
              <a:buFont typeface="Arial" pitchFamily="34" charset="0"/>
              <a:buChar char="–"/>
              <a:defRPr sz="1350" kern="1200">
                <a:solidFill>
                  <a:srgbClr val="071A34"/>
                </a:solidFill>
                <a:latin typeface="Arial" pitchFamily="34" charset="0"/>
                <a:ea typeface="+mn-ea"/>
                <a:cs typeface="Arial" pitchFamily="34" charset="0"/>
              </a:defRPr>
            </a:lvl2pPr>
            <a:lvl3pPr marL="642938" indent="-128588" algn="l" defTabSz="514350" rtl="0" eaLnBrk="1" latinLnBrk="0" hangingPunct="1">
              <a:spcBef>
                <a:spcPct val="20000"/>
              </a:spcBef>
              <a:buFont typeface="Arial" pitchFamily="34" charset="0"/>
              <a:buChar char="•"/>
              <a:defRPr sz="1125" kern="1200">
                <a:solidFill>
                  <a:srgbClr val="071A34"/>
                </a:solidFill>
                <a:latin typeface="Arial" pitchFamily="34" charset="0"/>
                <a:ea typeface="+mn-ea"/>
                <a:cs typeface="Arial" pitchFamily="34" charset="0"/>
              </a:defRPr>
            </a:lvl3pPr>
            <a:lvl4pPr marL="900113" indent="-128588" algn="l" defTabSz="514350" rtl="0" eaLnBrk="1" latinLnBrk="0" hangingPunct="1">
              <a:spcBef>
                <a:spcPct val="20000"/>
              </a:spcBef>
              <a:buFont typeface="Arial" pitchFamily="34" charset="0"/>
              <a:buChar char="–"/>
              <a:defRPr sz="1013" kern="1200">
                <a:solidFill>
                  <a:srgbClr val="071A34"/>
                </a:solidFill>
                <a:latin typeface="Arial" pitchFamily="34" charset="0"/>
                <a:ea typeface="+mn-ea"/>
                <a:cs typeface="Arial" pitchFamily="34" charset="0"/>
              </a:defRPr>
            </a:lvl4pPr>
            <a:lvl5pPr marL="1157288" indent="-128588" algn="l" defTabSz="514350" rtl="0" eaLnBrk="1" latinLnBrk="0" hangingPunct="1">
              <a:spcBef>
                <a:spcPct val="20000"/>
              </a:spcBef>
              <a:buFont typeface="Arial" pitchFamily="34" charset="0"/>
              <a:buChar char="»"/>
              <a:defRPr sz="900" kern="1200">
                <a:solidFill>
                  <a:srgbClr val="071A34"/>
                </a:solidFill>
                <a:latin typeface="Arial" pitchFamily="34" charset="0"/>
                <a:ea typeface="+mn-ea"/>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0" indent="0">
              <a:buFont typeface="Arial" pitchFamily="34" charset="0"/>
              <a:buNone/>
            </a:pPr>
            <a:r>
              <a:rPr lang="en-US" sz="1875" b="1" dirty="0"/>
              <a:t>Grower Survey – Only 5 minutes!</a:t>
            </a:r>
            <a:endParaRPr lang="en-US" sz="1500" b="1" dirty="0"/>
          </a:p>
          <a:p>
            <a:pPr marL="0" indent="0">
              <a:buFont typeface="Arial" pitchFamily="34" charset="0"/>
              <a:buNone/>
            </a:pPr>
            <a:endParaRPr lang="en-US" sz="1500" dirty="0"/>
          </a:p>
          <a:p>
            <a:pPr marL="0" indent="0">
              <a:buFont typeface="Arial" pitchFamily="34" charset="0"/>
              <a:buNone/>
            </a:pPr>
            <a:endParaRPr lang="en-US" sz="1500" dirty="0"/>
          </a:p>
        </p:txBody>
      </p:sp>
    </p:spTree>
    <p:extLst>
      <p:ext uri="{BB962C8B-B14F-4D97-AF65-F5344CB8AC3E}">
        <p14:creationId xmlns:p14="http://schemas.microsoft.com/office/powerpoint/2010/main" val="76761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F73AC9F-97DB-4A5E-4C5C-12E1AB9AB1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25" b="15611"/>
          <a:stretch/>
        </p:blipFill>
        <p:spPr bwMode="auto">
          <a:xfrm>
            <a:off x="352048" y="1942819"/>
            <a:ext cx="2424838" cy="21851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a:extLst>
              <a:ext uri="{FF2B5EF4-FFF2-40B4-BE49-F238E27FC236}">
                <a16:creationId xmlns:a16="http://schemas.microsoft.com/office/drawing/2014/main" id="{EBBF16DA-5FB6-F279-6A6A-8D225481F9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93" t="28816" r="19908" b="7539"/>
          <a:stretch/>
        </p:blipFill>
        <p:spPr bwMode="auto">
          <a:xfrm rot="16200000">
            <a:off x="1523506" y="4049965"/>
            <a:ext cx="2506761" cy="283626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1C4ADD5-3344-BD40-A246-9D7AD2898739}"/>
              </a:ext>
            </a:extLst>
          </p:cNvPr>
          <p:cNvSpPr txBox="1">
            <a:spLocks/>
          </p:cNvSpPr>
          <p:nvPr/>
        </p:nvSpPr>
        <p:spPr>
          <a:xfrm>
            <a:off x="628650" y="1301960"/>
            <a:ext cx="7886700" cy="66021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70C0"/>
                </a:solidFill>
                <a:latin typeface="Calibri" panose="020F0502020204030204" pitchFamily="34" charset="0"/>
                <a:cs typeface="Calibri" panose="020F0502020204030204" pitchFamily="34" charset="0"/>
              </a:rPr>
              <a:t>Powdery Scab &amp; Potato Mop-Top Virus</a:t>
            </a:r>
          </a:p>
        </p:txBody>
      </p:sp>
      <p:sp>
        <p:nvSpPr>
          <p:cNvPr id="12" name="Slide Number Placeholder 11">
            <a:extLst>
              <a:ext uri="{FF2B5EF4-FFF2-40B4-BE49-F238E27FC236}">
                <a16:creationId xmlns:a16="http://schemas.microsoft.com/office/drawing/2014/main" id="{CFEEA99F-C153-6B1A-940A-266D8B5A6108}"/>
              </a:ext>
            </a:extLst>
          </p:cNvPr>
          <p:cNvSpPr>
            <a:spLocks noGrp="1"/>
          </p:cNvSpPr>
          <p:nvPr>
            <p:ph type="sldNum" sz="quarter" idx="12"/>
          </p:nvPr>
        </p:nvSpPr>
        <p:spPr/>
        <p:txBody>
          <a:bodyPr/>
          <a:lstStyle/>
          <a:p>
            <a:fld id="{4645F4EF-1FE4-B342-9CAB-74B553C33152}" type="slidenum">
              <a:rPr lang="en-US" smtClean="0"/>
              <a:t>2</a:t>
            </a:fld>
            <a:endParaRPr lang="en-US"/>
          </a:p>
        </p:txBody>
      </p:sp>
      <p:pic>
        <p:nvPicPr>
          <p:cNvPr id="10" name="Picture 9">
            <a:extLst>
              <a:ext uri="{FF2B5EF4-FFF2-40B4-BE49-F238E27FC236}">
                <a16:creationId xmlns:a16="http://schemas.microsoft.com/office/drawing/2014/main" id="{71321BDE-4C77-DEFC-8872-D6B3C6D7A5D1}"/>
              </a:ext>
            </a:extLst>
          </p:cNvPr>
          <p:cNvPicPr>
            <a:picLocks noChangeAspect="1"/>
          </p:cNvPicPr>
          <p:nvPr/>
        </p:nvPicPr>
        <p:blipFill rotWithShape="1">
          <a:blip r:embed="rId5"/>
          <a:srcRect l="15989" t="28471" r="1964" b="4989"/>
          <a:stretch/>
        </p:blipFill>
        <p:spPr>
          <a:xfrm rot="16200000">
            <a:off x="2995910" y="1845387"/>
            <a:ext cx="2193337" cy="2371753"/>
          </a:xfrm>
          <a:prstGeom prst="rect">
            <a:avLst/>
          </a:prstGeom>
        </p:spPr>
      </p:pic>
      <p:pic>
        <p:nvPicPr>
          <p:cNvPr id="1026" name="Picture 2" descr="Foliage symptons showing chevron or V pattern of mop-top virus on potato plant.">
            <a:extLst>
              <a:ext uri="{FF2B5EF4-FFF2-40B4-BE49-F238E27FC236}">
                <a16:creationId xmlns:a16="http://schemas.microsoft.com/office/drawing/2014/main" id="{2D413301-DFC9-11D5-00B0-31D6733A366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657" r="14841" b="28209"/>
          <a:stretch/>
        </p:blipFill>
        <p:spPr bwMode="auto">
          <a:xfrm>
            <a:off x="6228145" y="1938706"/>
            <a:ext cx="2417021" cy="21851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MTV is transmitted by the pathogen that causes powdery scab disease in potatoes ">
            <a:extLst>
              <a:ext uri="{FF2B5EF4-FFF2-40B4-BE49-F238E27FC236}">
                <a16:creationId xmlns:a16="http://schemas.microsoft.com/office/drawing/2014/main" id="{814FB3C7-D9DD-56D5-D6B2-D92EA6C7835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102"/>
          <a:stretch/>
        </p:blipFill>
        <p:spPr bwMode="auto">
          <a:xfrm rot="16200000">
            <a:off x="4508346" y="4531614"/>
            <a:ext cx="2264054" cy="18256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re may be single or multiple concentric arcs, which extend to the skin surface in some cases">
            <a:extLst>
              <a:ext uri="{FF2B5EF4-FFF2-40B4-BE49-F238E27FC236}">
                <a16:creationId xmlns:a16="http://schemas.microsoft.com/office/drawing/2014/main" id="{657BA0AE-B6AD-7697-1A2D-D580CFB255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3101" y="4312414"/>
            <a:ext cx="2273771" cy="226405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171DCA3-E5B8-DD6F-EC2A-1FB041B53767}"/>
              </a:ext>
            </a:extLst>
          </p:cNvPr>
          <p:cNvSpPr txBox="1"/>
          <p:nvPr/>
        </p:nvSpPr>
        <p:spPr>
          <a:xfrm>
            <a:off x="4692435" y="6561329"/>
            <a:ext cx="4366109" cy="338554"/>
          </a:xfrm>
          <a:prstGeom prst="rect">
            <a:avLst/>
          </a:prstGeom>
          <a:noFill/>
        </p:spPr>
        <p:txBody>
          <a:bodyPr wrap="square">
            <a:spAutoFit/>
          </a:bodyPr>
          <a:lstStyle/>
          <a:p>
            <a:pPr rtl="0"/>
            <a:r>
              <a:rPr lang="en-US" sz="1600" dirty="0">
                <a:effectLst/>
              </a:rPr>
              <a:t>Photos: University of Maine Cooperative Extension</a:t>
            </a:r>
          </a:p>
        </p:txBody>
      </p:sp>
    </p:spTree>
    <p:extLst>
      <p:ext uri="{BB962C8B-B14F-4D97-AF65-F5344CB8AC3E}">
        <p14:creationId xmlns:p14="http://schemas.microsoft.com/office/powerpoint/2010/main" val="1758493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Slide Number Placeholder 29">
            <a:extLst>
              <a:ext uri="{FF2B5EF4-FFF2-40B4-BE49-F238E27FC236}">
                <a16:creationId xmlns:a16="http://schemas.microsoft.com/office/drawing/2014/main" id="{969B3B83-BA5F-1EC5-2A32-BEC36920B439}"/>
              </a:ext>
            </a:extLst>
          </p:cNvPr>
          <p:cNvSpPr>
            <a:spLocks noGrp="1"/>
          </p:cNvSpPr>
          <p:nvPr>
            <p:ph type="sldNum" sz="quarter" idx="12"/>
          </p:nvPr>
        </p:nvSpPr>
        <p:spPr/>
        <p:txBody>
          <a:bodyPr/>
          <a:lstStyle/>
          <a:p>
            <a:fld id="{4645F4EF-1FE4-B342-9CAB-74B553C33152}" type="slidenum">
              <a:rPr lang="en-US" smtClean="0"/>
              <a:t>3</a:t>
            </a:fld>
            <a:endParaRPr lang="en-US"/>
          </a:p>
        </p:txBody>
      </p:sp>
      <p:sp>
        <p:nvSpPr>
          <p:cNvPr id="2" name="Title 1">
            <a:extLst>
              <a:ext uri="{FF2B5EF4-FFF2-40B4-BE49-F238E27FC236}">
                <a16:creationId xmlns:a16="http://schemas.microsoft.com/office/drawing/2014/main" id="{111D085A-2333-9F43-813B-626999E745FC}"/>
              </a:ext>
            </a:extLst>
          </p:cNvPr>
          <p:cNvSpPr>
            <a:spLocks noGrp="1"/>
          </p:cNvSpPr>
          <p:nvPr>
            <p:ph type="ctrTitle"/>
          </p:nvPr>
        </p:nvSpPr>
        <p:spPr>
          <a:xfrm>
            <a:off x="628650" y="1316994"/>
            <a:ext cx="7886700" cy="740022"/>
          </a:xfrm>
        </p:spPr>
        <p:txBody>
          <a:bodyPr>
            <a:normAutofit fontScale="90000"/>
          </a:bodyPr>
          <a:lstStyle/>
          <a:p>
            <a:pPr algn="ctr"/>
            <a:r>
              <a:rPr lang="en-US" sz="3300" b="1" dirty="0">
                <a:solidFill>
                  <a:srgbClr val="0070C0"/>
                </a:solidFill>
                <a:latin typeface="Calibri" panose="020F0502020204030204" pitchFamily="34" charset="0"/>
                <a:cs typeface="Calibri" panose="020F0502020204030204" pitchFamily="34" charset="0"/>
              </a:rPr>
              <a:t>Lifecycle of Powdery Scab Pathogen </a:t>
            </a:r>
            <a:br>
              <a:rPr lang="en-US" sz="3300" b="1" dirty="0">
                <a:solidFill>
                  <a:srgbClr val="0070C0"/>
                </a:solidFill>
                <a:latin typeface="Calibri" panose="020F0502020204030204" pitchFamily="34" charset="0"/>
                <a:cs typeface="Calibri" panose="020F0502020204030204" pitchFamily="34" charset="0"/>
              </a:rPr>
            </a:br>
            <a:r>
              <a:rPr lang="en-US" sz="2000" b="1" i="1" dirty="0">
                <a:solidFill>
                  <a:srgbClr val="0070C0"/>
                </a:solidFill>
                <a:latin typeface="Calibri" panose="020F0502020204030204" pitchFamily="34" charset="0"/>
                <a:cs typeface="Calibri" panose="020F0502020204030204" pitchFamily="34" charset="0"/>
              </a:rPr>
              <a:t>Spongospora subterranea</a:t>
            </a:r>
            <a:endParaRPr lang="en-US" sz="3300" b="1" i="1" dirty="0">
              <a:solidFill>
                <a:srgbClr val="0070C0"/>
              </a:solidFill>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EC2C46B8-512A-024C-FF8E-BF802B5113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39"/>
          <a:stretch/>
        </p:blipFill>
        <p:spPr bwMode="auto">
          <a:xfrm>
            <a:off x="3793667" y="2302114"/>
            <a:ext cx="5315759" cy="342023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209D113-428E-FD06-E66C-635940D07383}"/>
              </a:ext>
            </a:extLst>
          </p:cNvPr>
          <p:cNvSpPr txBox="1"/>
          <p:nvPr/>
        </p:nvSpPr>
        <p:spPr>
          <a:xfrm>
            <a:off x="3793667" y="5667363"/>
            <a:ext cx="2866072" cy="300082"/>
          </a:xfrm>
          <a:prstGeom prst="rect">
            <a:avLst/>
          </a:prstGeom>
          <a:noFill/>
        </p:spPr>
        <p:txBody>
          <a:bodyPr wrap="square" rtlCol="0">
            <a:spAutoFit/>
          </a:bodyPr>
          <a:lstStyle/>
          <a:p>
            <a:r>
              <a:rPr lang="en-US" sz="1350" dirty="0"/>
              <a:t>Harrison et al. (1997), </a:t>
            </a:r>
            <a:r>
              <a:rPr lang="en-US" sz="1350" i="1" dirty="0"/>
              <a:t>Plant Pathology</a:t>
            </a:r>
          </a:p>
        </p:txBody>
      </p:sp>
      <p:pic>
        <p:nvPicPr>
          <p:cNvPr id="23" name="Picture 2">
            <a:extLst>
              <a:ext uri="{FF2B5EF4-FFF2-40B4-BE49-F238E27FC236}">
                <a16:creationId xmlns:a16="http://schemas.microsoft.com/office/drawing/2014/main" id="{46A2043C-8063-6F47-6D0F-E96125DB9B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306" t="62861" r="44246" b="23726"/>
          <a:stretch/>
        </p:blipFill>
        <p:spPr bwMode="auto">
          <a:xfrm rot="5400000">
            <a:off x="763360" y="2072929"/>
            <a:ext cx="1616669" cy="1721345"/>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a:extLst>
              <a:ext uri="{FF2B5EF4-FFF2-40B4-BE49-F238E27FC236}">
                <a16:creationId xmlns:a16="http://schemas.microsoft.com/office/drawing/2014/main" id="{51A4E5DA-2327-6DA1-1CED-60A098E5E46A}"/>
              </a:ext>
            </a:extLst>
          </p:cNvPr>
          <p:cNvCxnSpPr>
            <a:cxnSpLocks/>
          </p:cNvCxnSpPr>
          <p:nvPr/>
        </p:nvCxnSpPr>
        <p:spPr>
          <a:xfrm flipH="1">
            <a:off x="2514739" y="2798413"/>
            <a:ext cx="2057261" cy="135188"/>
          </a:xfrm>
          <a:prstGeom prst="straightConnector1">
            <a:avLst/>
          </a:prstGeom>
          <a:ln w="76200">
            <a:solidFill>
              <a:schemeClr val="accent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4F13B91-2E58-F544-D567-18BDFADC93C8}"/>
              </a:ext>
            </a:extLst>
          </p:cNvPr>
          <p:cNvPicPr>
            <a:picLocks noChangeAspect="1"/>
          </p:cNvPicPr>
          <p:nvPr/>
        </p:nvPicPr>
        <p:blipFill rotWithShape="1">
          <a:blip r:embed="rId5"/>
          <a:srcRect l="15989" t="28471" r="1964" b="4989"/>
          <a:stretch/>
        </p:blipFill>
        <p:spPr>
          <a:xfrm rot="16200000">
            <a:off x="830472" y="4073809"/>
            <a:ext cx="2193337" cy="2371753"/>
          </a:xfrm>
          <a:prstGeom prst="rect">
            <a:avLst/>
          </a:prstGeom>
        </p:spPr>
      </p:pic>
      <p:cxnSp>
        <p:nvCxnSpPr>
          <p:cNvPr id="6" name="Straight Arrow Connector 5">
            <a:extLst>
              <a:ext uri="{FF2B5EF4-FFF2-40B4-BE49-F238E27FC236}">
                <a16:creationId xmlns:a16="http://schemas.microsoft.com/office/drawing/2014/main" id="{F86CBEA1-B132-8DAD-24E3-1788348C27C4}"/>
              </a:ext>
            </a:extLst>
          </p:cNvPr>
          <p:cNvCxnSpPr>
            <a:cxnSpLocks/>
          </p:cNvCxnSpPr>
          <p:nvPr/>
        </p:nvCxnSpPr>
        <p:spPr>
          <a:xfrm flipH="1">
            <a:off x="2840090" y="3480185"/>
            <a:ext cx="1186903" cy="934897"/>
          </a:xfrm>
          <a:prstGeom prst="straightConnector1">
            <a:avLst/>
          </a:prstGeom>
          <a:ln w="76200">
            <a:solidFill>
              <a:schemeClr val="accent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06ACCF4-83B4-86C5-1B70-D0F42072B4B1}"/>
              </a:ext>
            </a:extLst>
          </p:cNvPr>
          <p:cNvPicPr>
            <a:picLocks noChangeAspect="1"/>
          </p:cNvPicPr>
          <p:nvPr/>
        </p:nvPicPr>
        <p:blipFill>
          <a:blip r:embed="rId6"/>
          <a:stretch>
            <a:fillRect/>
          </a:stretch>
        </p:blipFill>
        <p:spPr>
          <a:xfrm>
            <a:off x="6553200" y="5992718"/>
            <a:ext cx="2418092" cy="567306"/>
          </a:xfrm>
          <a:prstGeom prst="rect">
            <a:avLst/>
          </a:prstGeom>
        </p:spPr>
      </p:pic>
      <p:cxnSp>
        <p:nvCxnSpPr>
          <p:cNvPr id="13" name="Straight Arrow Connector 12">
            <a:extLst>
              <a:ext uri="{FF2B5EF4-FFF2-40B4-BE49-F238E27FC236}">
                <a16:creationId xmlns:a16="http://schemas.microsoft.com/office/drawing/2014/main" id="{5236F6A0-2934-BCF1-FEFA-C1CAF44EF6C6}"/>
              </a:ext>
            </a:extLst>
          </p:cNvPr>
          <p:cNvCxnSpPr>
            <a:cxnSpLocks/>
          </p:cNvCxnSpPr>
          <p:nvPr/>
        </p:nvCxnSpPr>
        <p:spPr>
          <a:xfrm>
            <a:off x="8209966" y="4466837"/>
            <a:ext cx="192771" cy="1459180"/>
          </a:xfrm>
          <a:prstGeom prst="straightConnector1">
            <a:avLst/>
          </a:prstGeom>
          <a:ln w="76200">
            <a:solidFill>
              <a:schemeClr val="accent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EEBDA09-AB6A-BEF5-D361-C0E673E58665}"/>
              </a:ext>
            </a:extLst>
          </p:cNvPr>
          <p:cNvSpPr txBox="1"/>
          <p:nvPr/>
        </p:nvSpPr>
        <p:spPr>
          <a:xfrm>
            <a:off x="6553198" y="6571438"/>
            <a:ext cx="2418093" cy="261610"/>
          </a:xfrm>
          <a:prstGeom prst="rect">
            <a:avLst/>
          </a:prstGeom>
          <a:noFill/>
        </p:spPr>
        <p:txBody>
          <a:bodyPr wrap="square" rtlCol="0">
            <a:spAutoFit/>
          </a:bodyPr>
          <a:lstStyle/>
          <a:p>
            <a:r>
              <a:rPr lang="en-US" sz="1100" dirty="0" err="1"/>
              <a:t>Falloon</a:t>
            </a:r>
            <a:r>
              <a:rPr lang="en-US" sz="1100" dirty="0"/>
              <a:t> et al. (2016), </a:t>
            </a:r>
            <a:r>
              <a:rPr lang="en-US" sz="1100" i="1" dirty="0"/>
              <a:t>Plant Pathology</a:t>
            </a:r>
          </a:p>
        </p:txBody>
      </p:sp>
      <p:sp>
        <p:nvSpPr>
          <p:cNvPr id="4" name="TextBox 3">
            <a:extLst>
              <a:ext uri="{FF2B5EF4-FFF2-40B4-BE49-F238E27FC236}">
                <a16:creationId xmlns:a16="http://schemas.microsoft.com/office/drawing/2014/main" id="{9C66D406-25AF-62C3-9603-1BDA04DDDDF8}"/>
              </a:ext>
            </a:extLst>
          </p:cNvPr>
          <p:cNvSpPr txBox="1"/>
          <p:nvPr/>
        </p:nvSpPr>
        <p:spPr>
          <a:xfrm>
            <a:off x="628650" y="1825185"/>
            <a:ext cx="1900444" cy="300082"/>
          </a:xfrm>
          <a:prstGeom prst="rect">
            <a:avLst/>
          </a:prstGeom>
          <a:noFill/>
        </p:spPr>
        <p:txBody>
          <a:bodyPr wrap="square" rtlCol="0">
            <a:spAutoFit/>
          </a:bodyPr>
          <a:lstStyle/>
          <a:p>
            <a:r>
              <a:rPr lang="en-US" sz="1350" b="1" i="1" dirty="0"/>
              <a:t>Can survive for decades</a:t>
            </a:r>
          </a:p>
        </p:txBody>
      </p:sp>
    </p:spTree>
    <p:extLst>
      <p:ext uri="{BB962C8B-B14F-4D97-AF65-F5344CB8AC3E}">
        <p14:creationId xmlns:p14="http://schemas.microsoft.com/office/powerpoint/2010/main" val="1777084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F257A4-3079-91D0-F173-84A5DB73031D}"/>
              </a:ext>
            </a:extLst>
          </p:cNvPr>
          <p:cNvSpPr txBox="1">
            <a:spLocks/>
          </p:cNvSpPr>
          <p:nvPr/>
        </p:nvSpPr>
        <p:spPr>
          <a:xfrm>
            <a:off x="628650" y="1368267"/>
            <a:ext cx="7886700" cy="6858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a:solidFill>
                  <a:srgbClr val="0070C0"/>
                </a:solidFill>
                <a:latin typeface="Calibri" panose="020F0502020204030204" pitchFamily="34" charset="0"/>
                <a:cs typeface="Calibri" panose="020F0502020204030204" pitchFamily="34" charset="0"/>
              </a:rPr>
              <a:t>Impact of the Powdery Scab Pathogen</a:t>
            </a:r>
          </a:p>
        </p:txBody>
      </p:sp>
      <p:pic>
        <p:nvPicPr>
          <p:cNvPr id="5" name="Picture 2">
            <a:extLst>
              <a:ext uri="{FF2B5EF4-FFF2-40B4-BE49-F238E27FC236}">
                <a16:creationId xmlns:a16="http://schemas.microsoft.com/office/drawing/2014/main" id="{E6ECE6A8-5082-F64D-244A-0F0D4E638A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306" t="62861" r="44246" b="23726"/>
          <a:stretch/>
        </p:blipFill>
        <p:spPr bwMode="auto">
          <a:xfrm rot="5400000">
            <a:off x="3652250" y="2186374"/>
            <a:ext cx="1238472" cy="131866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0BC934C5-51BF-5933-7C99-E50C2BE40F12}"/>
              </a:ext>
            </a:extLst>
          </p:cNvPr>
          <p:cNvCxnSpPr>
            <a:cxnSpLocks/>
          </p:cNvCxnSpPr>
          <p:nvPr/>
        </p:nvCxnSpPr>
        <p:spPr>
          <a:xfrm flipH="1">
            <a:off x="2699795" y="2845705"/>
            <a:ext cx="912360" cy="0"/>
          </a:xfrm>
          <a:prstGeom prst="straightConnector1">
            <a:avLst/>
          </a:prstGeom>
          <a:ln w="76200">
            <a:solidFill>
              <a:schemeClr val="accent6">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 name="Picture 6" descr="Image">
            <a:extLst>
              <a:ext uri="{FF2B5EF4-FFF2-40B4-BE49-F238E27FC236}">
                <a16:creationId xmlns:a16="http://schemas.microsoft.com/office/drawing/2014/main" id="{2FCDA166-8B18-64CE-1D89-82D10BABCE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14" t="40715" r="36405" b="24470"/>
          <a:stretch/>
        </p:blipFill>
        <p:spPr bwMode="auto">
          <a:xfrm rot="16200000">
            <a:off x="481910" y="1948274"/>
            <a:ext cx="1975671" cy="22824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27E2C3B2-C99D-FC6D-B9A2-F64ADD1EE5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325" b="15611"/>
          <a:stretch/>
        </p:blipFill>
        <p:spPr bwMode="auto">
          <a:xfrm>
            <a:off x="3433207" y="4060802"/>
            <a:ext cx="1784079" cy="160770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2193DACA-BDE8-708F-448D-6662C8FD4AD5}"/>
              </a:ext>
            </a:extLst>
          </p:cNvPr>
          <p:cNvCxnSpPr>
            <a:cxnSpLocks/>
          </p:cNvCxnSpPr>
          <p:nvPr/>
        </p:nvCxnSpPr>
        <p:spPr>
          <a:xfrm>
            <a:off x="4271486" y="3507078"/>
            <a:ext cx="0" cy="546312"/>
          </a:xfrm>
          <a:prstGeom prst="straightConnector1">
            <a:avLst/>
          </a:prstGeom>
          <a:ln w="76200">
            <a:solidFill>
              <a:schemeClr val="accent6">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81A6DCD-8D22-A402-45D9-FF8A04139F07}"/>
              </a:ext>
            </a:extLst>
          </p:cNvPr>
          <p:cNvCxnSpPr>
            <a:cxnSpLocks/>
          </p:cNvCxnSpPr>
          <p:nvPr/>
        </p:nvCxnSpPr>
        <p:spPr>
          <a:xfrm>
            <a:off x="4930816" y="2845705"/>
            <a:ext cx="912114" cy="0"/>
          </a:xfrm>
          <a:prstGeom prst="straightConnector1">
            <a:avLst/>
          </a:prstGeom>
          <a:ln w="76200">
            <a:solidFill>
              <a:schemeClr val="accent6">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3" name="Graphic 22" descr="Car with solid fill">
            <a:extLst>
              <a:ext uri="{FF2B5EF4-FFF2-40B4-BE49-F238E27FC236}">
                <a16:creationId xmlns:a16="http://schemas.microsoft.com/office/drawing/2014/main" id="{35B5C9E7-65E0-B04F-7E9A-521ADD3DAD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43973" y="2762473"/>
            <a:ext cx="685800" cy="685800"/>
          </a:xfrm>
          <a:prstGeom prst="rect">
            <a:avLst/>
          </a:prstGeom>
        </p:spPr>
      </p:pic>
      <p:pic>
        <p:nvPicPr>
          <p:cNvPr id="25" name="Graphic 24" descr="Germ with solid fill">
            <a:extLst>
              <a:ext uri="{FF2B5EF4-FFF2-40B4-BE49-F238E27FC236}">
                <a16:creationId xmlns:a16="http://schemas.microsoft.com/office/drawing/2014/main" id="{CC03DA4A-D85B-43C6-5A45-98D66FC66A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62125" y="2271039"/>
            <a:ext cx="523049" cy="523049"/>
          </a:xfrm>
          <a:prstGeom prst="rect">
            <a:avLst/>
          </a:prstGeom>
        </p:spPr>
      </p:pic>
      <p:sp>
        <p:nvSpPr>
          <p:cNvPr id="26" name="TextBox 25">
            <a:extLst>
              <a:ext uri="{FF2B5EF4-FFF2-40B4-BE49-F238E27FC236}">
                <a16:creationId xmlns:a16="http://schemas.microsoft.com/office/drawing/2014/main" id="{2B30BFD7-4290-83E4-450B-F320D51B8F60}"/>
              </a:ext>
            </a:extLst>
          </p:cNvPr>
          <p:cNvSpPr txBox="1"/>
          <p:nvPr/>
        </p:nvSpPr>
        <p:spPr>
          <a:xfrm>
            <a:off x="328540" y="4077314"/>
            <a:ext cx="2282411" cy="415498"/>
          </a:xfrm>
          <a:prstGeom prst="rect">
            <a:avLst/>
          </a:prstGeom>
          <a:noFill/>
        </p:spPr>
        <p:txBody>
          <a:bodyPr wrap="square" rtlCol="0">
            <a:spAutoFit/>
          </a:bodyPr>
          <a:lstStyle/>
          <a:p>
            <a:pPr algn="ctr"/>
            <a:r>
              <a:rPr lang="en-US" sz="2100" b="1" i="1" dirty="0"/>
              <a:t>Root Pathogen</a:t>
            </a:r>
          </a:p>
        </p:txBody>
      </p:sp>
      <p:sp>
        <p:nvSpPr>
          <p:cNvPr id="27" name="TextBox 26">
            <a:extLst>
              <a:ext uri="{FF2B5EF4-FFF2-40B4-BE49-F238E27FC236}">
                <a16:creationId xmlns:a16="http://schemas.microsoft.com/office/drawing/2014/main" id="{B3339756-C581-D5F6-B17F-969CC72096A4}"/>
              </a:ext>
            </a:extLst>
          </p:cNvPr>
          <p:cNvSpPr txBox="1"/>
          <p:nvPr/>
        </p:nvSpPr>
        <p:spPr>
          <a:xfrm>
            <a:off x="3343458" y="5668504"/>
            <a:ext cx="1980191" cy="415498"/>
          </a:xfrm>
          <a:prstGeom prst="rect">
            <a:avLst/>
          </a:prstGeom>
          <a:noFill/>
        </p:spPr>
        <p:txBody>
          <a:bodyPr wrap="square" rtlCol="0">
            <a:spAutoFit/>
          </a:bodyPr>
          <a:lstStyle/>
          <a:p>
            <a:pPr algn="ctr"/>
            <a:r>
              <a:rPr lang="en-US" sz="2100" b="1" i="1" dirty="0"/>
              <a:t>Tuber Pathogen</a:t>
            </a:r>
          </a:p>
        </p:txBody>
      </p:sp>
      <p:sp>
        <p:nvSpPr>
          <p:cNvPr id="28" name="TextBox 27">
            <a:extLst>
              <a:ext uri="{FF2B5EF4-FFF2-40B4-BE49-F238E27FC236}">
                <a16:creationId xmlns:a16="http://schemas.microsoft.com/office/drawing/2014/main" id="{20D1E7AE-BBD6-21C9-34C9-F79969A93A81}"/>
              </a:ext>
            </a:extLst>
          </p:cNvPr>
          <p:cNvSpPr txBox="1"/>
          <p:nvPr/>
        </p:nvSpPr>
        <p:spPr>
          <a:xfrm>
            <a:off x="6062329" y="3880266"/>
            <a:ext cx="2288587" cy="646331"/>
          </a:xfrm>
          <a:prstGeom prst="rect">
            <a:avLst/>
          </a:prstGeom>
          <a:noFill/>
        </p:spPr>
        <p:txBody>
          <a:bodyPr wrap="square" rtlCol="0">
            <a:spAutoFit/>
          </a:bodyPr>
          <a:lstStyle/>
          <a:p>
            <a:pPr algn="ctr"/>
            <a:r>
              <a:rPr lang="en-US" b="1" i="1" dirty="0"/>
              <a:t>Vector of Potato Mop-Top Virus</a:t>
            </a:r>
          </a:p>
        </p:txBody>
      </p:sp>
      <p:sp>
        <p:nvSpPr>
          <p:cNvPr id="33" name="TextBox 32">
            <a:extLst>
              <a:ext uri="{FF2B5EF4-FFF2-40B4-BE49-F238E27FC236}">
                <a16:creationId xmlns:a16="http://schemas.microsoft.com/office/drawing/2014/main" id="{78D5D12D-F30B-4AA8-52C5-1100E21F29A6}"/>
              </a:ext>
            </a:extLst>
          </p:cNvPr>
          <p:cNvSpPr txBox="1"/>
          <p:nvPr/>
        </p:nvSpPr>
        <p:spPr>
          <a:xfrm>
            <a:off x="5862556" y="4760066"/>
            <a:ext cx="2688132" cy="923330"/>
          </a:xfrm>
          <a:prstGeom prst="rect">
            <a:avLst/>
          </a:prstGeom>
          <a:noFill/>
        </p:spPr>
        <p:txBody>
          <a:bodyPr wrap="square" rtlCol="0">
            <a:spAutoFit/>
          </a:bodyPr>
          <a:lstStyle/>
          <a:p>
            <a:pPr algn="ctr"/>
            <a:r>
              <a:rPr lang="en-US" sz="2700" b="1" i="1" dirty="0">
                <a:solidFill>
                  <a:schemeClr val="accent1"/>
                </a:solidFill>
              </a:rPr>
              <a:t>…AND</a:t>
            </a:r>
          </a:p>
          <a:p>
            <a:pPr algn="ctr"/>
            <a:r>
              <a:rPr lang="en-US" sz="2700" b="1" i="1" dirty="0">
                <a:solidFill>
                  <a:schemeClr val="accent1"/>
                </a:solidFill>
              </a:rPr>
              <a:t>Indirect impacts</a:t>
            </a:r>
          </a:p>
        </p:txBody>
      </p:sp>
      <p:sp>
        <p:nvSpPr>
          <p:cNvPr id="34" name="Slide Number Placeholder 33">
            <a:extLst>
              <a:ext uri="{FF2B5EF4-FFF2-40B4-BE49-F238E27FC236}">
                <a16:creationId xmlns:a16="http://schemas.microsoft.com/office/drawing/2014/main" id="{D7431843-E9BD-52E3-3D12-FB853CF63AE0}"/>
              </a:ext>
            </a:extLst>
          </p:cNvPr>
          <p:cNvSpPr>
            <a:spLocks noGrp="1"/>
          </p:cNvSpPr>
          <p:nvPr>
            <p:ph type="sldNum" sz="quarter" idx="12"/>
          </p:nvPr>
        </p:nvSpPr>
        <p:spPr/>
        <p:txBody>
          <a:bodyPr/>
          <a:lstStyle/>
          <a:p>
            <a:fld id="{4645F4EF-1FE4-B342-9CAB-74B553C33152}" type="slidenum">
              <a:rPr lang="en-US" smtClean="0"/>
              <a:t>4</a:t>
            </a:fld>
            <a:endParaRPr lang="en-US"/>
          </a:p>
        </p:txBody>
      </p:sp>
      <p:pic>
        <p:nvPicPr>
          <p:cNvPr id="2" name="Picture 2" descr="Foliage symptons showing chevron or V pattern of mop-top virus on potato plant.">
            <a:extLst>
              <a:ext uri="{FF2B5EF4-FFF2-40B4-BE49-F238E27FC236}">
                <a16:creationId xmlns:a16="http://schemas.microsoft.com/office/drawing/2014/main" id="{46259848-69FD-6336-A20D-B00217EF8E8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5657" r="14841" b="28209"/>
          <a:stretch/>
        </p:blipFill>
        <p:spPr bwMode="auto">
          <a:xfrm>
            <a:off x="7021413" y="2097935"/>
            <a:ext cx="1804685" cy="16315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PMTV is transmitted by the pathogen that causes powdery scab disease in potatoes ">
            <a:extLst>
              <a:ext uri="{FF2B5EF4-FFF2-40B4-BE49-F238E27FC236}">
                <a16:creationId xmlns:a16="http://schemas.microsoft.com/office/drawing/2014/main" id="{322FB4C7-179A-AD38-4580-FCD5A1FA2F8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6102" t="6419" b="13253"/>
          <a:stretch/>
        </p:blipFill>
        <p:spPr bwMode="auto">
          <a:xfrm rot="16200000">
            <a:off x="5594688" y="2385303"/>
            <a:ext cx="1631529" cy="10567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C29E8EA-E357-9318-C727-E63A8B5D3EAF}"/>
              </a:ext>
            </a:extLst>
          </p:cNvPr>
          <p:cNvSpPr txBox="1"/>
          <p:nvPr/>
        </p:nvSpPr>
        <p:spPr>
          <a:xfrm>
            <a:off x="4777891" y="6519446"/>
            <a:ext cx="4366109" cy="338554"/>
          </a:xfrm>
          <a:prstGeom prst="rect">
            <a:avLst/>
          </a:prstGeom>
          <a:noFill/>
        </p:spPr>
        <p:txBody>
          <a:bodyPr wrap="square">
            <a:spAutoFit/>
          </a:bodyPr>
          <a:lstStyle/>
          <a:p>
            <a:pPr rtl="0"/>
            <a:r>
              <a:rPr lang="en-US" sz="1600" dirty="0">
                <a:effectLst/>
              </a:rPr>
              <a:t>Photos: University of Maine Cooperative Extension</a:t>
            </a:r>
          </a:p>
        </p:txBody>
      </p:sp>
    </p:spTree>
    <p:extLst>
      <p:ext uri="{BB962C8B-B14F-4D97-AF65-F5344CB8AC3E}">
        <p14:creationId xmlns:p14="http://schemas.microsoft.com/office/powerpoint/2010/main" val="198570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6580DCC-95E6-20BB-C650-DBD7F9E0698D}"/>
              </a:ext>
            </a:extLst>
          </p:cNvPr>
          <p:cNvSpPr>
            <a:spLocks noGrp="1"/>
          </p:cNvSpPr>
          <p:nvPr>
            <p:ph idx="1"/>
          </p:nvPr>
        </p:nvSpPr>
        <p:spPr>
          <a:xfrm>
            <a:off x="602498" y="3097009"/>
            <a:ext cx="1697064" cy="518719"/>
          </a:xfrm>
        </p:spPr>
        <p:txBody>
          <a:bodyPr>
            <a:normAutofit fontScale="85000" lnSpcReduction="10000"/>
          </a:bodyPr>
          <a:lstStyle/>
          <a:p>
            <a:pPr marL="0" indent="0">
              <a:buNone/>
            </a:pPr>
            <a:r>
              <a:rPr lang="en-US" sz="3000"/>
              <a:t>Root galls</a:t>
            </a:r>
          </a:p>
        </p:txBody>
      </p:sp>
      <p:sp>
        <p:nvSpPr>
          <p:cNvPr id="28" name="Slide Number Placeholder 27">
            <a:extLst>
              <a:ext uri="{FF2B5EF4-FFF2-40B4-BE49-F238E27FC236}">
                <a16:creationId xmlns:a16="http://schemas.microsoft.com/office/drawing/2014/main" id="{DDB4E591-45EB-55D5-453B-EB63303B09E0}"/>
              </a:ext>
            </a:extLst>
          </p:cNvPr>
          <p:cNvSpPr>
            <a:spLocks noGrp="1"/>
          </p:cNvSpPr>
          <p:nvPr>
            <p:ph type="sldNum" sz="quarter" idx="12"/>
          </p:nvPr>
        </p:nvSpPr>
        <p:spPr/>
        <p:txBody>
          <a:bodyPr/>
          <a:lstStyle/>
          <a:p>
            <a:fld id="{4645F4EF-1FE4-B342-9CAB-74B553C33152}" type="slidenum">
              <a:rPr lang="en-US" smtClean="0"/>
              <a:t>5</a:t>
            </a:fld>
            <a:endParaRPr lang="en-US"/>
          </a:p>
        </p:txBody>
      </p:sp>
      <p:sp>
        <p:nvSpPr>
          <p:cNvPr id="2" name="Title 1">
            <a:extLst>
              <a:ext uri="{FF2B5EF4-FFF2-40B4-BE49-F238E27FC236}">
                <a16:creationId xmlns:a16="http://schemas.microsoft.com/office/drawing/2014/main" id="{111D085A-2333-9F43-813B-626999E745FC}"/>
              </a:ext>
            </a:extLst>
          </p:cNvPr>
          <p:cNvSpPr>
            <a:spLocks noGrp="1"/>
          </p:cNvSpPr>
          <p:nvPr>
            <p:ph type="ctrTitle"/>
          </p:nvPr>
        </p:nvSpPr>
        <p:spPr>
          <a:xfrm>
            <a:off x="628650" y="1327348"/>
            <a:ext cx="7886700" cy="489342"/>
          </a:xfrm>
        </p:spPr>
        <p:txBody>
          <a:bodyPr>
            <a:noAutofit/>
          </a:bodyPr>
          <a:lstStyle/>
          <a:p>
            <a:pPr algn="ctr"/>
            <a:r>
              <a:rPr lang="en-US" sz="3300" b="1" dirty="0">
                <a:solidFill>
                  <a:srgbClr val="0070C0"/>
                </a:solidFill>
                <a:latin typeface="Calibri" panose="020F0502020204030204" pitchFamily="34" charset="0"/>
                <a:cs typeface="Calibri" panose="020F0502020204030204" pitchFamily="34" charset="0"/>
              </a:rPr>
              <a:t>As a Root Pathogen</a:t>
            </a:r>
          </a:p>
        </p:txBody>
      </p:sp>
      <p:pic>
        <p:nvPicPr>
          <p:cNvPr id="3" name="Picture 2" descr="Image">
            <a:extLst>
              <a:ext uri="{FF2B5EF4-FFF2-40B4-BE49-F238E27FC236}">
                <a16:creationId xmlns:a16="http://schemas.microsoft.com/office/drawing/2014/main" id="{F80BB1DD-BFC1-A3A8-D782-974945AA96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14" t="27930" r="36405" b="11731"/>
          <a:stretch/>
        </p:blipFill>
        <p:spPr bwMode="auto">
          <a:xfrm rot="16200000">
            <a:off x="3906993" y="1273375"/>
            <a:ext cx="1436030" cy="2875217"/>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a:extLst>
              <a:ext uri="{FF2B5EF4-FFF2-40B4-BE49-F238E27FC236}">
                <a16:creationId xmlns:a16="http://schemas.microsoft.com/office/drawing/2014/main" id="{73BC9851-D40A-0F91-C550-364CDD73B05E}"/>
              </a:ext>
            </a:extLst>
          </p:cNvPr>
          <p:cNvSpPr/>
          <p:nvPr/>
        </p:nvSpPr>
        <p:spPr>
          <a:xfrm rot="10800000">
            <a:off x="2359616" y="2945169"/>
            <a:ext cx="788477" cy="82528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ight Arrow 11">
            <a:extLst>
              <a:ext uri="{FF2B5EF4-FFF2-40B4-BE49-F238E27FC236}">
                <a16:creationId xmlns:a16="http://schemas.microsoft.com/office/drawing/2014/main" id="{8BF9BA5F-4510-92EF-A593-877BECB52341}"/>
              </a:ext>
            </a:extLst>
          </p:cNvPr>
          <p:cNvSpPr/>
          <p:nvPr/>
        </p:nvSpPr>
        <p:spPr>
          <a:xfrm rot="5400000">
            <a:off x="4177762" y="4771621"/>
            <a:ext cx="788477" cy="82528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ontent Placeholder 8">
            <a:extLst>
              <a:ext uri="{FF2B5EF4-FFF2-40B4-BE49-F238E27FC236}">
                <a16:creationId xmlns:a16="http://schemas.microsoft.com/office/drawing/2014/main" id="{E56F7733-5C5E-55A0-4D4D-BDB6674D9929}"/>
              </a:ext>
            </a:extLst>
          </p:cNvPr>
          <p:cNvSpPr txBox="1">
            <a:spLocks/>
          </p:cNvSpPr>
          <p:nvPr/>
        </p:nvSpPr>
        <p:spPr>
          <a:xfrm>
            <a:off x="3509397" y="5520358"/>
            <a:ext cx="2413861" cy="44170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t>Water Uptake</a:t>
            </a:r>
          </a:p>
        </p:txBody>
      </p:sp>
      <p:sp>
        <p:nvSpPr>
          <p:cNvPr id="14" name="Right Arrow 13">
            <a:extLst>
              <a:ext uri="{FF2B5EF4-FFF2-40B4-BE49-F238E27FC236}">
                <a16:creationId xmlns:a16="http://schemas.microsoft.com/office/drawing/2014/main" id="{A366D9EB-FFFA-66F0-61F4-071BB8F87ED1}"/>
              </a:ext>
            </a:extLst>
          </p:cNvPr>
          <p:cNvSpPr/>
          <p:nvPr/>
        </p:nvSpPr>
        <p:spPr>
          <a:xfrm rot="5400000">
            <a:off x="3184440" y="5663139"/>
            <a:ext cx="325417" cy="179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ight Arrow 14">
            <a:extLst>
              <a:ext uri="{FF2B5EF4-FFF2-40B4-BE49-F238E27FC236}">
                <a16:creationId xmlns:a16="http://schemas.microsoft.com/office/drawing/2014/main" id="{ADEEC588-BAD3-F3CD-727A-DB78FF5BF523}"/>
              </a:ext>
            </a:extLst>
          </p:cNvPr>
          <p:cNvSpPr/>
          <p:nvPr/>
        </p:nvSpPr>
        <p:spPr>
          <a:xfrm rot="5400000">
            <a:off x="5833198" y="5651610"/>
            <a:ext cx="325417" cy="179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ight Arrow 15">
            <a:extLst>
              <a:ext uri="{FF2B5EF4-FFF2-40B4-BE49-F238E27FC236}">
                <a16:creationId xmlns:a16="http://schemas.microsoft.com/office/drawing/2014/main" id="{51FACF79-C141-CF10-52F8-5F6D60F9AD8B}"/>
              </a:ext>
            </a:extLst>
          </p:cNvPr>
          <p:cNvSpPr/>
          <p:nvPr/>
        </p:nvSpPr>
        <p:spPr>
          <a:xfrm>
            <a:off x="6082719" y="3016358"/>
            <a:ext cx="788477" cy="82528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Content Placeholder 8">
            <a:extLst>
              <a:ext uri="{FF2B5EF4-FFF2-40B4-BE49-F238E27FC236}">
                <a16:creationId xmlns:a16="http://schemas.microsoft.com/office/drawing/2014/main" id="{1B3E94C1-BBA5-5DC7-0415-2CACE2D4089F}"/>
              </a:ext>
            </a:extLst>
          </p:cNvPr>
          <p:cNvSpPr txBox="1">
            <a:spLocks/>
          </p:cNvSpPr>
          <p:nvPr/>
        </p:nvSpPr>
        <p:spPr>
          <a:xfrm>
            <a:off x="6729356" y="3831625"/>
            <a:ext cx="2224007" cy="67563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t>Plant Growth</a:t>
            </a:r>
          </a:p>
        </p:txBody>
      </p:sp>
      <p:pic>
        <p:nvPicPr>
          <p:cNvPr id="2050" name="Picture 2" descr="Details are in the caption following the image">
            <a:extLst>
              <a:ext uri="{FF2B5EF4-FFF2-40B4-BE49-F238E27FC236}">
                <a16:creationId xmlns:a16="http://schemas.microsoft.com/office/drawing/2014/main" id="{841216C5-A85F-9497-A00D-B72D0D01FB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925" y="3472606"/>
            <a:ext cx="1505691" cy="10219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tails are in the caption following the image">
            <a:extLst>
              <a:ext uri="{FF2B5EF4-FFF2-40B4-BE49-F238E27FC236}">
                <a16:creationId xmlns:a16="http://schemas.microsoft.com/office/drawing/2014/main" id="{81ADA4E8-2FCF-C99E-C5C1-6DC6AC5CED0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597" r="15423"/>
          <a:stretch/>
        </p:blipFill>
        <p:spPr bwMode="auto">
          <a:xfrm>
            <a:off x="3187399" y="3472606"/>
            <a:ext cx="1330220" cy="102193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B0D4A2A-F8F4-185C-13A7-8E2D5F9AF8D3}"/>
              </a:ext>
            </a:extLst>
          </p:cNvPr>
          <p:cNvSpPr txBox="1"/>
          <p:nvPr/>
        </p:nvSpPr>
        <p:spPr>
          <a:xfrm>
            <a:off x="3148093" y="4507264"/>
            <a:ext cx="2955866" cy="300082"/>
          </a:xfrm>
          <a:prstGeom prst="rect">
            <a:avLst/>
          </a:prstGeom>
          <a:solidFill>
            <a:schemeClr val="bg1"/>
          </a:solidFill>
        </p:spPr>
        <p:txBody>
          <a:bodyPr wrap="square" rtlCol="0">
            <a:spAutoFit/>
          </a:bodyPr>
          <a:lstStyle/>
          <a:p>
            <a:r>
              <a:rPr lang="en-US" sz="1350" dirty="0" err="1"/>
              <a:t>Falloon</a:t>
            </a:r>
            <a:r>
              <a:rPr lang="en-US" sz="1350" dirty="0"/>
              <a:t> et al. (2016), </a:t>
            </a:r>
            <a:r>
              <a:rPr lang="en-US" sz="1350" i="1" dirty="0"/>
              <a:t>Plant Pathology</a:t>
            </a:r>
          </a:p>
        </p:txBody>
      </p:sp>
      <p:sp>
        <p:nvSpPr>
          <p:cNvPr id="19" name="Oval 18">
            <a:extLst>
              <a:ext uri="{FF2B5EF4-FFF2-40B4-BE49-F238E27FC236}">
                <a16:creationId xmlns:a16="http://schemas.microsoft.com/office/drawing/2014/main" id="{C7F48237-3474-E406-E968-81C3899CF004}"/>
              </a:ext>
            </a:extLst>
          </p:cNvPr>
          <p:cNvSpPr/>
          <p:nvPr/>
        </p:nvSpPr>
        <p:spPr>
          <a:xfrm>
            <a:off x="3680750" y="2125267"/>
            <a:ext cx="729205" cy="70257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5" name="Picture 24" descr="Background pattern&#10;&#10;Description automatically generated with low confidence">
            <a:extLst>
              <a:ext uri="{FF2B5EF4-FFF2-40B4-BE49-F238E27FC236}">
                <a16:creationId xmlns:a16="http://schemas.microsoft.com/office/drawing/2014/main" id="{A12C1670-B031-8B8D-282A-19F52578CBF8}"/>
              </a:ext>
            </a:extLst>
          </p:cNvPr>
          <p:cNvPicPr>
            <a:picLocks noChangeAspect="1"/>
          </p:cNvPicPr>
          <p:nvPr/>
        </p:nvPicPr>
        <p:blipFill>
          <a:blip r:embed="rId6"/>
          <a:stretch>
            <a:fillRect/>
          </a:stretch>
        </p:blipFill>
        <p:spPr>
          <a:xfrm>
            <a:off x="6891299" y="1939233"/>
            <a:ext cx="2033489" cy="1904282"/>
          </a:xfrm>
          <a:prstGeom prst="rect">
            <a:avLst/>
          </a:prstGeom>
        </p:spPr>
      </p:pic>
      <p:sp>
        <p:nvSpPr>
          <p:cNvPr id="26" name="Right Arrow 25">
            <a:extLst>
              <a:ext uri="{FF2B5EF4-FFF2-40B4-BE49-F238E27FC236}">
                <a16:creationId xmlns:a16="http://schemas.microsoft.com/office/drawing/2014/main" id="{891BBA95-2484-8C32-9C96-CB35D942DFCB}"/>
              </a:ext>
            </a:extLst>
          </p:cNvPr>
          <p:cNvSpPr/>
          <p:nvPr/>
        </p:nvSpPr>
        <p:spPr>
          <a:xfrm rot="5400000">
            <a:off x="6456945" y="3966635"/>
            <a:ext cx="325417" cy="179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ight Arrow 26">
            <a:extLst>
              <a:ext uri="{FF2B5EF4-FFF2-40B4-BE49-F238E27FC236}">
                <a16:creationId xmlns:a16="http://schemas.microsoft.com/office/drawing/2014/main" id="{F3D92808-AA01-039B-50C6-889D5E17A43B}"/>
              </a:ext>
            </a:extLst>
          </p:cNvPr>
          <p:cNvSpPr/>
          <p:nvPr/>
        </p:nvSpPr>
        <p:spPr>
          <a:xfrm rot="5400000">
            <a:off x="8790654" y="3966635"/>
            <a:ext cx="325417" cy="179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66724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37E9190-89C4-F816-1B9D-0BC08961F29C}"/>
              </a:ext>
            </a:extLst>
          </p:cNvPr>
          <p:cNvSpPr>
            <a:spLocks noGrp="1"/>
          </p:cNvSpPr>
          <p:nvPr>
            <p:ph idx="1"/>
          </p:nvPr>
        </p:nvSpPr>
        <p:spPr>
          <a:xfrm>
            <a:off x="79488" y="2925707"/>
            <a:ext cx="2389584" cy="825286"/>
          </a:xfrm>
        </p:spPr>
        <p:txBody>
          <a:bodyPr>
            <a:normAutofit fontScale="85000" lnSpcReduction="10000"/>
          </a:bodyPr>
          <a:lstStyle/>
          <a:p>
            <a:pPr marL="0" indent="0">
              <a:buNone/>
            </a:pPr>
            <a:r>
              <a:rPr lang="en-US" sz="3000"/>
              <a:t>Unmarketable fresh product</a:t>
            </a:r>
          </a:p>
        </p:txBody>
      </p:sp>
      <p:sp>
        <p:nvSpPr>
          <p:cNvPr id="21" name="Slide Number Placeholder 20">
            <a:extLst>
              <a:ext uri="{FF2B5EF4-FFF2-40B4-BE49-F238E27FC236}">
                <a16:creationId xmlns:a16="http://schemas.microsoft.com/office/drawing/2014/main" id="{7F258A6C-ABF2-A62F-7729-328749F0F4A6}"/>
              </a:ext>
            </a:extLst>
          </p:cNvPr>
          <p:cNvSpPr>
            <a:spLocks noGrp="1"/>
          </p:cNvSpPr>
          <p:nvPr>
            <p:ph type="sldNum" sz="quarter" idx="12"/>
          </p:nvPr>
        </p:nvSpPr>
        <p:spPr/>
        <p:txBody>
          <a:bodyPr/>
          <a:lstStyle/>
          <a:p>
            <a:fld id="{4645F4EF-1FE4-B342-9CAB-74B553C33152}" type="slidenum">
              <a:rPr lang="en-US" smtClean="0"/>
              <a:t>6</a:t>
            </a:fld>
            <a:endParaRPr lang="en-US"/>
          </a:p>
        </p:txBody>
      </p:sp>
      <p:sp>
        <p:nvSpPr>
          <p:cNvPr id="4" name="Title 1">
            <a:extLst>
              <a:ext uri="{FF2B5EF4-FFF2-40B4-BE49-F238E27FC236}">
                <a16:creationId xmlns:a16="http://schemas.microsoft.com/office/drawing/2014/main" id="{7128F964-19BF-AF02-32BB-AD7D00636C0F}"/>
              </a:ext>
            </a:extLst>
          </p:cNvPr>
          <p:cNvSpPr>
            <a:spLocks noGrp="1"/>
          </p:cNvSpPr>
          <p:nvPr>
            <p:ph type="ctrTitle"/>
          </p:nvPr>
        </p:nvSpPr>
        <p:spPr>
          <a:xfrm>
            <a:off x="628650" y="1418226"/>
            <a:ext cx="7886700" cy="534894"/>
          </a:xfrm>
        </p:spPr>
        <p:txBody>
          <a:bodyPr>
            <a:noAutofit/>
          </a:bodyPr>
          <a:lstStyle/>
          <a:p>
            <a:pPr algn="ctr"/>
            <a:r>
              <a:rPr lang="en-US" sz="3300" b="1" dirty="0">
                <a:solidFill>
                  <a:srgbClr val="0070C0"/>
                </a:solidFill>
                <a:latin typeface="Calibri" panose="020F0502020204030204" pitchFamily="34" charset="0"/>
                <a:cs typeface="Calibri" panose="020F0502020204030204" pitchFamily="34" charset="0"/>
              </a:rPr>
              <a:t>As a Tuber Pathogen</a:t>
            </a:r>
          </a:p>
        </p:txBody>
      </p:sp>
      <p:pic>
        <p:nvPicPr>
          <p:cNvPr id="5" name="Picture 2">
            <a:extLst>
              <a:ext uri="{FF2B5EF4-FFF2-40B4-BE49-F238E27FC236}">
                <a16:creationId xmlns:a16="http://schemas.microsoft.com/office/drawing/2014/main" id="{528E0655-F1A6-5655-BDBB-6095DA1310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325" b="15611"/>
          <a:stretch/>
        </p:blipFill>
        <p:spPr bwMode="auto">
          <a:xfrm>
            <a:off x="3208040" y="2125266"/>
            <a:ext cx="2760564" cy="248764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a:extLst>
              <a:ext uri="{FF2B5EF4-FFF2-40B4-BE49-F238E27FC236}">
                <a16:creationId xmlns:a16="http://schemas.microsoft.com/office/drawing/2014/main" id="{937E20B1-117F-6710-1350-4C71236B5EB9}"/>
              </a:ext>
            </a:extLst>
          </p:cNvPr>
          <p:cNvSpPr/>
          <p:nvPr/>
        </p:nvSpPr>
        <p:spPr>
          <a:xfrm rot="10800000">
            <a:off x="2359616" y="2945169"/>
            <a:ext cx="788477" cy="82528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B669AE92-A62A-8FE3-7F27-58A14F0FE7E0}"/>
              </a:ext>
            </a:extLst>
          </p:cNvPr>
          <p:cNvSpPr txBox="1"/>
          <p:nvPr/>
        </p:nvSpPr>
        <p:spPr>
          <a:xfrm>
            <a:off x="3191718" y="5392427"/>
            <a:ext cx="2760564" cy="553998"/>
          </a:xfrm>
          <a:prstGeom prst="rect">
            <a:avLst/>
          </a:prstGeom>
          <a:noFill/>
        </p:spPr>
        <p:txBody>
          <a:bodyPr wrap="square">
            <a:spAutoFit/>
          </a:bodyPr>
          <a:lstStyle/>
          <a:p>
            <a:r>
              <a:rPr lang="en-US" sz="3000" dirty="0"/>
              <a:t>Processing costs</a:t>
            </a:r>
          </a:p>
        </p:txBody>
      </p:sp>
      <p:sp>
        <p:nvSpPr>
          <p:cNvPr id="14" name="Right Arrow 13">
            <a:extLst>
              <a:ext uri="{FF2B5EF4-FFF2-40B4-BE49-F238E27FC236}">
                <a16:creationId xmlns:a16="http://schemas.microsoft.com/office/drawing/2014/main" id="{6EAA7E31-651C-6BF0-E0B7-D761469E64A3}"/>
              </a:ext>
            </a:extLst>
          </p:cNvPr>
          <p:cNvSpPr/>
          <p:nvPr/>
        </p:nvSpPr>
        <p:spPr>
          <a:xfrm rot="5400000">
            <a:off x="4194083" y="4632893"/>
            <a:ext cx="788477" cy="82528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ight Arrow 14">
            <a:extLst>
              <a:ext uri="{FF2B5EF4-FFF2-40B4-BE49-F238E27FC236}">
                <a16:creationId xmlns:a16="http://schemas.microsoft.com/office/drawing/2014/main" id="{D7F51F29-E6DE-19F3-84BB-43CA055D66E3}"/>
              </a:ext>
            </a:extLst>
          </p:cNvPr>
          <p:cNvSpPr/>
          <p:nvPr/>
        </p:nvSpPr>
        <p:spPr>
          <a:xfrm rot="16200000">
            <a:off x="2912867" y="5568285"/>
            <a:ext cx="325417" cy="179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6">
                  <a:lumMod val="75000"/>
                </a:schemeClr>
              </a:solidFill>
            </a:endParaRPr>
          </a:p>
        </p:txBody>
      </p:sp>
      <p:sp>
        <p:nvSpPr>
          <p:cNvPr id="16" name="Right Arrow 15">
            <a:extLst>
              <a:ext uri="{FF2B5EF4-FFF2-40B4-BE49-F238E27FC236}">
                <a16:creationId xmlns:a16="http://schemas.microsoft.com/office/drawing/2014/main" id="{8B73F968-EF54-AB94-233F-3DD0D16955C4}"/>
              </a:ext>
            </a:extLst>
          </p:cNvPr>
          <p:cNvSpPr/>
          <p:nvPr/>
        </p:nvSpPr>
        <p:spPr>
          <a:xfrm rot="16200000">
            <a:off x="5789574" y="5568285"/>
            <a:ext cx="325417" cy="179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6">
                  <a:lumMod val="75000"/>
                </a:schemeClr>
              </a:solidFill>
            </a:endParaRPr>
          </a:p>
        </p:txBody>
      </p:sp>
      <p:sp>
        <p:nvSpPr>
          <p:cNvPr id="17" name="Right Arrow 16">
            <a:extLst>
              <a:ext uri="{FF2B5EF4-FFF2-40B4-BE49-F238E27FC236}">
                <a16:creationId xmlns:a16="http://schemas.microsoft.com/office/drawing/2014/main" id="{4FE1580D-D557-4A39-0E52-FE2C91324DC8}"/>
              </a:ext>
            </a:extLst>
          </p:cNvPr>
          <p:cNvSpPr/>
          <p:nvPr/>
        </p:nvSpPr>
        <p:spPr>
          <a:xfrm>
            <a:off x="6041881" y="3016358"/>
            <a:ext cx="788477" cy="82528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Content Placeholder 8">
            <a:extLst>
              <a:ext uri="{FF2B5EF4-FFF2-40B4-BE49-F238E27FC236}">
                <a16:creationId xmlns:a16="http://schemas.microsoft.com/office/drawing/2014/main" id="{FED152E7-8A5F-D630-983B-88F371BB8BD9}"/>
              </a:ext>
            </a:extLst>
          </p:cNvPr>
          <p:cNvSpPr txBox="1">
            <a:spLocks/>
          </p:cNvSpPr>
          <p:nvPr/>
        </p:nvSpPr>
        <p:spPr>
          <a:xfrm>
            <a:off x="7154630" y="3188332"/>
            <a:ext cx="1131352" cy="56266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t>Yield</a:t>
            </a:r>
          </a:p>
        </p:txBody>
      </p:sp>
      <p:sp>
        <p:nvSpPr>
          <p:cNvPr id="19" name="Right Arrow 18">
            <a:extLst>
              <a:ext uri="{FF2B5EF4-FFF2-40B4-BE49-F238E27FC236}">
                <a16:creationId xmlns:a16="http://schemas.microsoft.com/office/drawing/2014/main" id="{113B8BA8-78C3-18A8-291F-B67A6A29491D}"/>
              </a:ext>
            </a:extLst>
          </p:cNvPr>
          <p:cNvSpPr/>
          <p:nvPr/>
        </p:nvSpPr>
        <p:spPr>
          <a:xfrm rot="5400000">
            <a:off x="6812063" y="3326538"/>
            <a:ext cx="325417" cy="179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ight Arrow 19">
            <a:extLst>
              <a:ext uri="{FF2B5EF4-FFF2-40B4-BE49-F238E27FC236}">
                <a16:creationId xmlns:a16="http://schemas.microsoft.com/office/drawing/2014/main" id="{8CA8D728-9CA0-6A77-018B-79A85B00268D}"/>
              </a:ext>
            </a:extLst>
          </p:cNvPr>
          <p:cNvSpPr/>
          <p:nvPr/>
        </p:nvSpPr>
        <p:spPr>
          <a:xfrm rot="5400000">
            <a:off x="8055601" y="3326538"/>
            <a:ext cx="325417" cy="179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27794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11925A-6AA3-74A4-0F49-00AB70CC170B}"/>
              </a:ext>
            </a:extLst>
          </p:cNvPr>
          <p:cNvSpPr>
            <a:spLocks noGrp="1"/>
          </p:cNvSpPr>
          <p:nvPr>
            <p:ph idx="1"/>
          </p:nvPr>
        </p:nvSpPr>
        <p:spPr>
          <a:xfrm>
            <a:off x="296464" y="2226469"/>
            <a:ext cx="6379370" cy="3774281"/>
          </a:xfrm>
        </p:spPr>
        <p:txBody>
          <a:bodyPr>
            <a:normAutofit fontScale="92500" lnSpcReduction="10000"/>
          </a:bodyPr>
          <a:lstStyle/>
          <a:p>
            <a:pPr marL="0" indent="0">
              <a:buNone/>
            </a:pPr>
            <a:r>
              <a:rPr lang="en-US" sz="2700" dirty="0"/>
              <a:t>Vectors PMTV:</a:t>
            </a:r>
          </a:p>
          <a:p>
            <a:pPr marL="0" indent="0">
              <a:buNone/>
            </a:pPr>
            <a:r>
              <a:rPr lang="en-US" sz="2700" dirty="0" err="1"/>
              <a:t>Spraing</a:t>
            </a:r>
            <a:r>
              <a:rPr lang="en-US" sz="2700" dirty="0"/>
              <a:t>/necrosis</a:t>
            </a:r>
          </a:p>
          <a:p>
            <a:pPr marL="0" indent="0">
              <a:buNone/>
            </a:pPr>
            <a:r>
              <a:rPr lang="en-US" sz="2700" dirty="0">
                <a:solidFill>
                  <a:schemeClr val="tx1"/>
                </a:solidFill>
              </a:rPr>
              <a:t>   Yield (up to 67%)</a:t>
            </a:r>
          </a:p>
          <a:p>
            <a:pPr marL="0" indent="0">
              <a:buNone/>
            </a:pPr>
            <a:endParaRPr lang="en-US" sz="2700" dirty="0"/>
          </a:p>
          <a:p>
            <a:pPr marL="0" indent="0">
              <a:buNone/>
            </a:pPr>
            <a:endParaRPr lang="en-US" sz="2700" dirty="0"/>
          </a:p>
          <a:p>
            <a:pPr marL="0" indent="0">
              <a:buNone/>
            </a:pPr>
            <a:r>
              <a:rPr lang="en-US" sz="2700" dirty="0">
                <a:solidFill>
                  <a:schemeClr val="tx1"/>
                </a:solidFill>
                <a:latin typeface="open_sansregular"/>
              </a:rPr>
              <a:t>     Risk of soil and storage diseases of tubers (i.e., late blight, fusarium dry rot etc.)</a:t>
            </a:r>
          </a:p>
          <a:p>
            <a:pPr marL="0" indent="0">
              <a:buNone/>
            </a:pPr>
            <a:r>
              <a:rPr lang="en-US" sz="2700" dirty="0">
                <a:solidFill>
                  <a:srgbClr val="272727"/>
                </a:solidFill>
                <a:latin typeface="open_sansregular"/>
              </a:rPr>
              <a:t>    </a:t>
            </a:r>
          </a:p>
          <a:p>
            <a:pPr marL="0" indent="0">
              <a:buNone/>
            </a:pPr>
            <a:r>
              <a:rPr lang="en-US" sz="2700" dirty="0">
                <a:solidFill>
                  <a:schemeClr val="accent1"/>
                </a:solidFill>
                <a:latin typeface="open_sansregular"/>
              </a:rPr>
              <a:t> Also…</a:t>
            </a:r>
          </a:p>
        </p:txBody>
      </p:sp>
      <p:sp>
        <p:nvSpPr>
          <p:cNvPr id="11" name="Slide Number Placeholder 10">
            <a:extLst>
              <a:ext uri="{FF2B5EF4-FFF2-40B4-BE49-F238E27FC236}">
                <a16:creationId xmlns:a16="http://schemas.microsoft.com/office/drawing/2014/main" id="{B9430ADD-EF0B-A076-6270-91EB78BB566B}"/>
              </a:ext>
            </a:extLst>
          </p:cNvPr>
          <p:cNvSpPr>
            <a:spLocks noGrp="1"/>
          </p:cNvSpPr>
          <p:nvPr>
            <p:ph type="sldNum" sz="quarter" idx="12"/>
          </p:nvPr>
        </p:nvSpPr>
        <p:spPr/>
        <p:txBody>
          <a:bodyPr/>
          <a:lstStyle/>
          <a:p>
            <a:fld id="{4645F4EF-1FE4-B342-9CAB-74B553C33152}" type="slidenum">
              <a:rPr lang="en-US" smtClean="0"/>
              <a:t>7</a:t>
            </a:fld>
            <a:endParaRPr lang="en-US" dirty="0"/>
          </a:p>
        </p:txBody>
      </p:sp>
      <p:sp>
        <p:nvSpPr>
          <p:cNvPr id="2" name="Title 1">
            <a:extLst>
              <a:ext uri="{FF2B5EF4-FFF2-40B4-BE49-F238E27FC236}">
                <a16:creationId xmlns:a16="http://schemas.microsoft.com/office/drawing/2014/main" id="{D6E04CDE-BE92-93A3-7337-1AE15433099B}"/>
              </a:ext>
            </a:extLst>
          </p:cNvPr>
          <p:cNvSpPr>
            <a:spLocks noGrp="1"/>
          </p:cNvSpPr>
          <p:nvPr>
            <p:ph type="ctrTitle"/>
          </p:nvPr>
        </p:nvSpPr>
        <p:spPr/>
        <p:txBody>
          <a:bodyPr/>
          <a:lstStyle/>
          <a:p>
            <a:pPr algn="ctr"/>
            <a:r>
              <a:rPr lang="en-US" sz="3300" b="1" dirty="0">
                <a:solidFill>
                  <a:schemeClr val="accent1"/>
                </a:solidFill>
                <a:latin typeface="Calibri" panose="020F0502020204030204" pitchFamily="34" charset="0"/>
                <a:cs typeface="Calibri" panose="020F0502020204030204" pitchFamily="34" charset="0"/>
              </a:rPr>
              <a:t>As a Vector, and Source of Other Problems…</a:t>
            </a:r>
          </a:p>
        </p:txBody>
      </p:sp>
      <p:sp>
        <p:nvSpPr>
          <p:cNvPr id="6" name="Right Arrow 5">
            <a:extLst>
              <a:ext uri="{FF2B5EF4-FFF2-40B4-BE49-F238E27FC236}">
                <a16:creationId xmlns:a16="http://schemas.microsoft.com/office/drawing/2014/main" id="{5D8C74B0-E43E-1ED2-8BAF-0F5F8E656C7C}"/>
              </a:ext>
            </a:extLst>
          </p:cNvPr>
          <p:cNvSpPr/>
          <p:nvPr/>
        </p:nvSpPr>
        <p:spPr>
          <a:xfrm rot="5400000">
            <a:off x="248963" y="3176692"/>
            <a:ext cx="325417" cy="179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ight Arrow 8">
            <a:extLst>
              <a:ext uri="{FF2B5EF4-FFF2-40B4-BE49-F238E27FC236}">
                <a16:creationId xmlns:a16="http://schemas.microsoft.com/office/drawing/2014/main" id="{2BAB59C2-6262-1D85-F6CD-7E4A53315A74}"/>
              </a:ext>
            </a:extLst>
          </p:cNvPr>
          <p:cNvSpPr/>
          <p:nvPr/>
        </p:nvSpPr>
        <p:spPr>
          <a:xfrm rot="16200000">
            <a:off x="389777" y="4379224"/>
            <a:ext cx="325417" cy="179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6">
                  <a:lumMod val="75000"/>
                </a:schemeClr>
              </a:solidFill>
            </a:endParaRPr>
          </a:p>
        </p:txBody>
      </p:sp>
      <p:pic>
        <p:nvPicPr>
          <p:cNvPr id="7" name="Picture 2" descr="Foliage symptons showing chevron or V pattern of mop-top virus on potato plant.">
            <a:extLst>
              <a:ext uri="{FF2B5EF4-FFF2-40B4-BE49-F238E27FC236}">
                <a16:creationId xmlns:a16="http://schemas.microsoft.com/office/drawing/2014/main" id="{8EBE50A2-EC41-6BB1-66CA-0DE2DD8F85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57" r="14841" b="28209"/>
          <a:stretch/>
        </p:blipFill>
        <p:spPr bwMode="auto">
          <a:xfrm>
            <a:off x="4826895" y="1928496"/>
            <a:ext cx="2417021" cy="21851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MTV is transmitted by the pathogen that causes powdery scab disease in potatoes ">
            <a:extLst>
              <a:ext uri="{FF2B5EF4-FFF2-40B4-BE49-F238E27FC236}">
                <a16:creationId xmlns:a16="http://schemas.microsoft.com/office/drawing/2014/main" id="{F44CDDDB-2875-60FC-7F6A-8C9B67B102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102"/>
          <a:stretch/>
        </p:blipFill>
        <p:spPr bwMode="auto">
          <a:xfrm rot="16200000">
            <a:off x="7110006" y="2140053"/>
            <a:ext cx="2185113" cy="1761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29FE954-8388-111D-D072-1C72D63D3C49}"/>
              </a:ext>
            </a:extLst>
          </p:cNvPr>
          <p:cNvSpPr txBox="1"/>
          <p:nvPr/>
        </p:nvSpPr>
        <p:spPr>
          <a:xfrm>
            <a:off x="4777891" y="6519446"/>
            <a:ext cx="4366109" cy="338554"/>
          </a:xfrm>
          <a:prstGeom prst="rect">
            <a:avLst/>
          </a:prstGeom>
          <a:noFill/>
        </p:spPr>
        <p:txBody>
          <a:bodyPr wrap="square">
            <a:spAutoFit/>
          </a:bodyPr>
          <a:lstStyle/>
          <a:p>
            <a:pPr rtl="0"/>
            <a:r>
              <a:rPr lang="en-US" sz="1600" dirty="0">
                <a:effectLst/>
              </a:rPr>
              <a:t>Photos: University of Maine Cooperative Extension</a:t>
            </a:r>
          </a:p>
        </p:txBody>
      </p:sp>
    </p:spTree>
    <p:extLst>
      <p:ext uri="{BB962C8B-B14F-4D97-AF65-F5344CB8AC3E}">
        <p14:creationId xmlns:p14="http://schemas.microsoft.com/office/powerpoint/2010/main" val="46681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739057-8192-0406-2DEF-A65A6EF691E9}"/>
              </a:ext>
            </a:extLst>
          </p:cNvPr>
          <p:cNvSpPr>
            <a:spLocks noGrp="1"/>
          </p:cNvSpPr>
          <p:nvPr>
            <p:ph type="sldNum" sz="quarter" idx="12"/>
          </p:nvPr>
        </p:nvSpPr>
        <p:spPr/>
        <p:txBody>
          <a:bodyPr/>
          <a:lstStyle/>
          <a:p>
            <a:fld id="{C871AFAE-B255-41BD-802C-4BD165C7345E}" type="slidenum">
              <a:rPr lang="en-US" smtClean="0"/>
              <a:t>8</a:t>
            </a:fld>
            <a:endParaRPr lang="en-US"/>
          </a:p>
        </p:txBody>
      </p:sp>
      <p:sp>
        <p:nvSpPr>
          <p:cNvPr id="13" name="Title 1">
            <a:extLst>
              <a:ext uri="{FF2B5EF4-FFF2-40B4-BE49-F238E27FC236}">
                <a16:creationId xmlns:a16="http://schemas.microsoft.com/office/drawing/2014/main" id="{EB3B1D55-B6D9-379F-BF3C-C06A323E823B}"/>
              </a:ext>
            </a:extLst>
          </p:cNvPr>
          <p:cNvSpPr>
            <a:spLocks noGrp="1"/>
          </p:cNvSpPr>
          <p:nvPr>
            <p:ph type="ctrTitle"/>
          </p:nvPr>
        </p:nvSpPr>
        <p:spPr>
          <a:xfrm>
            <a:off x="257175" y="1341911"/>
            <a:ext cx="8598598" cy="901223"/>
          </a:xfrm>
        </p:spPr>
        <p:txBody>
          <a:bodyPr>
            <a:noAutofit/>
          </a:bodyPr>
          <a:lstStyle/>
          <a:p>
            <a:pPr algn="ctr">
              <a:spcBef>
                <a:spcPts val="750"/>
              </a:spcBef>
              <a:defRPr/>
            </a:pPr>
            <a:r>
              <a:rPr lang="en-US" sz="2800" b="1" dirty="0">
                <a:solidFill>
                  <a:schemeClr val="accent1"/>
                </a:solidFill>
                <a:latin typeface="Calibri" panose="020F0502020204030204" pitchFamily="34" charset="0"/>
                <a:cs typeface="Calibri" panose="020F0502020204030204" pitchFamily="34" charset="0"/>
              </a:rPr>
              <a:t>Powdery Scab (Sss) Can Increase Severity of Subsequent Infections of Late Blight and Stem Rot </a:t>
            </a:r>
            <a:r>
              <a:rPr lang="en-US" sz="2800" b="1" i="1" dirty="0">
                <a:solidFill>
                  <a:schemeClr val="accent1"/>
                </a:solidFill>
                <a:latin typeface="Calibri" panose="020F0502020204030204" pitchFamily="34" charset="0"/>
                <a:cs typeface="Calibri" panose="020F0502020204030204" pitchFamily="34" charset="0"/>
              </a:rPr>
              <a:t>Above Ground</a:t>
            </a:r>
          </a:p>
        </p:txBody>
      </p:sp>
      <p:graphicFrame>
        <p:nvGraphicFramePr>
          <p:cNvPr id="22" name="Chart 21">
            <a:extLst>
              <a:ext uri="{FF2B5EF4-FFF2-40B4-BE49-F238E27FC236}">
                <a16:creationId xmlns:a16="http://schemas.microsoft.com/office/drawing/2014/main" id="{E620136B-EAD9-3DBD-53E2-2164CC31BD81}"/>
              </a:ext>
            </a:extLst>
          </p:cNvPr>
          <p:cNvGraphicFramePr>
            <a:graphicFrameLocks/>
          </p:cNvGraphicFramePr>
          <p:nvPr>
            <p:extLst>
              <p:ext uri="{D42A27DB-BD31-4B8C-83A1-F6EECF244321}">
                <p14:modId xmlns:p14="http://schemas.microsoft.com/office/powerpoint/2010/main" val="3699475867"/>
              </p:ext>
            </p:extLst>
          </p:nvPr>
        </p:nvGraphicFramePr>
        <p:xfrm>
          <a:off x="4608576" y="2345938"/>
          <a:ext cx="4526280" cy="3011590"/>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a:extLst>
              <a:ext uri="{FF2B5EF4-FFF2-40B4-BE49-F238E27FC236}">
                <a16:creationId xmlns:a16="http://schemas.microsoft.com/office/drawing/2014/main" id="{B23683D9-78A6-BD57-24D6-0EB435192239}"/>
              </a:ext>
            </a:extLst>
          </p:cNvPr>
          <p:cNvSpPr/>
          <p:nvPr/>
        </p:nvSpPr>
        <p:spPr>
          <a:xfrm>
            <a:off x="5308270" y="2790514"/>
            <a:ext cx="488322" cy="25670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C89160E9-8136-736D-8A6C-69D8B0C6C4F1}"/>
              </a:ext>
            </a:extLst>
          </p:cNvPr>
          <p:cNvSpPr/>
          <p:nvPr/>
        </p:nvSpPr>
        <p:spPr>
          <a:xfrm>
            <a:off x="6539643" y="2835211"/>
            <a:ext cx="488322" cy="2567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9431E7E8-D9E8-8994-4C0B-5F632A18EE33}"/>
              </a:ext>
            </a:extLst>
          </p:cNvPr>
          <p:cNvSpPr txBox="1"/>
          <p:nvPr/>
        </p:nvSpPr>
        <p:spPr>
          <a:xfrm>
            <a:off x="257175" y="5903893"/>
            <a:ext cx="8598597" cy="954107"/>
          </a:xfrm>
          <a:prstGeom prst="rect">
            <a:avLst/>
          </a:prstGeom>
          <a:noFill/>
        </p:spPr>
        <p:txBody>
          <a:bodyPr wrap="square" rtlCol="0">
            <a:spAutoFit/>
          </a:bodyPr>
          <a:lstStyle/>
          <a:p>
            <a:pPr algn="ctr"/>
            <a:r>
              <a:rPr lang="en-US" sz="2800" dirty="0"/>
              <a:t>ATL: Atlantic, DRN: Dark Red Norland, GDR: </a:t>
            </a:r>
            <a:r>
              <a:rPr lang="en-US" sz="2800" dirty="0" err="1"/>
              <a:t>GoldRush</a:t>
            </a:r>
            <a:r>
              <a:rPr lang="en-US" sz="2800" dirty="0"/>
              <a:t>,</a:t>
            </a:r>
          </a:p>
          <a:p>
            <a:pPr algn="ctr"/>
            <a:r>
              <a:rPr lang="en-US" sz="2800" dirty="0"/>
              <a:t> LMK: Lamoka, SLV: Silverton, SNO: Snowden</a:t>
            </a:r>
          </a:p>
        </p:txBody>
      </p:sp>
      <p:sp>
        <p:nvSpPr>
          <p:cNvPr id="2" name="TextBox 1">
            <a:extLst>
              <a:ext uri="{FF2B5EF4-FFF2-40B4-BE49-F238E27FC236}">
                <a16:creationId xmlns:a16="http://schemas.microsoft.com/office/drawing/2014/main" id="{4D6DB6CD-6E40-B6E3-6D10-E52BD4E6826E}"/>
              </a:ext>
            </a:extLst>
          </p:cNvPr>
          <p:cNvSpPr txBox="1"/>
          <p:nvPr/>
        </p:nvSpPr>
        <p:spPr>
          <a:xfrm>
            <a:off x="6887688" y="5357527"/>
            <a:ext cx="2247168" cy="300082"/>
          </a:xfrm>
          <a:prstGeom prst="rect">
            <a:avLst/>
          </a:prstGeom>
          <a:noFill/>
        </p:spPr>
        <p:txBody>
          <a:bodyPr wrap="square" rtlCol="0">
            <a:spAutoFit/>
          </a:bodyPr>
          <a:lstStyle/>
          <a:p>
            <a:r>
              <a:rPr lang="en-US" sz="1350" dirty="0"/>
              <a:t>Ozturk </a:t>
            </a:r>
            <a:r>
              <a:rPr lang="en-US" sz="1350" i="1" dirty="0"/>
              <a:t>et</a:t>
            </a:r>
            <a:r>
              <a:rPr lang="en-US" sz="1350" dirty="0"/>
              <a:t> al. (</a:t>
            </a:r>
            <a:r>
              <a:rPr lang="en-US" sz="1350" i="1" dirty="0"/>
              <a:t>In preparation</a:t>
            </a:r>
            <a:r>
              <a:rPr lang="en-US" sz="1350" dirty="0"/>
              <a:t>)</a:t>
            </a:r>
          </a:p>
        </p:txBody>
      </p:sp>
      <p:graphicFrame>
        <p:nvGraphicFramePr>
          <p:cNvPr id="3" name="Chart 2">
            <a:extLst>
              <a:ext uri="{FF2B5EF4-FFF2-40B4-BE49-F238E27FC236}">
                <a16:creationId xmlns:a16="http://schemas.microsoft.com/office/drawing/2014/main" id="{297D8478-4AAD-4E4C-8BD5-9922262B840F}"/>
              </a:ext>
            </a:extLst>
          </p:cNvPr>
          <p:cNvGraphicFramePr>
            <a:graphicFrameLocks/>
          </p:cNvGraphicFramePr>
          <p:nvPr>
            <p:extLst>
              <p:ext uri="{D42A27DB-BD31-4B8C-83A1-F6EECF244321}">
                <p14:modId xmlns:p14="http://schemas.microsoft.com/office/powerpoint/2010/main" val="2820149559"/>
              </p:ext>
            </p:extLst>
          </p:nvPr>
        </p:nvGraphicFramePr>
        <p:xfrm>
          <a:off x="0" y="2345938"/>
          <a:ext cx="4526280" cy="301159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E890BF77-278D-526C-5C14-B56A6E90916D}"/>
              </a:ext>
            </a:extLst>
          </p:cNvPr>
          <p:cNvSpPr/>
          <p:nvPr/>
        </p:nvSpPr>
        <p:spPr>
          <a:xfrm>
            <a:off x="3372592" y="2790513"/>
            <a:ext cx="426398" cy="2567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64512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1AD55F-1865-3209-EE38-C4B104F7A9B8}"/>
              </a:ext>
            </a:extLst>
          </p:cNvPr>
          <p:cNvSpPr>
            <a:spLocks noGrp="1"/>
          </p:cNvSpPr>
          <p:nvPr>
            <p:ph idx="1"/>
          </p:nvPr>
        </p:nvSpPr>
        <p:spPr>
          <a:xfrm>
            <a:off x="457200" y="2719449"/>
            <a:ext cx="8229600" cy="3406714"/>
          </a:xfrm>
        </p:spPr>
        <p:txBody>
          <a:bodyPr/>
          <a:lstStyle/>
          <a:p>
            <a:pPr marL="0" indent="0">
              <a:buNone/>
            </a:pPr>
            <a:r>
              <a:rPr lang="en-US" sz="2700" dirty="0">
                <a:solidFill>
                  <a:schemeClr val="tx1"/>
                </a:solidFill>
              </a:rPr>
              <a:t>Cultural control – Most effective</a:t>
            </a:r>
          </a:p>
          <a:p>
            <a:pPr marL="0" indent="0">
              <a:buNone/>
            </a:pPr>
            <a:endParaRPr lang="en-US" sz="2700" dirty="0">
              <a:solidFill>
                <a:schemeClr val="tx1"/>
              </a:solidFill>
            </a:endParaRPr>
          </a:p>
          <a:p>
            <a:pPr marL="0" indent="0">
              <a:buNone/>
            </a:pPr>
            <a:r>
              <a:rPr lang="en-US" sz="2700" dirty="0">
                <a:solidFill>
                  <a:schemeClr val="tx1"/>
                </a:solidFill>
              </a:rPr>
              <a:t>Less susceptible varieties – Somewhat effective</a:t>
            </a:r>
          </a:p>
          <a:p>
            <a:pPr marL="0" indent="0">
              <a:buNone/>
            </a:pPr>
            <a:endParaRPr lang="en-US" sz="2700" dirty="0">
              <a:solidFill>
                <a:schemeClr val="tx1"/>
              </a:solidFill>
            </a:endParaRPr>
          </a:p>
          <a:p>
            <a:pPr marL="0" indent="0">
              <a:buNone/>
            </a:pPr>
            <a:r>
              <a:rPr lang="en-US" sz="2700" dirty="0">
                <a:solidFill>
                  <a:schemeClr val="tx1"/>
                </a:solidFill>
              </a:rPr>
              <a:t>Chemical control – Ineffective, but could this change?</a:t>
            </a:r>
          </a:p>
        </p:txBody>
      </p:sp>
      <p:sp>
        <p:nvSpPr>
          <p:cNvPr id="4" name="Slide Number Placeholder 3">
            <a:extLst>
              <a:ext uri="{FF2B5EF4-FFF2-40B4-BE49-F238E27FC236}">
                <a16:creationId xmlns:a16="http://schemas.microsoft.com/office/drawing/2014/main" id="{6497154E-83A8-C32C-BC80-CFDCB9CFA9FC}"/>
              </a:ext>
            </a:extLst>
          </p:cNvPr>
          <p:cNvSpPr>
            <a:spLocks noGrp="1"/>
          </p:cNvSpPr>
          <p:nvPr>
            <p:ph type="sldNum" sz="quarter" idx="12"/>
          </p:nvPr>
        </p:nvSpPr>
        <p:spPr/>
        <p:txBody>
          <a:bodyPr/>
          <a:lstStyle/>
          <a:p>
            <a:fld id="{4645F4EF-1FE4-B342-9CAB-74B553C33152}" type="slidenum">
              <a:rPr lang="en-US" smtClean="0"/>
              <a:t>9</a:t>
            </a:fld>
            <a:endParaRPr lang="en-US"/>
          </a:p>
        </p:txBody>
      </p:sp>
      <p:sp>
        <p:nvSpPr>
          <p:cNvPr id="2" name="Title 1">
            <a:extLst>
              <a:ext uri="{FF2B5EF4-FFF2-40B4-BE49-F238E27FC236}">
                <a16:creationId xmlns:a16="http://schemas.microsoft.com/office/drawing/2014/main" id="{3409069B-2B25-C724-A0FA-A96753E61689}"/>
              </a:ext>
            </a:extLst>
          </p:cNvPr>
          <p:cNvSpPr>
            <a:spLocks noGrp="1"/>
          </p:cNvSpPr>
          <p:nvPr>
            <p:ph type="ctrTitle"/>
          </p:nvPr>
        </p:nvSpPr>
        <p:spPr>
          <a:xfrm>
            <a:off x="457200" y="1371599"/>
            <a:ext cx="8229600" cy="1347849"/>
          </a:xfrm>
        </p:spPr>
        <p:txBody>
          <a:bodyPr/>
          <a:lstStyle/>
          <a:p>
            <a:pPr algn="ctr"/>
            <a:r>
              <a:rPr lang="en-US" sz="3300" b="1" dirty="0">
                <a:solidFill>
                  <a:schemeClr val="accent1"/>
                </a:solidFill>
                <a:latin typeface="Calibri" panose="020F0502020204030204" pitchFamily="34" charset="0"/>
                <a:cs typeface="Calibri" panose="020F0502020204030204" pitchFamily="34" charset="0"/>
              </a:rPr>
              <a:t>Powdery scab is a complicated problem</a:t>
            </a:r>
            <a:br>
              <a:rPr lang="en-US" sz="3300" b="1" dirty="0">
                <a:solidFill>
                  <a:schemeClr val="accent1"/>
                </a:solidFill>
                <a:latin typeface="Calibri" panose="020F0502020204030204" pitchFamily="34" charset="0"/>
                <a:cs typeface="Calibri" panose="020F0502020204030204" pitchFamily="34" charset="0"/>
              </a:rPr>
            </a:br>
            <a:r>
              <a:rPr lang="en-US" sz="3300" b="1" dirty="0">
                <a:solidFill>
                  <a:schemeClr val="accent1"/>
                </a:solidFill>
                <a:latin typeface="Calibri" panose="020F0502020204030204" pitchFamily="34" charset="0"/>
                <a:cs typeface="Calibri" panose="020F0502020204030204" pitchFamily="34" charset="0"/>
              </a:rPr>
              <a:t>How do we manage it?</a:t>
            </a:r>
          </a:p>
        </p:txBody>
      </p:sp>
    </p:spTree>
    <p:extLst>
      <p:ext uri="{BB962C8B-B14F-4D97-AF65-F5344CB8AC3E}">
        <p14:creationId xmlns:p14="http://schemas.microsoft.com/office/powerpoint/2010/main" val="4185668237"/>
      </p:ext>
    </p:extLst>
  </p:cSld>
  <p:clrMapOvr>
    <a:masterClrMapping/>
  </p:clrMapOvr>
</p:sld>
</file>

<file path=ppt/theme/theme1.xml><?xml version="1.0" encoding="utf-8"?>
<a:theme xmlns:a="http://schemas.openxmlformats.org/drawingml/2006/main" name="UMaine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Maine_Theme" id="{82B165BA-D3F3-2F4C-9111-5C74CCEAFB54}" vid="{9BD78B01-B1B8-A943-BF9B-1039C5365F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UMaine_Theme</Template>
  <TotalTime>121</TotalTime>
  <Words>1055</Words>
  <Application>Microsoft Office PowerPoint</Application>
  <PresentationFormat>On-screen Show (4:3)</PresentationFormat>
  <Paragraphs>165</Paragraphs>
  <Slides>16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Open Sans</vt:lpstr>
      <vt:lpstr>open_sansregular</vt:lpstr>
      <vt:lpstr>Symbol</vt:lpstr>
      <vt:lpstr>UMaine_Theme</vt:lpstr>
      <vt:lpstr>Powdery Scab Management</vt:lpstr>
      <vt:lpstr>PowerPoint Presentation</vt:lpstr>
      <vt:lpstr>Lifecycle of Powdery Scab Pathogen  Spongospora subterranea</vt:lpstr>
      <vt:lpstr>PowerPoint Presentation</vt:lpstr>
      <vt:lpstr>As a Root Pathogen</vt:lpstr>
      <vt:lpstr>As a Tuber Pathogen</vt:lpstr>
      <vt:lpstr>As a Vector, and Source of Other Problems…</vt:lpstr>
      <vt:lpstr>Powdery Scab (Sss) Can Increase Severity of Subsequent Infections of Late Blight and Stem Rot Above Ground</vt:lpstr>
      <vt:lpstr>Powdery scab is a complicated problem How do we manage it?</vt:lpstr>
      <vt:lpstr>Cultural Control</vt:lpstr>
      <vt:lpstr>Crop Rotation</vt:lpstr>
      <vt:lpstr>Selecting the Right Varieties</vt:lpstr>
      <vt:lpstr>Chemical Control</vt:lpstr>
      <vt:lpstr>PowerPoint Presentation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Powdery Scab – Find a catchy title</dc:title>
  <dc:creator>IBRAHIM KUTAY OZTURK</dc:creator>
  <cp:lastModifiedBy>Chelsea</cp:lastModifiedBy>
  <cp:revision>9</cp:revision>
  <dcterms:created xsi:type="dcterms:W3CDTF">2022-12-05T03:14:56Z</dcterms:created>
  <dcterms:modified xsi:type="dcterms:W3CDTF">2024-01-02T10:22:20Z</dcterms:modified>
</cp:coreProperties>
</file>