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slideLayouts/slideLayout27.xml" ContentType="application/vnd.openxmlformats-officedocument.presentationml.slideLayout+xml"/>
  <Override PartName="/ppt/theme/theme8.xml" ContentType="application/vnd.openxmlformats-officedocument.theme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slideLayouts/slideLayout29.xml" ContentType="application/vnd.openxmlformats-officedocument.presentationml.slideLayout+xml"/>
  <Override PartName="/ppt/theme/theme10.xml" ContentType="application/vnd.openxmlformats-officedocument.theme+xml"/>
  <Override PartName="/ppt/slideLayouts/slideLayout30.xml" ContentType="application/vnd.openxmlformats-officedocument.presentationml.slideLayout+xml"/>
  <Override PartName="/ppt/theme/theme11.xml" ContentType="application/vnd.openxmlformats-officedocument.theme+xml"/>
  <Override PartName="/ppt/slideLayouts/slideLayout31.xml" ContentType="application/vnd.openxmlformats-officedocument.presentationml.slideLayout+xml"/>
  <Override PartName="/ppt/theme/theme12.xml" ContentType="application/vnd.openxmlformats-officedocument.theme+xml"/>
  <Override PartName="/ppt/slideLayouts/slideLayout32.xml" ContentType="application/vnd.openxmlformats-officedocument.presentationml.slideLayout+xml"/>
  <Override PartName="/ppt/theme/theme13.xml" ContentType="application/vnd.openxmlformats-officedocument.theme+xml"/>
  <Override PartName="/ppt/slideLayouts/slideLayout33.xml" ContentType="application/vnd.openxmlformats-officedocument.presentationml.slideLayout+xml"/>
  <Override PartName="/ppt/theme/theme14.xml" ContentType="application/vnd.openxmlformats-officedocument.theme+xml"/>
  <Override PartName="/ppt/slideLayouts/slideLayout34.xml" ContentType="application/vnd.openxmlformats-officedocument.presentationml.slideLayout+xml"/>
  <Override PartName="/ppt/theme/theme15.xml" ContentType="application/vnd.openxmlformats-officedocument.theme+xml"/>
  <Override PartName="/ppt/slideLayouts/slideLayout35.xml" ContentType="application/vnd.openxmlformats-officedocument.presentationml.slideLayout+xml"/>
  <Override PartName="/ppt/theme/theme16.xml" ContentType="application/vnd.openxmlformats-officedocument.theme+xml"/>
  <Override PartName="/ppt/slideLayouts/slideLayout36.xml" ContentType="application/vnd.openxmlformats-officedocument.presentationml.slideLayout+xml"/>
  <Override PartName="/ppt/theme/theme17.xml" ContentType="application/vnd.openxmlformats-officedocument.theme+xml"/>
  <Override PartName="/ppt/slideLayouts/slideLayout37.xml" ContentType="application/vnd.openxmlformats-officedocument.presentationml.slideLayout+xml"/>
  <Override PartName="/ppt/theme/theme18.xml" ContentType="application/vnd.openxmlformats-officedocument.theme+xml"/>
  <Override PartName="/ppt/slideLayouts/slideLayout38.xml" ContentType="application/vnd.openxmlformats-officedocument.presentationml.slideLayout+xml"/>
  <Override PartName="/ppt/theme/theme19.xml" ContentType="application/vnd.openxmlformats-officedocument.theme+xml"/>
  <Override PartName="/ppt/slideLayouts/slideLayout39.xml" ContentType="application/vnd.openxmlformats-officedocument.presentationml.slideLayout+xml"/>
  <Override PartName="/ppt/theme/theme20.xml" ContentType="application/vnd.openxmlformats-officedocument.theme+xml"/>
  <Override PartName="/ppt/slideLayouts/slideLayout40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68" r:id="rId3"/>
    <p:sldMasterId id="2147483671" r:id="rId4"/>
    <p:sldMasterId id="2147483673" r:id="rId5"/>
    <p:sldMasterId id="2147483678" r:id="rId6"/>
    <p:sldMasterId id="2147483680" r:id="rId7"/>
    <p:sldMasterId id="2147483682" r:id="rId8"/>
    <p:sldMasterId id="2147483684" r:id="rId9"/>
    <p:sldMasterId id="2147483686" r:id="rId10"/>
    <p:sldMasterId id="2147483688" r:id="rId11"/>
    <p:sldMasterId id="2147483690" r:id="rId12"/>
    <p:sldMasterId id="2147483692" r:id="rId13"/>
    <p:sldMasterId id="2147483694" r:id="rId14"/>
    <p:sldMasterId id="2147483696" r:id="rId15"/>
    <p:sldMasterId id="2147483698" r:id="rId16"/>
    <p:sldMasterId id="2147483700" r:id="rId17"/>
    <p:sldMasterId id="2147483702" r:id="rId18"/>
    <p:sldMasterId id="2147483704" r:id="rId19"/>
    <p:sldMasterId id="2147483706" r:id="rId20"/>
    <p:sldMasterId id="2147483708" r:id="rId21"/>
  </p:sldMasterIdLst>
  <p:notesMasterIdLst>
    <p:notesMasterId r:id="rId56"/>
  </p:notesMasterIdLst>
  <p:sldIdLst>
    <p:sldId id="664" r:id="rId22"/>
    <p:sldId id="665" r:id="rId23"/>
    <p:sldId id="666" r:id="rId24"/>
    <p:sldId id="667" r:id="rId25"/>
    <p:sldId id="668" r:id="rId26"/>
    <p:sldId id="669" r:id="rId27"/>
    <p:sldId id="697" r:id="rId28"/>
    <p:sldId id="670" r:id="rId29"/>
    <p:sldId id="671" r:id="rId30"/>
    <p:sldId id="672" r:id="rId31"/>
    <p:sldId id="673" r:id="rId32"/>
    <p:sldId id="674" r:id="rId33"/>
    <p:sldId id="675" r:id="rId34"/>
    <p:sldId id="676" r:id="rId35"/>
    <p:sldId id="677" r:id="rId36"/>
    <p:sldId id="678" r:id="rId37"/>
    <p:sldId id="679" r:id="rId38"/>
    <p:sldId id="680" r:id="rId39"/>
    <p:sldId id="681" r:id="rId40"/>
    <p:sldId id="682" r:id="rId41"/>
    <p:sldId id="683" r:id="rId42"/>
    <p:sldId id="684" r:id="rId43"/>
    <p:sldId id="685" r:id="rId44"/>
    <p:sldId id="686" r:id="rId45"/>
    <p:sldId id="687" r:id="rId46"/>
    <p:sldId id="688" r:id="rId47"/>
    <p:sldId id="689" r:id="rId48"/>
    <p:sldId id="690" r:id="rId49"/>
    <p:sldId id="691" r:id="rId50"/>
    <p:sldId id="693" r:id="rId51"/>
    <p:sldId id="694" r:id="rId52"/>
    <p:sldId id="695" r:id="rId53"/>
    <p:sldId id="696" r:id="rId54"/>
    <p:sldId id="663" r:id="rId55"/>
  </p:sldIdLst>
  <p:sldSz cx="12192000" cy="6858000"/>
  <p:notesSz cx="6858000" cy="9144000"/>
  <p:custDataLst>
    <p:tags r:id="rId5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esticide on the Plate" id="{A1B9AAD5-3E1B-4834-A292-A8AFE1472C7D}">
          <p14:sldIdLst>
            <p14:sldId id="664"/>
            <p14:sldId id="665"/>
            <p14:sldId id="666"/>
            <p14:sldId id="667"/>
            <p14:sldId id="668"/>
            <p14:sldId id="669"/>
            <p14:sldId id="697"/>
            <p14:sldId id="670"/>
            <p14:sldId id="671"/>
            <p14:sldId id="672"/>
            <p14:sldId id="673"/>
            <p14:sldId id="674"/>
            <p14:sldId id="675"/>
            <p14:sldId id="676"/>
            <p14:sldId id="677"/>
            <p14:sldId id="678"/>
            <p14:sldId id="679"/>
            <p14:sldId id="680"/>
            <p14:sldId id="681"/>
            <p14:sldId id="682"/>
            <p14:sldId id="683"/>
            <p14:sldId id="684"/>
            <p14:sldId id="685"/>
            <p14:sldId id="686"/>
            <p14:sldId id="687"/>
            <p14:sldId id="688"/>
            <p14:sldId id="689"/>
            <p14:sldId id="690"/>
            <p14:sldId id="691"/>
            <p14:sldId id="693"/>
            <p14:sldId id="694"/>
            <p14:sldId id="695"/>
            <p14:sldId id="696"/>
          </p14:sldIdLst>
        </p14:section>
        <p14:section name="Final Conclusion" id="{8050EA43-F282-448D-89E7-B63F547F486B}">
          <p14:sldIdLst>
            <p14:sldId id="6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ff Miller" initials="JM" lastIdx="1" clrIdx="0">
    <p:extLst>
      <p:ext uri="{19B8F6BF-5375-455C-9EA6-DF929625EA0E}">
        <p15:presenceInfo xmlns:p15="http://schemas.microsoft.com/office/powerpoint/2012/main" userId="S-1-5-21-4279683134-2937716994-3543120693-11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CCCC00"/>
    <a:srgbClr val="FF9933"/>
    <a:srgbClr val="FF33CC"/>
    <a:srgbClr val="41969D"/>
    <a:srgbClr val="4094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>
      <p:cViewPr varScale="1">
        <p:scale>
          <a:sx n="27" d="100"/>
          <a:sy n="27" d="100"/>
        </p:scale>
        <p:origin x="4428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tags" Target="tags/tag1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8A-4181-8F7A-523F3487348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8A-4181-8F7A-523F34873481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28A-4181-8F7A-523F3487348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28A-4181-8F7A-523F34873481}"/>
              </c:ext>
            </c:extLst>
          </c:dPt>
          <c:dLbls>
            <c:dLbl>
              <c:idx val="1"/>
              <c:layout>
                <c:manualLayout>
                  <c:x val="-1.8907563025210083E-2"/>
                  <c:y val="0.1561644004060403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8A-4181-8F7A-523F34873481}"/>
                </c:ext>
              </c:extLst>
            </c:dLbl>
            <c:dLbl>
              <c:idx val="2"/>
              <c:layout>
                <c:manualLayout>
                  <c:x val="-0.15021008403361349"/>
                  <c:y val="2.876712639058638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44120955468802"/>
                      <c:h val="0.183749777127578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28A-4181-8F7A-523F34873481}"/>
                </c:ext>
              </c:extLst>
            </c:dLbl>
            <c:dLbl>
              <c:idx val="3"/>
              <c:layout>
                <c:manualLayout>
                  <c:x val="0.25840336134453773"/>
                  <c:y val="2.876712639058638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28A-4181-8F7A-523F34873481}"/>
                </c:ext>
              </c:extLst>
            </c:dLbl>
            <c:numFmt formatCode="0.0%" sourceLinked="0"/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Domestic</c:v>
                </c:pt>
                <c:pt idx="1">
                  <c:v>Imported</c:v>
                </c:pt>
                <c:pt idx="2">
                  <c:v>Mixed</c:v>
                </c:pt>
                <c:pt idx="3">
                  <c:v>Unknown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59.5</c:v>
                </c:pt>
                <c:pt idx="1">
                  <c:v>34.9</c:v>
                </c:pt>
                <c:pt idx="2">
                  <c:v>4.9000000000000004</c:v>
                </c:pt>
                <c:pt idx="3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28A-4181-8F7A-523F348734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High</c:v>
                </c:pt>
              </c:strCache>
            </c:strRef>
          </c:tx>
          <c:spPr>
            <a:solidFill>
              <a:srgbClr val="0099FF"/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Azoxystrobin</c:v>
                </c:pt>
                <c:pt idx="1">
                  <c:v>Chlorpropham</c:v>
                </c:pt>
                <c:pt idx="2">
                  <c:v>Difenoconazole</c:v>
                </c:pt>
                <c:pt idx="3">
                  <c:v>Fludioxonil</c:v>
                </c:pt>
                <c:pt idx="4">
                  <c:v>Thiabendazole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1.2</c:v>
                </c:pt>
                <c:pt idx="1">
                  <c:v>10</c:v>
                </c:pt>
                <c:pt idx="2">
                  <c:v>1.8</c:v>
                </c:pt>
                <c:pt idx="3">
                  <c:v>0.93</c:v>
                </c:pt>
                <c:pt idx="4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9B-4B75-99CB-C3DEB514DEF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2"/>
            </a:solidFill>
            <a:ln w="25400"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Azoxystrobin</c:v>
                </c:pt>
                <c:pt idx="1">
                  <c:v>Chlorpropham</c:v>
                </c:pt>
                <c:pt idx="2">
                  <c:v>Difenoconazole</c:v>
                </c:pt>
                <c:pt idx="3">
                  <c:v>Fludioxonil</c:v>
                </c:pt>
                <c:pt idx="4">
                  <c:v>Thiabendazole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2E-3</c:v>
                </c:pt>
                <c:pt idx="1">
                  <c:v>2E-3</c:v>
                </c:pt>
                <c:pt idx="2">
                  <c:v>2E-3</c:v>
                </c:pt>
                <c:pt idx="3">
                  <c:v>0.2</c:v>
                </c:pt>
                <c:pt idx="4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9B-4B75-99CB-C3DEB514DEF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Tolerance</c:v>
                </c:pt>
              </c:strCache>
            </c:strRef>
          </c:tx>
          <c:spPr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Azoxystrobin</c:v>
                </c:pt>
                <c:pt idx="1">
                  <c:v>Chlorpropham</c:v>
                </c:pt>
                <c:pt idx="2">
                  <c:v>Difenoconazole</c:v>
                </c:pt>
                <c:pt idx="3">
                  <c:v>Fludioxonil</c:v>
                </c:pt>
                <c:pt idx="4">
                  <c:v>Thiabendazole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8</c:v>
                </c:pt>
                <c:pt idx="1">
                  <c:v>30</c:v>
                </c:pt>
                <c:pt idx="2">
                  <c:v>4</c:v>
                </c:pt>
                <c:pt idx="3">
                  <c:v>6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9B-4B75-99CB-C3DEB514DE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684185608"/>
        <c:axId val="684186000"/>
      </c:barChart>
      <c:catAx>
        <c:axId val="684185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186000"/>
        <c:crosses val="autoZero"/>
        <c:auto val="1"/>
        <c:lblAlgn val="ctr"/>
        <c:lblOffset val="100"/>
        <c:noMultiLvlLbl val="0"/>
      </c:catAx>
      <c:valAx>
        <c:axId val="684186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185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D8BBE3E-4698-49D4-AA7D-1E379BE461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025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FB5256-13BC-442E-828A-25E8742D6F59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10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5BC24B-97B0-4C6B-9E1A-BD54A3819646}" type="slidenum">
              <a:rPr lang="en-US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9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E78D1D-0235-4989-8C78-216BDB3E7B7D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225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849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DA20B6-E285-4808-BB47-CA0AA0CF7B8D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427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18F535-E3FB-45EC-A413-700C65A639C4}" type="slidenum">
              <a:rPr lang="en-US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25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E41309-D076-456F-9FD5-3E33053550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E3543-384A-4040-BBC8-63FF931D4F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Poll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8F40-9316-4AA0-BAD2-87978BFB38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question"/>
          <p:cNvSpPr>
            <a:spLocks noGrp="1"/>
          </p:cNvSpPr>
          <p:nvPr>
            <p:ph type="body" idx="13" hasCustomPrompt="1"/>
          </p:nvPr>
        </p:nvSpPr>
        <p:spPr>
          <a:xfrm>
            <a:off x="609600" y="1570038"/>
            <a:ext cx="10972800" cy="685800"/>
          </a:xfr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/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/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/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/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7" name="choices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408238"/>
            <a:ext cx="1097280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1pPr>
            <a:lvl2pPr marL="9715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2pPr>
            <a:lvl3pPr marL="13716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3pPr>
            <a:lvl4pPr marL="18288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4pPr>
            <a:lvl5pPr marL="22860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</p:spTree>
    <p:extLst>
      <p:ext uri="{BB962C8B-B14F-4D97-AF65-F5344CB8AC3E}">
        <p14:creationId xmlns:p14="http://schemas.microsoft.com/office/powerpoint/2010/main" val="1291908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8F40-9316-4AA0-BAD2-87978BFB38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Oval 5" hidden="1"/>
          <p:cNvSpPr/>
          <p:nvPr userDrawn="1">
            <p:custDataLst>
              <p:tags r:id="rId1"/>
            </p:custDataLst>
          </p:nvPr>
        </p:nvSpPr>
        <p:spPr>
          <a:xfrm>
            <a:off x="10922000" y="5905500"/>
            <a:ext cx="846667" cy="635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60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4785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8F40-9316-4AA0-BAD2-87978BFB38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question"/>
          <p:cNvSpPr>
            <a:spLocks noGrp="1"/>
          </p:cNvSpPr>
          <p:nvPr>
            <p:ph type="body" idx="13" hasCustomPrompt="1"/>
          </p:nvPr>
        </p:nvSpPr>
        <p:spPr>
          <a:xfrm>
            <a:off x="609600" y="1570038"/>
            <a:ext cx="10972800" cy="685800"/>
          </a:xfr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/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/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/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/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7" name="choices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408238"/>
            <a:ext cx="533400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1pPr>
            <a:lvl2pPr marL="9715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2pPr>
            <a:lvl3pPr marL="13716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3pPr>
            <a:lvl4pPr marL="18288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4pPr>
            <a:lvl5pPr marL="22860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8" name="chartPosition"/>
          <p:cNvSpPr>
            <a:spLocks noGrp="1"/>
          </p:cNvSpPr>
          <p:nvPr>
            <p:ph type="chart" sz="quarter" idx="15"/>
          </p:nvPr>
        </p:nvSpPr>
        <p:spPr>
          <a:xfrm>
            <a:off x="6248400" y="2408238"/>
            <a:ext cx="5334000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30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active Voting Question And Chart" type="titleOnly" preserve="1">
  <p:cSld name="Interactive Voting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8F40-9316-4AA0-BAD2-87978BFB38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question"/>
          <p:cNvSpPr>
            <a:spLocks noGrp="1"/>
          </p:cNvSpPr>
          <p:nvPr>
            <p:ph type="body" idx="13" hasCustomPrompt="1"/>
          </p:nvPr>
        </p:nvSpPr>
        <p:spPr>
          <a:xfrm>
            <a:off x="609600" y="1570038"/>
            <a:ext cx="10972800" cy="685800"/>
          </a:xfr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7" name="choices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408238"/>
            <a:ext cx="5334000" cy="3840162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1pPr>
            <a:lvl2pPr marL="9715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2pPr>
            <a:lvl3pPr marL="13716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3pPr>
            <a:lvl4pPr marL="18288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4pPr>
            <a:lvl5pPr marL="22860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8" name="chartPosition"/>
          <p:cNvSpPr>
            <a:spLocks noGrp="1"/>
          </p:cNvSpPr>
          <p:nvPr>
            <p:ph type="chart" sz="quarter" idx="15"/>
          </p:nvPr>
        </p:nvSpPr>
        <p:spPr>
          <a:xfrm>
            <a:off x="6248400" y="2408238"/>
            <a:ext cx="5334000" cy="38401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55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active Voting Clock Shape" type="titleOnly" preserve="1">
  <p:cSld name="Interactive Voting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8F40-9316-4AA0-BAD2-87978BFB38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Oval 5" hidden="1"/>
          <p:cNvSpPr/>
          <p:nvPr userDrawn="1">
            <p:custDataLst>
              <p:tags r:id="rId1"/>
            </p:custDataLst>
          </p:nvPr>
        </p:nvSpPr>
        <p:spPr>
          <a:xfrm>
            <a:off x="11239500" y="5905500"/>
            <a:ext cx="635000" cy="635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7382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74AC3-922A-489D-A693-50184125BB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E41309-D076-456F-9FD5-3E33053550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25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D0FF1-3468-4C34-BEFE-EEF45FFD57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83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E991E-22A2-470F-A7B5-D1A32EC6BD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28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4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E991E-22A2-470F-A7B5-D1A32EC6BD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D27170-6C6C-4429-9D97-EFE9B6E8C3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44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D0FF1-3468-4C34-BEFE-EEF45FFD57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00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E991E-22A2-470F-A7B5-D1A32EC6BD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347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FE3A74-4904-49D5-9D77-5A59378583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9744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D27170-6C6C-4429-9D97-EFE9B6E8C3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01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E991E-22A2-470F-A7B5-D1A32EC6BD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919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E991E-22A2-470F-A7B5-D1A32EC6BD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88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D27170-6C6C-4429-9D97-EFE9B6E8C3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71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E991E-22A2-470F-A7B5-D1A32EC6BD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434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E991E-22A2-470F-A7B5-D1A32EC6BD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328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ABAB28-F392-447C-B56E-7EDA0D0F00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E991E-22A2-470F-A7B5-D1A32EC6BD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67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E991E-22A2-470F-A7B5-D1A32EC6BD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295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E991E-22A2-470F-A7B5-D1A32EC6BD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1257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E991E-22A2-470F-A7B5-D1A32EC6BD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400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D0FF1-3468-4C34-BEFE-EEF45FFD57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8763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D0FF1-3468-4C34-BEFE-EEF45FFD57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1350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D0FF1-3468-4C34-BEFE-EEF45FFD57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338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E991E-22A2-470F-A7B5-D1A32EC6BD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836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E991E-22A2-470F-A7B5-D1A32EC6BD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2917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E991E-22A2-470F-A7B5-D1A32EC6BD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84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4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FE3A74-4904-49D5-9D77-5A59378583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E991E-22A2-470F-A7B5-D1A32EC6BD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3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5AF82-B6B1-4BBA-9278-A61161D0B0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4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D27170-6C6C-4429-9D97-EFE9B6E8C3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D0FF1-3468-4C34-BEFE-EEF45FFD57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597A0D-8FBE-4964-9941-09B3291428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1DF9EB-79F9-46F0-A663-AFFC7B921E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3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31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32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33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34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5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36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7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9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938F40-9316-4AA0-BAD2-87978BFB38CA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 descr="Potato rows.jpg"/>
          <p:cNvPicPr>
            <a:picLocks noChangeAspect="1"/>
          </p:cNvPicPr>
          <p:nvPr userDrawn="1"/>
        </p:nvPicPr>
        <p:blipFill>
          <a:blip r:embed="rId18" cstate="print">
            <a:lum bright="44000" contrast="-40000"/>
          </a:blip>
          <a:srcRect t="27213" b="27214"/>
          <a:stretch>
            <a:fillRect/>
          </a:stretch>
        </p:blipFill>
        <p:spPr>
          <a:xfrm>
            <a:off x="-1" y="4038600"/>
            <a:ext cx="12187356" cy="2819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9" name="Rectangle 8"/>
          <p:cNvSpPr/>
          <p:nvPr userDrawn="1"/>
        </p:nvSpPr>
        <p:spPr>
          <a:xfrm>
            <a:off x="0" y="3048000"/>
            <a:ext cx="12192000" cy="1752600"/>
          </a:xfrm>
          <a:prstGeom prst="rect">
            <a:avLst/>
          </a:prstGeom>
          <a:gradFill>
            <a:gsLst>
              <a:gs pos="1000">
                <a:schemeClr val="bg1"/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59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 Light" panose="020F0302020204030204" pitchFamily="34" charset="0"/>
          <a:cs typeface="Calibri Light" panose="020F03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 Light" panose="020F0302020204030204" pitchFamily="34" charset="0"/>
          <a:cs typeface="Calibri Light" panose="020F03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 Light" panose="020F0302020204030204" pitchFamily="34" charset="0"/>
          <a:cs typeface="Calibri Light" panose="020F03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 Light" panose="020F0302020204030204" pitchFamily="34" charset="0"/>
          <a:cs typeface="Calibri Light" panose="020F03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938F40-9316-4AA0-BAD2-87978BFB38C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 descr="Potato rows.jpg"/>
          <p:cNvPicPr>
            <a:picLocks noChangeAspect="1"/>
          </p:cNvPicPr>
          <p:nvPr userDrawn="1"/>
        </p:nvPicPr>
        <p:blipFill>
          <a:blip r:embed="rId3" cstate="print">
            <a:lum bright="44000" contrast="-40000"/>
          </a:blip>
          <a:srcRect t="27213" b="27214"/>
          <a:stretch>
            <a:fillRect/>
          </a:stretch>
        </p:blipFill>
        <p:spPr>
          <a:xfrm>
            <a:off x="-1" y="4038600"/>
            <a:ext cx="12187356" cy="2819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9" name="Rectangle 8"/>
          <p:cNvSpPr/>
          <p:nvPr userDrawn="1"/>
        </p:nvSpPr>
        <p:spPr>
          <a:xfrm>
            <a:off x="0" y="3048000"/>
            <a:ext cx="12192000" cy="1752600"/>
          </a:xfrm>
          <a:prstGeom prst="rect">
            <a:avLst/>
          </a:prstGeom>
          <a:gradFill>
            <a:gsLst>
              <a:gs pos="1000">
                <a:schemeClr val="bg1"/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36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938F40-9316-4AA0-BAD2-87978BFB38C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 descr="Potato rows.jpg"/>
          <p:cNvPicPr>
            <a:picLocks noChangeAspect="1"/>
          </p:cNvPicPr>
          <p:nvPr userDrawn="1"/>
        </p:nvPicPr>
        <p:blipFill>
          <a:blip r:embed="rId3" cstate="print">
            <a:lum bright="44000" contrast="-40000"/>
          </a:blip>
          <a:srcRect t="27213" b="27214"/>
          <a:stretch>
            <a:fillRect/>
          </a:stretch>
        </p:blipFill>
        <p:spPr>
          <a:xfrm>
            <a:off x="-1" y="4038600"/>
            <a:ext cx="12187356" cy="2819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9" name="Rectangle 8"/>
          <p:cNvSpPr/>
          <p:nvPr userDrawn="1"/>
        </p:nvSpPr>
        <p:spPr>
          <a:xfrm>
            <a:off x="0" y="3048000"/>
            <a:ext cx="12192000" cy="1752600"/>
          </a:xfrm>
          <a:prstGeom prst="rect">
            <a:avLst/>
          </a:prstGeom>
          <a:gradFill>
            <a:gsLst>
              <a:gs pos="1000">
                <a:schemeClr val="bg1"/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02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938F40-9316-4AA0-BAD2-87978BFB38C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 descr="Potato rows.jpg"/>
          <p:cNvPicPr>
            <a:picLocks noChangeAspect="1"/>
          </p:cNvPicPr>
          <p:nvPr userDrawn="1"/>
        </p:nvPicPr>
        <p:blipFill>
          <a:blip r:embed="rId3" cstate="print">
            <a:lum bright="44000" contrast="-40000"/>
          </a:blip>
          <a:srcRect t="27213" b="27214"/>
          <a:stretch>
            <a:fillRect/>
          </a:stretch>
        </p:blipFill>
        <p:spPr>
          <a:xfrm>
            <a:off x="-1" y="4038600"/>
            <a:ext cx="12187356" cy="2819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9" name="Rectangle 8"/>
          <p:cNvSpPr/>
          <p:nvPr userDrawn="1"/>
        </p:nvSpPr>
        <p:spPr>
          <a:xfrm>
            <a:off x="0" y="3048000"/>
            <a:ext cx="12192000" cy="1752600"/>
          </a:xfrm>
          <a:prstGeom prst="rect">
            <a:avLst/>
          </a:prstGeom>
          <a:gradFill>
            <a:gsLst>
              <a:gs pos="1000">
                <a:schemeClr val="bg1"/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7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938F40-9316-4AA0-BAD2-87978BFB38C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 descr="Potato rows.jpg"/>
          <p:cNvPicPr>
            <a:picLocks noChangeAspect="1"/>
          </p:cNvPicPr>
          <p:nvPr userDrawn="1"/>
        </p:nvPicPr>
        <p:blipFill>
          <a:blip r:embed="rId3" cstate="print">
            <a:lum bright="44000" contrast="-40000"/>
          </a:blip>
          <a:srcRect t="27213" b="27214"/>
          <a:stretch>
            <a:fillRect/>
          </a:stretch>
        </p:blipFill>
        <p:spPr>
          <a:xfrm>
            <a:off x="-1" y="4038600"/>
            <a:ext cx="12187356" cy="2819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9" name="Rectangle 8"/>
          <p:cNvSpPr/>
          <p:nvPr userDrawn="1"/>
        </p:nvSpPr>
        <p:spPr>
          <a:xfrm>
            <a:off x="0" y="3048000"/>
            <a:ext cx="12192000" cy="1752600"/>
          </a:xfrm>
          <a:prstGeom prst="rect">
            <a:avLst/>
          </a:prstGeom>
          <a:gradFill>
            <a:gsLst>
              <a:gs pos="1000">
                <a:schemeClr val="bg1"/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2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938F40-9316-4AA0-BAD2-87978BFB38C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 descr="Potato rows.jpg"/>
          <p:cNvPicPr>
            <a:picLocks noChangeAspect="1"/>
          </p:cNvPicPr>
          <p:nvPr userDrawn="1"/>
        </p:nvPicPr>
        <p:blipFill>
          <a:blip r:embed="rId3" cstate="print">
            <a:lum bright="44000" contrast="-40000"/>
          </a:blip>
          <a:srcRect t="27213" b="27214"/>
          <a:stretch>
            <a:fillRect/>
          </a:stretch>
        </p:blipFill>
        <p:spPr>
          <a:xfrm>
            <a:off x="-1" y="4038600"/>
            <a:ext cx="12187356" cy="2819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9" name="Rectangle 8"/>
          <p:cNvSpPr/>
          <p:nvPr userDrawn="1"/>
        </p:nvSpPr>
        <p:spPr>
          <a:xfrm>
            <a:off x="0" y="3048000"/>
            <a:ext cx="12192000" cy="1752600"/>
          </a:xfrm>
          <a:prstGeom prst="rect">
            <a:avLst/>
          </a:prstGeom>
          <a:gradFill>
            <a:gsLst>
              <a:gs pos="1000">
                <a:schemeClr val="bg1"/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4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938F40-9316-4AA0-BAD2-87978BFB38C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 descr="Potato rows.jpg"/>
          <p:cNvPicPr>
            <a:picLocks noChangeAspect="1"/>
          </p:cNvPicPr>
          <p:nvPr userDrawn="1"/>
        </p:nvPicPr>
        <p:blipFill>
          <a:blip r:embed="rId3" cstate="print">
            <a:lum bright="44000" contrast="-40000"/>
          </a:blip>
          <a:srcRect t="27213" b="27214"/>
          <a:stretch>
            <a:fillRect/>
          </a:stretch>
        </p:blipFill>
        <p:spPr>
          <a:xfrm>
            <a:off x="-1" y="4038600"/>
            <a:ext cx="12187356" cy="2819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9" name="Rectangle 8"/>
          <p:cNvSpPr/>
          <p:nvPr userDrawn="1"/>
        </p:nvSpPr>
        <p:spPr>
          <a:xfrm>
            <a:off x="0" y="3048000"/>
            <a:ext cx="12192000" cy="1752600"/>
          </a:xfrm>
          <a:prstGeom prst="rect">
            <a:avLst/>
          </a:prstGeom>
          <a:gradFill>
            <a:gsLst>
              <a:gs pos="1000">
                <a:schemeClr val="bg1"/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14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938F40-9316-4AA0-BAD2-87978BFB38C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 descr="Potato rows.jpg"/>
          <p:cNvPicPr>
            <a:picLocks noChangeAspect="1"/>
          </p:cNvPicPr>
          <p:nvPr userDrawn="1"/>
        </p:nvPicPr>
        <p:blipFill>
          <a:blip r:embed="rId3" cstate="print">
            <a:lum bright="44000" contrast="-40000"/>
          </a:blip>
          <a:srcRect t="27213" b="27214"/>
          <a:stretch>
            <a:fillRect/>
          </a:stretch>
        </p:blipFill>
        <p:spPr>
          <a:xfrm>
            <a:off x="-1" y="4038600"/>
            <a:ext cx="12187356" cy="2819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9" name="Rectangle 8"/>
          <p:cNvSpPr/>
          <p:nvPr userDrawn="1"/>
        </p:nvSpPr>
        <p:spPr>
          <a:xfrm>
            <a:off x="0" y="3048000"/>
            <a:ext cx="12192000" cy="1752600"/>
          </a:xfrm>
          <a:prstGeom prst="rect">
            <a:avLst/>
          </a:prstGeom>
          <a:gradFill>
            <a:gsLst>
              <a:gs pos="1000">
                <a:schemeClr val="bg1"/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938F40-9316-4AA0-BAD2-87978BFB38C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 descr="Potato rows.jpg"/>
          <p:cNvPicPr>
            <a:picLocks noChangeAspect="1"/>
          </p:cNvPicPr>
          <p:nvPr userDrawn="1"/>
        </p:nvPicPr>
        <p:blipFill>
          <a:blip r:embed="rId3" cstate="print">
            <a:lum bright="44000" contrast="-40000"/>
          </a:blip>
          <a:srcRect t="27213" b="27214"/>
          <a:stretch>
            <a:fillRect/>
          </a:stretch>
        </p:blipFill>
        <p:spPr>
          <a:xfrm>
            <a:off x="-1" y="4038600"/>
            <a:ext cx="12187356" cy="2819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9" name="Rectangle 8"/>
          <p:cNvSpPr/>
          <p:nvPr userDrawn="1"/>
        </p:nvSpPr>
        <p:spPr>
          <a:xfrm>
            <a:off x="0" y="3048000"/>
            <a:ext cx="12192000" cy="1752600"/>
          </a:xfrm>
          <a:prstGeom prst="rect">
            <a:avLst/>
          </a:prstGeom>
          <a:gradFill>
            <a:gsLst>
              <a:gs pos="1000">
                <a:schemeClr val="bg1"/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775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938F40-9316-4AA0-BAD2-87978BFB38C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 descr="Potato rows.jpg"/>
          <p:cNvPicPr>
            <a:picLocks noChangeAspect="1"/>
          </p:cNvPicPr>
          <p:nvPr userDrawn="1"/>
        </p:nvPicPr>
        <p:blipFill>
          <a:blip r:embed="rId3" cstate="print">
            <a:lum bright="44000" contrast="-40000"/>
          </a:blip>
          <a:srcRect t="27213" b="27214"/>
          <a:stretch>
            <a:fillRect/>
          </a:stretch>
        </p:blipFill>
        <p:spPr>
          <a:xfrm>
            <a:off x="-1" y="4038600"/>
            <a:ext cx="12187356" cy="2819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9" name="Rectangle 8"/>
          <p:cNvSpPr/>
          <p:nvPr userDrawn="1"/>
        </p:nvSpPr>
        <p:spPr>
          <a:xfrm>
            <a:off x="0" y="3048000"/>
            <a:ext cx="12192000" cy="1752600"/>
          </a:xfrm>
          <a:prstGeom prst="rect">
            <a:avLst/>
          </a:prstGeom>
          <a:gradFill>
            <a:gsLst>
              <a:gs pos="1000">
                <a:schemeClr val="bg1"/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1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938F40-9316-4AA0-BAD2-87978BFB38C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 descr="Potato rows.jpg"/>
          <p:cNvPicPr>
            <a:picLocks noChangeAspect="1"/>
          </p:cNvPicPr>
          <p:nvPr userDrawn="1"/>
        </p:nvPicPr>
        <p:blipFill>
          <a:blip r:embed="rId3" cstate="print">
            <a:lum bright="44000" contrast="-40000"/>
          </a:blip>
          <a:srcRect t="27213" b="27214"/>
          <a:stretch>
            <a:fillRect/>
          </a:stretch>
        </p:blipFill>
        <p:spPr>
          <a:xfrm>
            <a:off x="-1" y="4038600"/>
            <a:ext cx="12187356" cy="2819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9" name="Rectangle 8"/>
          <p:cNvSpPr/>
          <p:nvPr userDrawn="1"/>
        </p:nvSpPr>
        <p:spPr>
          <a:xfrm>
            <a:off x="0" y="3048000"/>
            <a:ext cx="12192000" cy="1752600"/>
          </a:xfrm>
          <a:prstGeom prst="rect">
            <a:avLst/>
          </a:prstGeom>
          <a:gradFill>
            <a:gsLst>
              <a:gs pos="1000">
                <a:schemeClr val="bg1"/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0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938F40-9316-4AA0-BAD2-87978BFB38C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 descr="Potato rows.jpg"/>
          <p:cNvPicPr>
            <a:picLocks noChangeAspect="1"/>
          </p:cNvPicPr>
          <p:nvPr userDrawn="1"/>
        </p:nvPicPr>
        <p:blipFill>
          <a:blip r:embed="rId3" cstate="print">
            <a:lum bright="44000" contrast="-40000"/>
          </a:blip>
          <a:srcRect t="27213" b="27214"/>
          <a:stretch>
            <a:fillRect/>
          </a:stretch>
        </p:blipFill>
        <p:spPr>
          <a:xfrm>
            <a:off x="-1" y="4038600"/>
            <a:ext cx="12187356" cy="2819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9" name="Rectangle 8"/>
          <p:cNvSpPr/>
          <p:nvPr userDrawn="1"/>
        </p:nvSpPr>
        <p:spPr>
          <a:xfrm>
            <a:off x="0" y="3048000"/>
            <a:ext cx="12192000" cy="1752600"/>
          </a:xfrm>
          <a:prstGeom prst="rect">
            <a:avLst/>
          </a:prstGeom>
          <a:gradFill>
            <a:gsLst>
              <a:gs pos="1000">
                <a:schemeClr val="bg1"/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0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938F40-9316-4AA0-BAD2-87978BFB38C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 descr="Potato rows.jpg"/>
          <p:cNvPicPr>
            <a:picLocks noChangeAspect="1"/>
          </p:cNvPicPr>
          <p:nvPr userDrawn="1"/>
        </p:nvPicPr>
        <p:blipFill>
          <a:blip r:embed="rId3" cstate="print">
            <a:lum bright="44000" contrast="-40000"/>
          </a:blip>
          <a:srcRect t="27213" b="27214"/>
          <a:stretch>
            <a:fillRect/>
          </a:stretch>
        </p:blipFill>
        <p:spPr>
          <a:xfrm>
            <a:off x="-1" y="4038600"/>
            <a:ext cx="12187356" cy="2819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9" name="Rectangle 8"/>
          <p:cNvSpPr/>
          <p:nvPr userDrawn="1"/>
        </p:nvSpPr>
        <p:spPr>
          <a:xfrm>
            <a:off x="0" y="3048000"/>
            <a:ext cx="12192000" cy="1752600"/>
          </a:xfrm>
          <a:prstGeom prst="rect">
            <a:avLst/>
          </a:prstGeom>
          <a:gradFill>
            <a:gsLst>
              <a:gs pos="1000">
                <a:schemeClr val="bg1"/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03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938F40-9316-4AA0-BAD2-87978BFB38C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 descr="Potato rows.jpg"/>
          <p:cNvPicPr>
            <a:picLocks noChangeAspect="1"/>
          </p:cNvPicPr>
          <p:nvPr userDrawn="1"/>
        </p:nvPicPr>
        <p:blipFill>
          <a:blip r:embed="rId3" cstate="print">
            <a:lum bright="44000" contrast="-40000"/>
          </a:blip>
          <a:srcRect t="27213" b="27214"/>
          <a:stretch>
            <a:fillRect/>
          </a:stretch>
        </p:blipFill>
        <p:spPr>
          <a:xfrm>
            <a:off x="-1" y="4038600"/>
            <a:ext cx="12187356" cy="2819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9" name="Rectangle 8"/>
          <p:cNvSpPr/>
          <p:nvPr userDrawn="1"/>
        </p:nvSpPr>
        <p:spPr>
          <a:xfrm>
            <a:off x="0" y="3048000"/>
            <a:ext cx="12192000" cy="1752600"/>
          </a:xfrm>
          <a:prstGeom prst="rect">
            <a:avLst/>
          </a:prstGeom>
          <a:gradFill>
            <a:gsLst>
              <a:gs pos="1000">
                <a:schemeClr val="bg1"/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53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938F40-9316-4AA0-BAD2-87978BFB38C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 descr="Potato rows.jpg"/>
          <p:cNvPicPr>
            <a:picLocks noChangeAspect="1"/>
          </p:cNvPicPr>
          <p:nvPr userDrawn="1"/>
        </p:nvPicPr>
        <p:blipFill>
          <a:blip r:embed="rId4" cstate="print">
            <a:lum bright="44000" contrast="-40000"/>
          </a:blip>
          <a:srcRect t="27213" b="27214"/>
          <a:stretch>
            <a:fillRect/>
          </a:stretch>
        </p:blipFill>
        <p:spPr>
          <a:xfrm>
            <a:off x="-1" y="4038600"/>
            <a:ext cx="12187356" cy="2819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9" name="Rectangle 8"/>
          <p:cNvSpPr/>
          <p:nvPr userDrawn="1"/>
        </p:nvSpPr>
        <p:spPr>
          <a:xfrm>
            <a:off x="0" y="3048000"/>
            <a:ext cx="12192000" cy="1752600"/>
          </a:xfrm>
          <a:prstGeom prst="rect">
            <a:avLst/>
          </a:prstGeom>
          <a:gradFill>
            <a:gsLst>
              <a:gs pos="1000">
                <a:schemeClr val="bg1"/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53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938F40-9316-4AA0-BAD2-87978BFB38C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 descr="Potato rows.jpg"/>
          <p:cNvPicPr>
            <a:picLocks noChangeAspect="1"/>
          </p:cNvPicPr>
          <p:nvPr userDrawn="1"/>
        </p:nvPicPr>
        <p:blipFill>
          <a:blip r:embed="rId3" cstate="print">
            <a:lum bright="44000" contrast="-40000"/>
          </a:blip>
          <a:srcRect t="27213" b="27214"/>
          <a:stretch>
            <a:fillRect/>
          </a:stretch>
        </p:blipFill>
        <p:spPr>
          <a:xfrm>
            <a:off x="-1" y="4038600"/>
            <a:ext cx="12187356" cy="2819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9" name="Rectangle 8"/>
          <p:cNvSpPr/>
          <p:nvPr userDrawn="1"/>
        </p:nvSpPr>
        <p:spPr>
          <a:xfrm>
            <a:off x="0" y="3048000"/>
            <a:ext cx="12192000" cy="1752600"/>
          </a:xfrm>
          <a:prstGeom prst="rect">
            <a:avLst/>
          </a:prstGeom>
          <a:gradFill>
            <a:gsLst>
              <a:gs pos="1000">
                <a:schemeClr val="bg1"/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1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938F40-9316-4AA0-BAD2-87978BFB38C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 descr="Potato rows.jpg"/>
          <p:cNvPicPr>
            <a:picLocks noChangeAspect="1"/>
          </p:cNvPicPr>
          <p:nvPr userDrawn="1"/>
        </p:nvPicPr>
        <p:blipFill>
          <a:blip r:embed="rId6" cstate="print">
            <a:lum bright="44000" contrast="-40000"/>
          </a:blip>
          <a:srcRect t="27213" b="27214"/>
          <a:stretch>
            <a:fillRect/>
          </a:stretch>
        </p:blipFill>
        <p:spPr>
          <a:xfrm>
            <a:off x="-1" y="4038600"/>
            <a:ext cx="12187356" cy="2819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9" name="Rectangle 8"/>
          <p:cNvSpPr/>
          <p:nvPr userDrawn="1"/>
        </p:nvSpPr>
        <p:spPr>
          <a:xfrm>
            <a:off x="0" y="3048000"/>
            <a:ext cx="12192000" cy="1752600"/>
          </a:xfrm>
          <a:prstGeom prst="rect">
            <a:avLst/>
          </a:prstGeom>
          <a:gradFill>
            <a:gsLst>
              <a:gs pos="1000">
                <a:schemeClr val="bg1"/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58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938F40-9316-4AA0-BAD2-87978BFB38C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 descr="Potato rows.jpg"/>
          <p:cNvPicPr>
            <a:picLocks noChangeAspect="1"/>
          </p:cNvPicPr>
          <p:nvPr userDrawn="1"/>
        </p:nvPicPr>
        <p:blipFill>
          <a:blip r:embed="rId3" cstate="print">
            <a:lum bright="44000" contrast="-40000"/>
          </a:blip>
          <a:srcRect t="27213" b="27214"/>
          <a:stretch>
            <a:fillRect/>
          </a:stretch>
        </p:blipFill>
        <p:spPr>
          <a:xfrm>
            <a:off x="-1" y="4038600"/>
            <a:ext cx="12187356" cy="2819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9" name="Rectangle 8"/>
          <p:cNvSpPr/>
          <p:nvPr userDrawn="1"/>
        </p:nvSpPr>
        <p:spPr>
          <a:xfrm>
            <a:off x="0" y="3048000"/>
            <a:ext cx="12192000" cy="1752600"/>
          </a:xfrm>
          <a:prstGeom prst="rect">
            <a:avLst/>
          </a:prstGeom>
          <a:gradFill>
            <a:gsLst>
              <a:gs pos="1000">
                <a:schemeClr val="bg1"/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661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938F40-9316-4AA0-BAD2-87978BFB38C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 descr="Potato rows.jpg"/>
          <p:cNvPicPr>
            <a:picLocks noChangeAspect="1"/>
          </p:cNvPicPr>
          <p:nvPr userDrawn="1"/>
        </p:nvPicPr>
        <p:blipFill>
          <a:blip r:embed="rId3" cstate="print">
            <a:lum bright="44000" contrast="-40000"/>
          </a:blip>
          <a:srcRect t="27213" b="27214"/>
          <a:stretch>
            <a:fillRect/>
          </a:stretch>
        </p:blipFill>
        <p:spPr>
          <a:xfrm>
            <a:off x="-1" y="4038600"/>
            <a:ext cx="12187356" cy="2819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9" name="Rectangle 8"/>
          <p:cNvSpPr/>
          <p:nvPr userDrawn="1"/>
        </p:nvSpPr>
        <p:spPr>
          <a:xfrm>
            <a:off x="0" y="3048000"/>
            <a:ext cx="12192000" cy="1752600"/>
          </a:xfrm>
          <a:prstGeom prst="rect">
            <a:avLst/>
          </a:prstGeom>
          <a:gradFill>
            <a:gsLst>
              <a:gs pos="1000">
                <a:schemeClr val="bg1"/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1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938F40-9316-4AA0-BAD2-87978BFB38C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 descr="Potato rows.jpg"/>
          <p:cNvPicPr>
            <a:picLocks noChangeAspect="1"/>
          </p:cNvPicPr>
          <p:nvPr userDrawn="1"/>
        </p:nvPicPr>
        <p:blipFill>
          <a:blip r:embed="rId3" cstate="print">
            <a:lum bright="44000" contrast="-40000"/>
          </a:blip>
          <a:srcRect t="27213" b="27214"/>
          <a:stretch>
            <a:fillRect/>
          </a:stretch>
        </p:blipFill>
        <p:spPr>
          <a:xfrm>
            <a:off x="-1" y="4038600"/>
            <a:ext cx="12187356" cy="2819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9" name="Rectangle 8"/>
          <p:cNvSpPr/>
          <p:nvPr userDrawn="1"/>
        </p:nvSpPr>
        <p:spPr>
          <a:xfrm>
            <a:off x="0" y="3048000"/>
            <a:ext cx="12192000" cy="1752600"/>
          </a:xfrm>
          <a:prstGeom prst="rect">
            <a:avLst/>
          </a:prstGeom>
          <a:gradFill>
            <a:gsLst>
              <a:gs pos="1000">
                <a:schemeClr val="bg1"/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3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938F40-9316-4AA0-BAD2-87978BFB38C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 descr="Potato rows.jpg"/>
          <p:cNvPicPr>
            <a:picLocks noChangeAspect="1"/>
          </p:cNvPicPr>
          <p:nvPr userDrawn="1"/>
        </p:nvPicPr>
        <p:blipFill>
          <a:blip r:embed="rId3" cstate="print">
            <a:lum bright="44000" contrast="-40000"/>
          </a:blip>
          <a:srcRect t="27213" b="27214"/>
          <a:stretch>
            <a:fillRect/>
          </a:stretch>
        </p:blipFill>
        <p:spPr>
          <a:xfrm>
            <a:off x="-1" y="4038600"/>
            <a:ext cx="12187356" cy="2819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6000"/>
              </a:srgbClr>
            </a:outerShdw>
          </a:effectLst>
        </p:spPr>
      </p:pic>
      <p:sp>
        <p:nvSpPr>
          <p:cNvPr id="9" name="Rectangle 8"/>
          <p:cNvSpPr/>
          <p:nvPr userDrawn="1"/>
        </p:nvSpPr>
        <p:spPr>
          <a:xfrm>
            <a:off x="0" y="3048000"/>
            <a:ext cx="12192000" cy="1752600"/>
          </a:xfrm>
          <a:prstGeom prst="rect">
            <a:avLst/>
          </a:prstGeom>
          <a:gradFill>
            <a:gsLst>
              <a:gs pos="1000">
                <a:schemeClr val="bg1"/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0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8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pesticide-reevaluation/reregistration-and-other-review-programs-predating-pesticide-registration" TargetMode="Externa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9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0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371/journal.pmed.1002761" TargetMode="Externa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7.xml"/><Relationship Id="rId4" Type="http://schemas.openxmlformats.org/officeDocument/2006/relationships/image" Target="../media/image31.jp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lteredfamily.com/the-dangers-of-pesticides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6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685800"/>
            <a:ext cx="10896600" cy="1470025"/>
          </a:xfrm>
        </p:spPr>
        <p:txBody>
          <a:bodyPr/>
          <a:lstStyle/>
          <a:p>
            <a:pPr eaLnBrk="1" hangingPunct="1"/>
            <a:r>
              <a:rPr lang="en-US" dirty="0"/>
              <a:t>How Much Pesticide is on My Plate?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4329906"/>
            <a:ext cx="6400800" cy="1295400"/>
          </a:xfrm>
        </p:spPr>
        <p:txBody>
          <a:bodyPr/>
          <a:lstStyle/>
          <a:p>
            <a:pPr eaLnBrk="1" hangingPunct="1"/>
            <a:r>
              <a:rPr lang="en-US" dirty="0"/>
              <a:t>Jeff Miller</a:t>
            </a:r>
          </a:p>
        </p:txBody>
      </p:sp>
      <p:pic>
        <p:nvPicPr>
          <p:cNvPr id="13319" name="Picture 8" descr="MillerResearch outl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590800"/>
            <a:ext cx="2286000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4486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Quality Protection Act (FQPA) - 1996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1800" indent="-323850" defTabSz="457200" eaLnBrk="1" hangingPunct="1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2800" dirty="0"/>
              <a:t>Focus on protecting human health, environment.</a:t>
            </a:r>
          </a:p>
          <a:p>
            <a:pPr marL="431800" indent="-323850" defTabSz="457200" eaLnBrk="1" hangingPunct="1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2800" dirty="0"/>
              <a:t>“Reasonable certainty of no harm”</a:t>
            </a:r>
          </a:p>
          <a:p>
            <a:pPr marL="463550" indent="-323850" defTabSz="457200" eaLnBrk="1" hangingPunct="1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dirty="0"/>
              <a:t>Increased scrutiny of effects on children (10x safety factor).</a:t>
            </a:r>
          </a:p>
          <a:p>
            <a:pPr marL="463550" indent="-323850" defTabSz="457200" eaLnBrk="1" hangingPunct="1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dirty="0"/>
              <a:t>Consider aggregate risk from multiple sources.</a:t>
            </a:r>
          </a:p>
          <a:p>
            <a:pPr marL="463550" indent="-323850" defTabSz="457200" eaLnBrk="1" hangingPunct="1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dirty="0"/>
              <a:t>Registration review every 15 years.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5365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200400" y="2050612"/>
            <a:ext cx="5486400" cy="4191000"/>
            <a:chOff x="2590800" y="781050"/>
            <a:chExt cx="7010399" cy="53911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3212" y="781050"/>
              <a:ext cx="6505575" cy="52959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590800" y="3352800"/>
              <a:ext cx="2133600" cy="2590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467599" y="3581400"/>
              <a:ext cx="2133600" cy="2590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38200" y="2888812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/>
              </a:rPr>
              <a:t>Pre-FQPA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5003754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/>
              </a:rPr>
              <a:t>Post-FQPA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800" y="2057400"/>
            <a:ext cx="2230691" cy="3791438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Risk Tolerances Under FQPA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38600" y="6400800"/>
            <a:ext cx="7969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/>
              </a:rPr>
              <a:t>Adapted from FQPA: The Food Quality Protection Act, NC State University, AG-609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18618" y="1719058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Arial"/>
              </a:rPr>
              <a:t>Residue Tolerances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01025" y="1719058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Arial"/>
              </a:rPr>
              <a:t>Risk Exposure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81000" y="3962400"/>
            <a:ext cx="1127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42612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FQPA Product Reregistration Status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048000" y="1417638"/>
          <a:ext cx="6248400" cy="31089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61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4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Re-registered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5,121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Amended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3,491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Canceled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11,702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Suspended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40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Total</a:t>
                      </a:r>
                      <a:r>
                        <a:rPr lang="en-US" sz="2800" baseline="0" dirty="0"/>
                        <a:t> products completed</a:t>
                      </a:r>
                      <a:endParaRPr lang="en-US" sz="28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20,354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Products</a:t>
                      </a:r>
                      <a:r>
                        <a:rPr lang="en-US" sz="2800" baseline="0" dirty="0"/>
                        <a:t> pending action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4,621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978445" y="4953000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  <a:latin typeface="Arial"/>
              </a:rPr>
              <a:t>Data as of FY2016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6096000"/>
            <a:ext cx="1104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  <a:hlinkClick r:id="rId3"/>
              </a:rPr>
              <a:t>https://www.epa.gov/pesticide-reevaluation/reregistration-and-other-review-programs-predating-pesticide-registration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7508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EPA Tolerance for Pesticides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NOAEL = No Observable Adverse Effect Level</a:t>
            </a:r>
          </a:p>
          <a:p>
            <a:pPr eaLnBrk="1" hangingPunct="1"/>
            <a:r>
              <a:rPr lang="en-US" dirty="0"/>
              <a:t>ADI = Acceptable Daily Intake</a:t>
            </a:r>
          </a:p>
          <a:p>
            <a:pPr lvl="1" eaLnBrk="1" hangingPunct="1"/>
            <a:r>
              <a:rPr lang="en-US" dirty="0"/>
              <a:t>Lowest NOAEL of most sensitive test</a:t>
            </a:r>
          </a:p>
          <a:p>
            <a:pPr lvl="1" eaLnBrk="1" hangingPunct="1"/>
            <a:r>
              <a:rPr lang="en-US" dirty="0"/>
              <a:t>ADI often = NOAEL divided by safety factor (100 or 1000)</a:t>
            </a:r>
          </a:p>
          <a:p>
            <a:pPr lvl="1" eaLnBrk="1" hangingPunct="1"/>
            <a:r>
              <a:rPr lang="en-US" dirty="0"/>
              <a:t>Includes all circumstances of dietary exposure</a:t>
            </a:r>
          </a:p>
          <a:p>
            <a:pPr lvl="1" eaLnBrk="1" hangingPunct="1"/>
            <a:r>
              <a:rPr lang="en-US" dirty="0"/>
              <a:t>EPA assumes highest label usage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4924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eff and Shaura\AppData\Local\Microsoft\Windows\Temporary Internet Files\Content.IE5\9XODD75J\MP900448369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762000"/>
            <a:ext cx="8686800" cy="5798030"/>
          </a:xfrm>
          <a:prstGeom prst="rect">
            <a:avLst/>
          </a:prstGeom>
          <a:noFill/>
        </p:spPr>
      </p:pic>
      <p:grpSp>
        <p:nvGrpSpPr>
          <p:cNvPr id="6" name="Group 10"/>
          <p:cNvGrpSpPr/>
          <p:nvPr/>
        </p:nvGrpSpPr>
        <p:grpSpPr>
          <a:xfrm>
            <a:off x="6705600" y="914400"/>
            <a:ext cx="1447800" cy="1524000"/>
            <a:chOff x="5181600" y="914400"/>
            <a:chExt cx="1447800" cy="1524000"/>
          </a:xfrm>
        </p:grpSpPr>
        <p:sp>
          <p:nvSpPr>
            <p:cNvPr id="5" name="TextBox 4"/>
            <p:cNvSpPr txBox="1"/>
            <p:nvPr/>
          </p:nvSpPr>
          <p:spPr>
            <a:xfrm>
              <a:off x="5181600" y="9144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00"/>
                  </a:solidFill>
                  <a:latin typeface="Arial"/>
                </a:rPr>
                <a:t>NOAEL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rot="5400000">
              <a:off x="5410994" y="1980406"/>
              <a:ext cx="914400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Equal 7"/>
          <p:cNvSpPr/>
          <p:nvPr/>
        </p:nvSpPr>
        <p:spPr>
          <a:xfrm rot="19466844">
            <a:off x="3945151" y="2763458"/>
            <a:ext cx="2169318" cy="374066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4572000" y="914400"/>
            <a:ext cx="1447800" cy="1447800"/>
            <a:chOff x="3048000" y="914400"/>
            <a:chExt cx="1447800" cy="1447800"/>
          </a:xfrm>
        </p:grpSpPr>
        <p:sp>
          <p:nvSpPr>
            <p:cNvPr id="9" name="TextBox 8"/>
            <p:cNvSpPr txBox="1"/>
            <p:nvPr/>
          </p:nvSpPr>
          <p:spPr>
            <a:xfrm>
              <a:off x="3048000" y="9144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00"/>
                  </a:solidFill>
                  <a:latin typeface="Arial"/>
                </a:rPr>
                <a:t>ADI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5400000">
              <a:off x="3582194" y="1904206"/>
              <a:ext cx="914400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-21220" y="1176010"/>
            <a:ext cx="1752600" cy="4981074"/>
            <a:chOff x="9367684" y="1578956"/>
            <a:chExt cx="1752600" cy="4981074"/>
          </a:xfrm>
        </p:grpSpPr>
        <p:pic>
          <p:nvPicPr>
            <p:cNvPr id="13" name="Content Placeholder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67684" y="1578956"/>
              <a:ext cx="1752600" cy="498107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9901084" y="1850746"/>
              <a:ext cx="685800" cy="4480684"/>
            </a:xfrm>
            <a:prstGeom prst="rect">
              <a:avLst/>
            </a:prstGeom>
            <a:solidFill>
              <a:srgbClr val="FFC00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180" y="670488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/>
              </a:rPr>
              <a:t>NOAEL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628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6814" y="315913"/>
            <a:ext cx="7088187" cy="1060450"/>
          </a:xfrm>
        </p:spPr>
        <p:txBody>
          <a:bodyPr vert="horz" wrap="square" lIns="0" tIns="35203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4000" dirty="0"/>
              <a:t>Pesticide Labels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057400"/>
            <a:ext cx="7391399" cy="4191000"/>
          </a:xfrm>
        </p:spPr>
        <p:txBody>
          <a:bodyPr vert="horz" wrap="square" lIns="0" tIns="25602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marL="431800" indent="-323850" defTabSz="45720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When used according to the label, pesticides will not cause unreasonable harm to the environment.</a:t>
            </a:r>
          </a:p>
          <a:p>
            <a:pPr marL="431800" indent="-323850" defTabSz="45720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/>
          </a:p>
          <a:p>
            <a:pPr marL="431800" indent="-323850" defTabSz="457200"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The label is the law as to how a product can be used.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/>
          <a:srcRect l="31250" t="29167" r="29688" b="9375"/>
          <a:stretch>
            <a:fillRect/>
          </a:stretch>
        </p:blipFill>
        <p:spPr bwMode="auto">
          <a:xfrm>
            <a:off x="8077200" y="1828800"/>
            <a:ext cx="3810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49918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eff and Shaura\AppData\Local\Microsoft\Windows\Temporary Internet Files\Content.IE5\9XODD75J\MP900448369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762000"/>
            <a:ext cx="8686800" cy="5798030"/>
          </a:xfrm>
          <a:prstGeom prst="rect">
            <a:avLst/>
          </a:prstGeom>
          <a:noFill/>
        </p:spPr>
      </p:pic>
      <p:grpSp>
        <p:nvGrpSpPr>
          <p:cNvPr id="6" name="Group 10"/>
          <p:cNvGrpSpPr/>
          <p:nvPr/>
        </p:nvGrpSpPr>
        <p:grpSpPr>
          <a:xfrm>
            <a:off x="6705600" y="914400"/>
            <a:ext cx="1447800" cy="1524000"/>
            <a:chOff x="5181600" y="914400"/>
            <a:chExt cx="1447800" cy="1524000"/>
          </a:xfrm>
        </p:grpSpPr>
        <p:sp>
          <p:nvSpPr>
            <p:cNvPr id="5" name="TextBox 4"/>
            <p:cNvSpPr txBox="1"/>
            <p:nvPr/>
          </p:nvSpPr>
          <p:spPr>
            <a:xfrm>
              <a:off x="5181600" y="9144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Arial"/>
                </a:rPr>
                <a:t>NOAEL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rot="5400000">
              <a:off x="5410994" y="1980406"/>
              <a:ext cx="914400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Equal 7"/>
          <p:cNvSpPr/>
          <p:nvPr/>
        </p:nvSpPr>
        <p:spPr>
          <a:xfrm rot="19466844">
            <a:off x="3945151" y="2763458"/>
            <a:ext cx="2169318" cy="374066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4572000" y="914400"/>
            <a:ext cx="1447800" cy="1447800"/>
            <a:chOff x="3048000" y="914400"/>
            <a:chExt cx="1447800" cy="1447800"/>
          </a:xfrm>
        </p:grpSpPr>
        <p:sp>
          <p:nvSpPr>
            <p:cNvPr id="9" name="TextBox 8"/>
            <p:cNvSpPr txBox="1"/>
            <p:nvPr/>
          </p:nvSpPr>
          <p:spPr>
            <a:xfrm>
              <a:off x="3048000" y="9144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Arial"/>
                </a:rPr>
                <a:t>ADI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5400000">
              <a:off x="3582194" y="1904206"/>
              <a:ext cx="914400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981200" y="1788137"/>
            <a:ext cx="3805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Product use according to label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21220" y="1176010"/>
            <a:ext cx="1752600" cy="4981074"/>
            <a:chOff x="9367684" y="1578956"/>
            <a:chExt cx="1752600" cy="4981074"/>
          </a:xfrm>
        </p:grpSpPr>
        <p:pic>
          <p:nvPicPr>
            <p:cNvPr id="12" name="Content Placeholder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67684" y="1578956"/>
              <a:ext cx="1752600" cy="498107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9901084" y="5855180"/>
              <a:ext cx="685800" cy="476250"/>
            </a:xfrm>
            <a:prstGeom prst="rect">
              <a:avLst/>
            </a:prstGeom>
            <a:solidFill>
              <a:srgbClr val="FFC00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1180" y="65279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ADI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65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USDA-ARS Pesticide Data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922836"/>
          </a:xfrm>
        </p:spPr>
        <p:txBody>
          <a:bodyPr/>
          <a:lstStyle/>
          <a:p>
            <a:r>
              <a:rPr lang="en-US" sz="2400" dirty="0"/>
              <a:t>Started in 1991</a:t>
            </a:r>
          </a:p>
          <a:p>
            <a:r>
              <a:rPr lang="en-US" sz="2400" dirty="0"/>
              <a:t>Focus on infants and children</a:t>
            </a:r>
          </a:p>
          <a:p>
            <a:r>
              <a:rPr lang="en-US" sz="2400" dirty="0"/>
              <a:t>~600 sites</a:t>
            </a:r>
          </a:p>
          <a:p>
            <a:r>
              <a:rPr lang="en-US" sz="2400" dirty="0"/>
              <a:t>Test for 450 pesticides, breakdown products</a:t>
            </a:r>
          </a:p>
          <a:p>
            <a:r>
              <a:rPr lang="en-US" sz="2400" dirty="0"/>
              <a:t>~10,000 samples collected/year</a:t>
            </a:r>
          </a:p>
          <a:p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1447798"/>
          </a:xfrm>
        </p:spPr>
        <p:txBody>
          <a:bodyPr/>
          <a:lstStyle/>
          <a:p>
            <a:r>
              <a:rPr lang="en-US" dirty="0"/>
              <a:t>2020 Samples</a:t>
            </a:r>
          </a:p>
          <a:p>
            <a:pPr lvl="1"/>
            <a:r>
              <a:rPr lang="en-US" sz="2000" dirty="0"/>
              <a:t>Fresh and processed fruits and vegetables</a:t>
            </a:r>
          </a:p>
        </p:txBody>
      </p:sp>
      <p:graphicFrame>
        <p:nvGraphicFramePr>
          <p:cNvPr id="8" name="Chart 7"/>
          <p:cNvGraphicFramePr/>
          <p:nvPr/>
        </p:nvGraphicFramePr>
        <p:xfrm>
          <a:off x="5867400" y="3230563"/>
          <a:ext cx="6045200" cy="3090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81844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Pesticide Data Program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4831318"/>
              </p:ext>
            </p:extLst>
          </p:nvPr>
        </p:nvGraphicFramePr>
        <p:xfrm>
          <a:off x="304800" y="1752600"/>
          <a:ext cx="11506200" cy="22250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335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5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2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24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24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2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24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24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10,187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10,365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10,541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10,545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9,697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10,127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%</a:t>
                      </a:r>
                      <a:r>
                        <a:rPr lang="en-US" sz="1800" baseline="0" dirty="0"/>
                        <a:t> No Detections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% Below</a:t>
                      </a:r>
                      <a:r>
                        <a:rPr lang="en-US" sz="1800" baseline="0" dirty="0"/>
                        <a:t> Tolerance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&gt;99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&gt;99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&gt;99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&gt;99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&gt;99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&gt;99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% Above Tolerance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% W/O</a:t>
                      </a:r>
                      <a:r>
                        <a:rPr lang="en-US" sz="1800" baseline="0" dirty="0"/>
                        <a:t> Tolerance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164850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Detection of Pesticides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00188"/>
            <a:ext cx="8229600" cy="2667000"/>
          </a:xfrm>
        </p:spPr>
        <p:txBody>
          <a:bodyPr/>
          <a:lstStyle/>
          <a:p>
            <a:pPr eaLnBrk="1" hangingPunct="1"/>
            <a:r>
              <a:rPr lang="en-US" dirty="0"/>
              <a:t>1950 = 1 ppm</a:t>
            </a:r>
          </a:p>
          <a:p>
            <a:pPr eaLnBrk="1" hangingPunct="1"/>
            <a:r>
              <a:rPr lang="en-US" dirty="0"/>
              <a:t>1965 = 0.001 ppm (1 ppb)</a:t>
            </a:r>
          </a:p>
          <a:p>
            <a:pPr eaLnBrk="1" hangingPunct="1"/>
            <a:r>
              <a:rPr lang="en-US" dirty="0"/>
              <a:t>1975 = 0.000001 ppm (1 </a:t>
            </a:r>
            <a:r>
              <a:rPr lang="en-US" dirty="0" err="1"/>
              <a:t>ppt</a:t>
            </a:r>
            <a:r>
              <a:rPr lang="en-US" dirty="0"/>
              <a:t>)</a:t>
            </a:r>
          </a:p>
          <a:p>
            <a:pPr eaLnBrk="1" hangingPunct="1"/>
            <a:r>
              <a:rPr lang="en-US" dirty="0"/>
              <a:t>2005 = 0.000000001 ppm (1 </a:t>
            </a:r>
            <a:r>
              <a:rPr lang="en-US" dirty="0" err="1"/>
              <a:t>ppq</a:t>
            </a:r>
            <a:r>
              <a:rPr lang="en-US" dirty="0"/>
              <a:t>)</a:t>
            </a:r>
          </a:p>
          <a:p>
            <a:pPr eaLnBrk="1" hangingPunct="1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810000" y="1600200"/>
            <a:ext cx="8534400" cy="1569660"/>
            <a:chOff x="3810000" y="1600200"/>
            <a:chExt cx="8534400" cy="1569660"/>
          </a:xfrm>
        </p:grpSpPr>
        <p:sp>
          <p:nvSpPr>
            <p:cNvPr id="5" name="TextBox 4"/>
            <p:cNvSpPr txBox="1"/>
            <p:nvPr/>
          </p:nvSpPr>
          <p:spPr>
            <a:xfrm>
              <a:off x="7620000" y="1600200"/>
              <a:ext cx="4724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ppm = 1 ml/L or 1 mg/kg</a:t>
              </a:r>
            </a:p>
            <a:p>
              <a:pPr lvl="1"/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1 inch in 16 miles</a:t>
              </a:r>
            </a:p>
            <a:p>
              <a:pPr lvl="1"/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1 second in 11.5 days</a:t>
              </a:r>
            </a:p>
            <a:p>
              <a:pPr lvl="1"/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1 minute in two years</a:t>
              </a:r>
            </a:p>
          </p:txBody>
        </p:sp>
        <p:sp>
          <p:nvSpPr>
            <p:cNvPr id="4" name="Right Arrow 3"/>
            <p:cNvSpPr/>
            <p:nvPr/>
          </p:nvSpPr>
          <p:spPr>
            <a:xfrm>
              <a:off x="3810000" y="1676400"/>
              <a:ext cx="3733800" cy="304800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14400" y="2286000"/>
            <a:ext cx="10363200" cy="3929717"/>
            <a:chOff x="914400" y="2286000"/>
            <a:chExt cx="10363200" cy="3929717"/>
          </a:xfrm>
        </p:grpSpPr>
        <p:sp>
          <p:nvSpPr>
            <p:cNvPr id="7" name="TextBox 6"/>
            <p:cNvSpPr txBox="1"/>
            <p:nvPr/>
          </p:nvSpPr>
          <p:spPr>
            <a:xfrm>
              <a:off x="914400" y="4276725"/>
              <a:ext cx="103632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ppb = 1 µl/L or 1 µg/kg</a:t>
              </a:r>
            </a:p>
            <a:p>
              <a:pPr lvl="1"/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1 second in 32 years</a:t>
              </a:r>
            </a:p>
            <a:p>
              <a:pPr lvl="1"/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1 sheet of toilet paper in a roll stretching from New York to London</a:t>
              </a:r>
            </a:p>
            <a:p>
              <a:pPr lvl="1"/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1 silver dollar in a roll stretching from Detroit to Salt Lake City</a:t>
              </a:r>
            </a:p>
            <a:p>
              <a:pPr lvl="1"/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1 drop of water in an Olympic </a:t>
              </a:r>
              <a:r>
                <a:rPr lang="en-US" sz="2400">
                  <a:solidFill>
                    <a:srgbClr val="000000"/>
                  </a:solidFill>
                  <a:latin typeface="Arial"/>
                </a:rPr>
                <a:t>size swimming pool</a:t>
              </a:r>
              <a:endParaRPr lang="en-US" sz="2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" name="Bent Arrow 7"/>
            <p:cNvSpPr/>
            <p:nvPr/>
          </p:nvSpPr>
          <p:spPr>
            <a:xfrm rot="5400000">
              <a:off x="5486400" y="2514600"/>
              <a:ext cx="2514600" cy="2057400"/>
            </a:xfrm>
            <a:prstGeom prst="bentArrow">
              <a:avLst>
                <a:gd name="adj1" fmla="val 6732"/>
                <a:gd name="adj2" fmla="val 25000"/>
                <a:gd name="adj3" fmla="val 15322"/>
                <a:gd name="adj4" fmla="val 4375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0969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662" y="147637"/>
            <a:ext cx="9210675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66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PDP 2016 – Potato Residues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369771"/>
              </p:ext>
            </p:extLst>
          </p:nvPr>
        </p:nvGraphicFramePr>
        <p:xfrm>
          <a:off x="914400" y="1295400"/>
          <a:ext cx="9906000" cy="369663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280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5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5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41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16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89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895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effectLst/>
                        </a:rPr>
                        <a:t>Active</a:t>
                      </a:r>
                      <a:r>
                        <a:rPr lang="en-US" sz="1800" u="none" strike="noStrike" baseline="0" dirty="0">
                          <a:effectLst/>
                        </a:rPr>
                        <a:t> Ingredient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# Detects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effectLst/>
                        </a:rPr>
                        <a:t>% Detects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Lowest Detect (ppm)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Highest</a:t>
                      </a:r>
                      <a:r>
                        <a:rPr lang="en-US" sz="1800" u="none" strike="noStrike" baseline="0" dirty="0">
                          <a:effectLst/>
                        </a:rPr>
                        <a:t> </a:t>
                      </a:r>
                      <a:r>
                        <a:rPr lang="en-US" sz="1800" u="none" strike="noStrike" dirty="0">
                          <a:effectLst/>
                        </a:rPr>
                        <a:t>Detect (ppm)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EPA </a:t>
                      </a:r>
                    </a:p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Tolerance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9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Azoxystrobin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197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27.8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0.002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1.2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9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Boscalid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138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19.5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0.003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0.034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0.05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9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Chlorpropham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705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99.6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0.002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9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Clothianidin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13.3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0.003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0.032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9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Difenoconazole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11.4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0.002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1.8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9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Fludioxonil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9.3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0.93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9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Imidacloprid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301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42.5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0.002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0.11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0.40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9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Metalaxyl/Mefenoxam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7.6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0.002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0.017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196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Thiabendazole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6.6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0.002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14400" y="5934104"/>
            <a:ext cx="3228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708 total samples.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None exceeded tolerance.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29600" y="5114270"/>
            <a:ext cx="3228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Potatoes: May 91 – Dec 95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Dec 96 – Dec 97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Jul 00 – Jun 02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Jan 08 – Dec 09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Jan 15 – Dec 16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Apr 22 – Ongoing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5695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PDP Residues - Potatoes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10972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8562535" y="274638"/>
            <a:ext cx="3048000" cy="369332"/>
            <a:chOff x="8382000" y="1981200"/>
            <a:chExt cx="3048000" cy="369332"/>
          </a:xfrm>
        </p:grpSpPr>
        <p:sp>
          <p:nvSpPr>
            <p:cNvPr id="8" name="Rectangle 7"/>
            <p:cNvSpPr/>
            <p:nvPr/>
          </p:nvSpPr>
          <p:spPr>
            <a:xfrm>
              <a:off x="8382000" y="1981200"/>
              <a:ext cx="609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91600" y="1981200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Arial"/>
                </a:rPr>
                <a:t>EPA Tolerance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562535" y="688221"/>
            <a:ext cx="3048000" cy="369332"/>
            <a:chOff x="8382000" y="1981200"/>
            <a:chExt cx="3048000" cy="369332"/>
          </a:xfrm>
        </p:grpSpPr>
        <p:sp>
          <p:nvSpPr>
            <p:cNvPr id="12" name="Rectangle 11"/>
            <p:cNvSpPr/>
            <p:nvPr/>
          </p:nvSpPr>
          <p:spPr>
            <a:xfrm>
              <a:off x="8382000" y="1981200"/>
              <a:ext cx="609600" cy="304800"/>
            </a:xfrm>
            <a:prstGeom prst="rect">
              <a:avLst/>
            </a:prstGeom>
            <a:solidFill>
              <a:srgbClr val="00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91600" y="1981200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Arial"/>
                </a:rPr>
                <a:t>Highest Detection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236916"/>
            <a:ext cx="3110770" cy="2339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8923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4445"/>
          <a:stretch/>
        </p:blipFill>
        <p:spPr>
          <a:xfrm>
            <a:off x="6358474" y="167763"/>
            <a:ext cx="5493679" cy="63527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0400" y="6465583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www.ewg.org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081962"/>
            <a:ext cx="5181600" cy="45243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</a:rPr>
              <a:t>These data only relate to the </a:t>
            </a:r>
            <a:r>
              <a:rPr lang="en-US" sz="3600" u="sng" dirty="0">
                <a:solidFill>
                  <a:srgbClr val="000000"/>
                </a:solidFill>
                <a:latin typeface="Arial"/>
              </a:rPr>
              <a:t>presence</a:t>
            </a:r>
            <a:r>
              <a:rPr lang="en-US" sz="3600" dirty="0">
                <a:solidFill>
                  <a:srgbClr val="000000"/>
                </a:solidFill>
                <a:latin typeface="Arial"/>
              </a:rPr>
              <a:t> of pesticide residue, NOT </a:t>
            </a:r>
            <a:r>
              <a:rPr lang="en-US" sz="3600" u="sng" dirty="0">
                <a:solidFill>
                  <a:srgbClr val="000000"/>
                </a:solidFill>
                <a:latin typeface="Arial"/>
              </a:rPr>
              <a:t>amount</a:t>
            </a:r>
            <a:r>
              <a:rPr lang="en-US" sz="3600" dirty="0">
                <a:solidFill>
                  <a:srgbClr val="000000"/>
                </a:solidFill>
                <a:latin typeface="Arial"/>
              </a:rPr>
              <a:t>.</a:t>
            </a:r>
          </a:p>
          <a:p>
            <a:endParaRPr lang="en-US" sz="3600" dirty="0">
              <a:solidFill>
                <a:srgbClr val="000000"/>
              </a:solidFill>
              <a:latin typeface="Arial"/>
            </a:endParaRPr>
          </a:p>
          <a:p>
            <a:r>
              <a:rPr lang="en-US" sz="3600" dirty="0">
                <a:solidFill>
                  <a:srgbClr val="000000"/>
                </a:solidFill>
                <a:latin typeface="Arial"/>
              </a:rPr>
              <a:t>The </a:t>
            </a:r>
            <a:r>
              <a:rPr lang="en-US" sz="3600" u="sng" dirty="0">
                <a:solidFill>
                  <a:srgbClr val="000000"/>
                </a:solidFill>
                <a:latin typeface="Arial"/>
              </a:rPr>
              <a:t>assumption</a:t>
            </a:r>
            <a:r>
              <a:rPr lang="en-US" sz="3600" dirty="0">
                <a:solidFill>
                  <a:srgbClr val="000000"/>
                </a:solidFill>
                <a:latin typeface="Arial"/>
              </a:rPr>
              <a:t> is that any pesticide residue is bad.</a:t>
            </a:r>
          </a:p>
        </p:txBody>
      </p:sp>
      <p:sp>
        <p:nvSpPr>
          <p:cNvPr id="2" name="&quot;No&quot; Symbol 1"/>
          <p:cNvSpPr/>
          <p:nvPr/>
        </p:nvSpPr>
        <p:spPr>
          <a:xfrm>
            <a:off x="6514514" y="557592"/>
            <a:ext cx="5181600" cy="5334000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330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85800"/>
            <a:ext cx="10972800" cy="1828799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“All substances are poisons; there is none which is not a poison. The right dose differentiates poison from remedy.”</a:t>
            </a:r>
          </a:p>
          <a:p>
            <a:pPr marL="0" indent="0">
              <a:buNone/>
            </a:pPr>
            <a:r>
              <a:rPr lang="en-US" sz="2800" dirty="0"/>
              <a:t>							- Paracelsus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47777"/>
          <a:stretch/>
        </p:blipFill>
        <p:spPr>
          <a:xfrm>
            <a:off x="982498" y="2514599"/>
            <a:ext cx="3208502" cy="4111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2"/>
          <a:stretch/>
        </p:blipFill>
        <p:spPr>
          <a:xfrm>
            <a:off x="4487698" y="2514598"/>
            <a:ext cx="3389182" cy="43434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77200" y="6070249"/>
            <a:ext cx="3934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</a:rPr>
              <a:t>Taken from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Casarett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&amp;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Doull’s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Toxicology: The Basic Science of Poisons.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07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275"/>
            <a:ext cx="12192000" cy="6209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600200"/>
            <a:ext cx="5124450" cy="4500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991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914400"/>
            <a:ext cx="11770167" cy="4876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6970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" y="109537"/>
            <a:ext cx="12020550" cy="6638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0103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2400"/>
            <a:ext cx="10903071" cy="655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842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do I have to eat </a:t>
            </a:r>
            <a:r>
              <a:rPr lang="en-US"/>
              <a:t>to “get sick?”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09599" y="1687513"/>
          <a:ext cx="11235398" cy="3545840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1342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2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43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23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34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61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8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323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334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Max PDP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Residue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NOAEL Dose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Servings equivalent to NOAEL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Commodity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EWG</a:t>
                      </a:r>
                      <a:r>
                        <a:rPr lang="en-US" sz="1600" baseline="0" dirty="0"/>
                        <a:t> Rank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Residue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(ppm)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(mg/kg-</a:t>
                      </a:r>
                      <a:r>
                        <a:rPr lang="en-US" sz="1600" dirty="0" err="1"/>
                        <a:t>bw</a:t>
                      </a:r>
                      <a:r>
                        <a:rPr lang="en-US" sz="1600" dirty="0"/>
                        <a:t>/day)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Child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Teen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Woman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Apple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Diphenylamine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1,190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Celery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Dicloran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7,843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15,686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19,608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27,451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Cucumbers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Oxamyl</a:t>
                      </a:r>
                      <a:r>
                        <a:rPr lang="en-US" sz="1600" dirty="0"/>
                        <a:t> oxime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Peach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Iprodione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1,890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3,779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4,724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6,614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Potato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Chlorpropham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1,469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2,938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3,672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5,141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Strawberries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Captan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Sweet bell peppers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Acephate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62000" y="5638800"/>
                <a:ext cx="5868273" cy="6742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𝑆𝑒𝑟𝑣𝑖𝑛𝑔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𝑒𝑞𝑢𝑖𝑣𝑎𝑙𝑒𝑛𝑡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𝑁𝑂𝐴𝐸𝐿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𝑚𝑔</m:t>
                              </m:r>
                            </m:num>
                            <m:den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</m:den>
                          </m:f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𝐵𝑜𝑑𝑦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𝑊𝑒𝑖𝑔h𝑡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</m:e>
                          </m:d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1000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rgbClr val="000000"/>
                              </a:solidFill>
                              <a:latin typeface="Arial"/>
                            </a:rPr>
                            <m:t> </m:t>
                          </m:r>
                        </m:num>
                        <m:den>
                          <m: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𝑟𝑒𝑠𝑖𝑑𝑢𝑒𝑝𝑝𝑚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𝑝𝑝𝑚</m:t>
                              </m:r>
                            </m:e>
                          </m:d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𝑆𝑒𝑟𝑣𝑖𝑛𝑔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𝑠𝑖𝑧𝑒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638800"/>
                <a:ext cx="5868273" cy="6742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8219768" y="5648632"/>
            <a:ext cx="361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</a:rPr>
              <a:t>From R. Krieger, UC Riverside</a:t>
            </a:r>
          </a:p>
          <a:p>
            <a:r>
              <a:rPr lang="en-US" dirty="0">
                <a:solidFill>
                  <a:srgbClr val="000000"/>
                </a:solidFill>
                <a:latin typeface="Arial"/>
              </a:rPr>
              <a:t>Perspective on Pesticide Residues in Fruits and Vegetables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565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any harm in the Dirty Dozen?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11125200" cy="4525963"/>
          </a:xfrm>
        </p:spPr>
        <p:txBody>
          <a:bodyPr/>
          <a:lstStyle/>
          <a:p>
            <a:r>
              <a:rPr lang="en-US" sz="2800" dirty="0"/>
              <a:t>1 in 10 Americans</a:t>
            </a:r>
          </a:p>
          <a:p>
            <a:r>
              <a:rPr lang="en-US" sz="2800" dirty="0"/>
              <a:t>↑ fruits and veggies (FV) = ↓ cancer risk</a:t>
            </a:r>
          </a:p>
          <a:p>
            <a:r>
              <a:rPr lang="en-US" sz="2800" dirty="0"/>
              <a:t>Fear-based messaging deters FV consumption</a:t>
            </a:r>
          </a:p>
          <a:p>
            <a:pPr lvl="1"/>
            <a:r>
              <a:rPr lang="en-US" sz="1800" dirty="0"/>
              <a:t>Nutrition Today 51(5):242-250</a:t>
            </a:r>
          </a:p>
          <a:p>
            <a:r>
              <a:rPr lang="en-US" sz="2800" dirty="0"/>
              <a:t>FV “prescriptions” could prevent cardiovascular disease and death</a:t>
            </a:r>
          </a:p>
          <a:p>
            <a:pPr lvl="1"/>
            <a:r>
              <a:rPr lang="en-US" sz="1800" dirty="0"/>
              <a:t>PLOS Medicine (</a:t>
            </a:r>
            <a:r>
              <a:rPr lang="en-US" sz="1800" dirty="0">
                <a:hlinkClick r:id="rId2"/>
              </a:rPr>
              <a:t>https://doi.org/10.1371/journal.pmed.1002761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Science Daily, 10 June 2019 (www.sciencedaily.com/releases/2019/06/190610100624.htm)</a:t>
            </a:r>
          </a:p>
        </p:txBody>
      </p:sp>
    </p:spTree>
    <p:extLst>
      <p:ext uri="{BB962C8B-B14F-4D97-AF65-F5344CB8AC3E}">
        <p14:creationId xmlns:p14="http://schemas.microsoft.com/office/powerpoint/2010/main" val="836647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motherjones.com/wp-content/uploads/2806004-jaws.jpg?w=9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8543438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506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Toxicity Values of Common Products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1" y="1600200"/>
          <a:ext cx="8229601" cy="4719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32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9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19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Pesticide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LD50</a:t>
                      </a:r>
                    </a:p>
                    <a:p>
                      <a:pPr algn="ctr"/>
                      <a:r>
                        <a:rPr lang="en-US" dirty="0"/>
                        <a:t>(ppm)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LD50</a:t>
                      </a:r>
                    </a:p>
                    <a:p>
                      <a:pPr algn="ctr"/>
                      <a:r>
                        <a:rPr lang="en-US" dirty="0"/>
                        <a:t>(ppm)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Aldicarb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Capsaicin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Diazinon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Caffeine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Copper sulfate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Ethylene</a:t>
                      </a:r>
                      <a:r>
                        <a:rPr lang="en-US" baseline="0" dirty="0"/>
                        <a:t> glycol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Ridomil</a:t>
                      </a:r>
                      <a:r>
                        <a:rPr lang="en-US" dirty="0"/>
                        <a:t> Gold SL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Benadryl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Flonase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Malathion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Acetylsalicylic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Atrazine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Amoxycillin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Sodium chloride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Glyphosate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Accutane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Phosphorous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486400" y="1417638"/>
            <a:ext cx="4724402" cy="5287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532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958"/>
          <a:stretch/>
        </p:blipFill>
        <p:spPr>
          <a:xfrm>
            <a:off x="1219200" y="228600"/>
            <a:ext cx="4840120" cy="640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399707"/>
            <a:ext cx="3833574" cy="58340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61686" y="6444734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https://jameskennedymonash.wordpress.com/category/infographics/</a:t>
            </a:r>
          </a:p>
        </p:txBody>
      </p:sp>
    </p:spTree>
    <p:extLst>
      <p:ext uri="{BB962C8B-B14F-4D97-AF65-F5344CB8AC3E}">
        <p14:creationId xmlns:p14="http://schemas.microsoft.com/office/powerpoint/2010/main" val="1329624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do I do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0498"/>
            <a:ext cx="10972800" cy="4525963"/>
          </a:xfrm>
        </p:spPr>
        <p:txBody>
          <a:bodyPr/>
          <a:lstStyle/>
          <a:p>
            <a:r>
              <a:rPr lang="en-US" dirty="0"/>
              <a:t>Always follow the label!</a:t>
            </a:r>
          </a:p>
          <a:p>
            <a:pPr lvl="1"/>
            <a:r>
              <a:rPr lang="en-US" dirty="0"/>
              <a:t>Use pesticides responsibly.</a:t>
            </a:r>
          </a:p>
          <a:p>
            <a:pPr lvl="1"/>
            <a:endParaRPr lang="en-US" dirty="0"/>
          </a:p>
          <a:p>
            <a:r>
              <a:rPr lang="en-US" dirty="0"/>
              <a:t>Speak up in defense of agriculture. </a:t>
            </a:r>
          </a:p>
          <a:p>
            <a:pPr marL="0" indent="0">
              <a:buNone/>
            </a:pPr>
            <a:r>
              <a:rPr lang="en-US" dirty="0"/>
              <a:t>Our food production system is a great story.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Don’t be afraid of your conventionally produced food.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7921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African Proverb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4321404"/>
            <a:ext cx="8229600" cy="1066800"/>
          </a:xfrm>
        </p:spPr>
        <p:txBody>
          <a:bodyPr/>
          <a:lstStyle/>
          <a:p>
            <a:pPr lvl="1" algn="ctr" eaLnBrk="1" hangingPunct="1">
              <a:buFontTx/>
              <a:buNone/>
            </a:pPr>
            <a:r>
              <a:rPr lang="en-US" dirty="0"/>
              <a:t>“Well fed people have many problems, </a:t>
            </a:r>
          </a:p>
          <a:p>
            <a:pPr lvl="1" algn="ctr" eaLnBrk="1" hangingPunct="1">
              <a:buFontTx/>
              <a:buNone/>
            </a:pPr>
            <a:r>
              <a:rPr lang="en-US" dirty="0"/>
              <a:t>hungry people have just one.”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96" y="1324769"/>
            <a:ext cx="4128008" cy="3035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0474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luck in 2024!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2" t="3367" r="1"/>
          <a:stretch/>
        </p:blipFill>
        <p:spPr>
          <a:xfrm>
            <a:off x="6781800" y="76199"/>
            <a:ext cx="5044595" cy="6701971"/>
          </a:xfrm>
        </p:spPr>
      </p:pic>
      <p:sp>
        <p:nvSpPr>
          <p:cNvPr id="5" name="TextBox 4"/>
          <p:cNvSpPr txBox="1"/>
          <p:nvPr/>
        </p:nvSpPr>
        <p:spPr>
          <a:xfrm>
            <a:off x="24063" y="6381341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From The Far Side, Gary Larson</a:t>
            </a:r>
          </a:p>
        </p:txBody>
      </p:sp>
    </p:spTree>
    <p:extLst>
      <p:ext uri="{BB962C8B-B14F-4D97-AF65-F5344CB8AC3E}">
        <p14:creationId xmlns:p14="http://schemas.microsoft.com/office/powerpoint/2010/main" val="1180629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295400"/>
            <a:ext cx="3400425" cy="512291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The Dirty Dozen</a:t>
            </a:r>
          </a:p>
        </p:txBody>
      </p:sp>
      <p:sp>
        <p:nvSpPr>
          <p:cNvPr id="4" name="&quot;No&quot; Symbol 3"/>
          <p:cNvSpPr/>
          <p:nvPr/>
        </p:nvSpPr>
        <p:spPr>
          <a:xfrm>
            <a:off x="3124200" y="1098574"/>
            <a:ext cx="6248400" cy="5516562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86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477962"/>
          </a:xfrm>
        </p:spPr>
        <p:txBody>
          <a:bodyPr/>
          <a:lstStyle/>
          <a:p>
            <a:pPr algn="l"/>
            <a:r>
              <a:rPr lang="en-US" sz="4000" dirty="0"/>
              <a:t>The Dirty Dozen</a:t>
            </a:r>
            <a:br>
              <a:rPr lang="en-US" sz="4000" dirty="0"/>
            </a:b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5" y="0"/>
            <a:ext cx="507399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6248400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https://www.ewg.org/foodnews/dirty-dozen.php</a:t>
            </a:r>
          </a:p>
        </p:txBody>
      </p:sp>
    </p:spTree>
    <p:extLst>
      <p:ext uri="{BB962C8B-B14F-4D97-AF65-F5344CB8AC3E}">
        <p14:creationId xmlns:p14="http://schemas.microsoft.com/office/powerpoint/2010/main" val="4125472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477962"/>
          </a:xfrm>
        </p:spPr>
        <p:txBody>
          <a:bodyPr/>
          <a:lstStyle/>
          <a:p>
            <a:pPr algn="l"/>
            <a:r>
              <a:rPr lang="en-US" sz="4000" dirty="0"/>
              <a:t>The Dirty Dozen</a:t>
            </a:r>
            <a:br>
              <a:rPr lang="en-US" sz="4000" dirty="0"/>
            </a:br>
            <a:r>
              <a:rPr lang="en-US" sz="2400" dirty="0"/>
              <a:t>(+ a few more)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900" y="0"/>
            <a:ext cx="5143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6248400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https://www.ewg.org/foodnews/full-list.php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38900" y="1371600"/>
            <a:ext cx="1714500" cy="137160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27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0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067" y="1447800"/>
            <a:ext cx="4983322" cy="381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12067" y="5562600"/>
            <a:ext cx="53110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https://www.beyondpesticides.org/resources/pesticide-induced-diseases-database/brain-and-nervous-system-disorders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59" y="1295400"/>
            <a:ext cx="6150338" cy="411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5562600"/>
            <a:ext cx="464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https://www.mlh.com.lb/pesticides-as-a-major-health-and-environmental-concern/</a:t>
            </a:r>
          </a:p>
        </p:txBody>
      </p:sp>
    </p:spTree>
    <p:extLst>
      <p:ext uri="{BB962C8B-B14F-4D97-AF65-F5344CB8AC3E}">
        <p14:creationId xmlns:p14="http://schemas.microsoft.com/office/powerpoint/2010/main" val="2053671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he Dangers Of Pesticides: 35 Ways Pesticides Are Destroying Your Health | via FilteredFamily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497" y="3810000"/>
            <a:ext cx="4495800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56097" y="6370440"/>
            <a:ext cx="48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hlinkClick r:id="rId3"/>
              </a:rPr>
              <a:t>http://www.filteredfamily.com/the-dangers-of-pesticides/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53" y="164432"/>
            <a:ext cx="5115364" cy="2654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773" y="250924"/>
            <a:ext cx="5120054" cy="25684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r="17145"/>
          <a:stretch/>
        </p:blipFill>
        <p:spPr>
          <a:xfrm>
            <a:off x="228601" y="3429000"/>
            <a:ext cx="6019800" cy="305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79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true risk of pesticides in our food?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07" y="1600200"/>
            <a:ext cx="6788944" cy="452596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051" y="1600200"/>
            <a:ext cx="4578562" cy="45213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792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SNAPSHOTS" val="H4sIAAAAAAAEAL1V0U7bMBT9FeOn9WFaHCe0TFU3BBtITGzS0KY9muSWWjRxcNxufdtv7Pf2JbMDCTELvS5IVIraOMfOuefcczutS1HVC2WO1HIJmZGqpHR6s4La/azdb3td0vNVAVpmdDbNFkpm4J5kr97L/G00oj/s7ezulo3ouaKz2bRUmcUUKgd6uDJ2aVrIkjL3LX7R18xhFLW3Bn4ZeirWQDZqRWANmoiqWkrIiSCVI5LJHN5Z5I3MaRTFbs+mAtqyPCzzo4XQxp34wmyXcg35m7qC0hAjCyCqtKTnQhdEaaJFmS3uiSfPJH4qDBCzgGKvz/9YlX9//zGWyjV067Gri8wBlrK86lb5iF4sYEOEBvL5rFtORvREgzB7TxBC/SS5aqRwLyPiUq3MvWn1ffF8S/GzaduFrl53OS1rI4qKMh7xSTRJGBuPo3QSp2N7UCkKoF/v9hBHTuZum2yluu0S2Wp0q71spWnYzKZzCctm27zd9lHq2pBzd/rsbtXu/iQeLtozPpRGb8ixrMXlEvLuiZX4iy3KVl8J2xMnWq2q7qEV+gJE0d2nI/pNGesQ+Q7yatH0gVa1AW1JVe6y0rEObgmewaYSeZ9c6ja12Hg7Non6YL4dzHgfnGwHx6wPThEa3sn7CA3v5PF2MI/74Ml28LiPPUDq8w5mEYL2TGGIg9xHIx7G+x4aMTH2imSIi9wzhmE2emDERj7x0IiPiS83YiTzi0Ss5F4IYsRK5ucLs3K/mWa5MMKN86XKrt0/aPe3paGuVJmDdlNH9wK+VqaZ9ev2bNYcpHu5RiAchyQ4JMUh+zhkjEMmOOQAhzRBxDAB+rJBgWMfE6AwC5CYBWjMBkV+wCdAZRYgMwvQOQ7QOR7UueFsUX4WkseyMKhxvGsXD9vwQL5nVbRLHwcEJqSPX7JtQqI3yOcJkQkwYpByvHOHDqd898SEBOZRyH9Z4I9lYbj9Uvw9Kd6haYB4aUBPpAHicTy+PKAlkoA2TgLGQBLQxj5msIvT3ZOHvylE40HLOZ6XBB9KScBQ4vhQSgOGQHKbBff5Byq1nv6DEAAA"/>
  <p:tag name="KPI_PID" val="dc6dd7d6-0117-428a-87e1-228b0280efcc"/>
  <p:tag name="KPI_SLIDE_COUNT" val="101"/>
  <p:tag name="KPI_VERSION" val="2.3.14141.1"/>
  <p:tag name="KPIRECOVERYID" val="74b56605-3985-4954-98fd-ac5f232d7ed2"/>
  <p:tag name="KPI_STORAGE" val="&lt;keypoint&quot;&quot;&lt;chart&quot;&quot;&lt;styles&quot;&quot;&gt;&gt;&lt;roster&quot;&quot;&lt;currentId&quot;56&quot;&gt;&lt;people&quot;&quot;&lt;p(@id:1)&quot;&quot;&lt;f(@i:0)&quot;Keypad&quot;&gt;&lt;f(@i:1)&quot;27&quot;&gt;&gt;&lt;p(@id:2)&quot;&quot;&lt;f(@i:0)&quot;Keypad&quot;&gt;&lt;f(@i:1)&quot;28&quot;&gt;&gt;&lt;p(@id:3)&quot;&quot;&lt;f(@i:0)&quot;Keypad&quot;&gt;&lt;f(@i:1)&quot;29&quot;&gt;&gt;&lt;p(@id:4)&quot;&quot;&lt;f(@i:0)&quot;Keypad&quot;&gt;&lt;f(@i:1)&quot;30&quot;&gt;&gt;&lt;p(@id:5)&quot;&quot;&lt;f(@i:0)&quot;Keypad&quot;&gt;&lt;f(@i:1)&quot;31&quot;&gt;&gt;&lt;p(@id:6)&quot;&quot;&lt;f(@i:0)&quot;Keypad&quot;&gt;&lt;f(@i:1)&quot;33&quot;&gt;&gt;&lt;p(@id:7)&quot;&quot;&lt;f(@i:0)&quot;Keypad&quot;&gt;&lt;f(@i:1)&quot;35&quot;&gt;&gt;&lt;p(@id:8)&quot;&quot;&lt;f(@i:0)&quot;Keypad&quot;&gt;&lt;f(@i:1)&quot;45&quot;&gt;&gt;&lt;p(@id:9)&quot;&quot;&lt;f(@i:0)&quot;Keypad&quot;&gt;&lt;f(@i:1)&quot;47&quot;&gt;&gt;&lt;p(@id:10)&quot;&quot;&lt;f(@i:0)&quot;Keypad&quot;&gt;&lt;f(@i:1)&quot;49&quot;&gt;&gt;&lt;p(@id:11)&quot;&quot;&lt;f(@i:0)&quot;Keypad&quot;&gt;&lt;f(@i:1)&quot;17&quot;&gt;&gt;&lt;p(@id:12)&quot;&quot;&lt;f(@i:0)&quot;Keypad&quot;&gt;&lt;f(@i:1)&quot;18&quot;&gt;&gt;&lt;p(@id:13)&quot;&quot;&lt;f(@i:0)&quot;Keypad&quot;&gt;&lt;f(@i:1)&quot;19&quot;&gt;&gt;&lt;p(@id:14)&quot;&quot;&lt;f(@i:0)&quot;Keypad&quot;&gt;&lt;f(@i:1)&quot;20&quot;&gt;&gt;&lt;p(@id:15)&quot;&quot;&lt;f(@i:0)&quot;Keypad&quot;&gt;&lt;f(@i:1)&quot;21&quot;&gt;&gt;&lt;p(@id:16)&quot;&quot;&lt;f(@i:0)&quot;Keypad&quot;&gt;&lt;f(@i:1)&quot;23&quot;&gt;&gt;&lt;p(@id:17)&quot;&quot;&lt;f(@i:0)&quot;Keypad&quot;&gt;&lt;f(@i:1)&quot;25&quot;&gt;&gt;&lt;p(@id:18)&quot;&quot;&lt;f(@i:0)&quot;Keypad&quot;&gt;&lt;f(@i:1)&quot;26&quot;&gt;&gt;&lt;p(@id:19)&quot;&quot;&lt;f(@i:0)&quot;Keypad&quot;&gt;&lt;f(@i:1)&quot;16&quot;&gt;&gt;&lt;p(@id:20)&quot;&quot;&lt;f(@i:0)&quot;Keypad&quot;&gt;&lt;f(@i:1)&quot;34&quot;&gt;&gt;&lt;p(@id:21)&quot;&quot;&lt;f(@i:0)&quot;Keypad&quot;&gt;&lt;f(@i:1)&quot;40&quot;&gt;&gt;&lt;p(@id:22)&quot;&quot;&lt;f(@i:0)&quot;Keypad&quot;&gt;&lt;f(@i:1)&quot;42&quot;&gt;&gt;&lt;p(@id:23)&quot;&quot;&lt;f(@i:0)&quot;Keypad&quot;&gt;&lt;f(@i:1)&quot;44&quot;&gt;&gt;&lt;p(@id:24)&quot;&quot;&lt;f(@i:0)&quot;Keypad&quot;&gt;&lt;f(@i:1)&quot;46&quot;&gt;&gt;&lt;p(@id:25)&quot;&quot;&lt;f(@i:0)&quot;Keypad&quot;&gt;&lt;f(@i:1)&quot;32&quot;&gt;&gt;&lt;p(@id:26)&quot;&quot;&lt;f(@i:0)&quot;Keypad&quot;&gt;&lt;f(@i:1)&quot;37&quot;&gt;&gt;&lt;p(@id:27)&quot;&quot;&lt;f(@i:0)&quot;Keypad&quot;&gt;&lt;f(@i:1)&quot;41&quot;&gt;&gt;&lt;p(@id:28)&quot;&quot;&lt;f(@i:0)&quot;Keypad&quot;&gt;&lt;f(@i:1)&quot;43&quot;&gt;&gt;&lt;p(@id:29)&quot;&quot;&lt;f(@i:0)&quot;Keypad&quot;&gt;&lt;f(@i:1)&quot;48&quot;&gt;&gt;&lt;p(@id:30)&quot;&quot;&lt;f(@i:0)&quot;Keypad&quot;&gt;&lt;f(@i:1)&quot;22&quot;&gt;&gt;&lt;p(@id:31)&quot;&quot;&lt;f(@i:0)&quot;Keypad&quot;&gt;&lt;f(@i:1)&quot;38&quot;&gt;&gt;&lt;p(@id:32)&quot;&quot;&lt;f(@i:0)&quot;Keypad&quot;&gt;&lt;f(@i:1)&quot;39&quot;&gt;&gt;&lt;p(@id:33)&quot;&quot;&lt;f(@i:0)&quot;Keypad&quot;&gt;&lt;f(@i:1)&quot;15&quot;&gt;&gt;&lt;p(@id:34)&quot;&quot;&lt;f(@i:0)&quot;Keypad&quot;&gt;&lt;f(@i:1)&quot;50&quot;&gt;&gt;&lt;p(@id:35)&quot;&quot;&lt;f(@i:0)&quot;Keypad&quot;&gt;&lt;f(@i:1)&quot;24&quot;&gt;&gt;&lt;p(@id:36)&quot;&quot;&lt;f(@i:0)&quot;Keypad&quot;&gt;&lt;f(@i:1)&quot;58&quot;&gt;&gt;&lt;p(@id:37)&quot;&quot;&lt;f(@i:0)&quot;Keypad&quot;&gt;&lt;f(@i:1)&quot;79&quot;&gt;&gt;&lt;p(@id:38)&quot;&quot;&lt;f(@i:0)&quot;Keypad&quot;&gt;&lt;f(@i:1)&quot;1&quot;&gt;&gt;&lt;p(@id:39)&quot;&quot;&lt;f(@i:0)&quot;Keypad&quot;&gt;&lt;f(@i:1)&quot;64&quot;&gt;&gt;&lt;p(@id:40)&quot;&quot;&lt;f(@i:0)&quot;Keypad&quot;&gt;&lt;f(@i:1)&quot;85&quot;&gt;&gt;&lt;p(@id:41)&quot;&quot;&lt;f(@i:0)&quot;Keypad&quot;&gt;&lt;f(@i:1)&quot;68&quot;&gt;&gt;&lt;p(@id:42)&quot;&quot;&lt;f(@i:0)&quot;Keypad&quot;&gt;&lt;f(@i:1)&quot;6&quot;&gt;&gt;&lt;p(@id:43)&quot;&quot;&lt;f(@i:0)&quot;Keypad&quot;&gt;&lt;f(@i:1)&quot;13&quot;&gt;&gt;&lt;p(@id:44)&quot;&quot;&lt;f(@i:0)&quot;Keypad&quot;&gt;&lt;f(@i:1)&quot;14&quot;&gt;&gt;&lt;p(@id:45)&quot;&quot;&lt;f(@i:0)&quot;Keypad&quot;&gt;&lt;f(@i:1)&quot;84&quot;&gt;&gt;&lt;p(@id:46)&quot;&quot;&lt;f(@i:0)&quot;Keypad&quot;&gt;&lt;f(@i:1)&quot;62&quot;&gt;&gt;&lt;p(@id:47)&quot;&quot;&lt;f(@i:0)&quot;Keypad&quot;&gt;&lt;f(@i:1)&quot;71&quot;&gt;&gt;&lt;p(@id:48)&quot;&quot;&lt;f(@i:0)&quot;Keypad&quot;&gt;&lt;f(@i:1)&quot;61&quot;&gt;&gt;&lt;p(@id:49)&quot;&quot;&lt;f(@i:0)&quot;Keypad&quot;&gt;&lt;f(@i:1)&quot;59&quot;&gt;&gt;&lt;p(@id:50)&quot;&quot;&lt;f(@i:0)&quot;Keypad&quot;&gt;&lt;f(@i:1)&quot;73&quot;&gt;&gt;&lt;p(@id:51)&quot;&quot;&lt;f(@i:0)&quot;Keypad&quot;&gt;&lt;f(@i:1)&quot;93&quot;&gt;&gt;&lt;p(@id:52)&quot;&quot;&lt;f(@i:0)&quot;Keypad&quot;&gt;&lt;f(@i:1)&quot;54&quot;&gt;&gt;&lt;p(@id:53)&quot;&quot;&lt;f(@i:0)&quot;Keypad&quot;&gt;&lt;f(@i:1)&quot;3&quot;&gt;&gt;&lt;p(@id:54)&quot;&quot;&lt;f(@i:0)&quot;Keypad&quot;&gt;&lt;f(@i:1)&quot;95&quot;&gt;&gt;&lt;p(@id:55)&quot;&quot;&lt;f(@i:0)&quot;Keypad&quot;&gt;&lt;f(@i:1)&quot;5&quot;&gt;&gt;&lt;p(@id:56)&quot;&quot;&lt;f(@i:0)&quot;Keypad&quot;&gt;&lt;f(@i:1)&quot;87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lt;trIndex&quot;&quot;&lt;tr(@tid:1@pid:27)&quot;&quot;&lt;v&quot;1&quot;&gt;&gt;&lt;tr(@tid:1@pid:28)&quot;&quot;&lt;v&quot;2&quot;&gt;&gt;&lt;tr(@tid:1@pid:29)&quot;&quot;&lt;v&quot;3&quot;&gt;&gt;&lt;tr(@tid:1@pid:30)&quot;&quot;&lt;v&quot;4&quot;&gt;&gt;&lt;tr(@tid:1@pid:31)&quot;&quot;&lt;v&quot;5&quot;&gt;&gt;&lt;tr(@tid:1@pid:33)&quot;&quot;&lt;v&quot;6&quot;&gt;&gt;&lt;tr(@tid:1@pid:35)&quot;&quot;&lt;v&quot;7&quot;&gt;&gt;&lt;tr(@tid:1@pid:45)&quot;&quot;&lt;v&quot;8&quot;&gt;&gt;&lt;tr(@tid:1@pid:47)&quot;&quot;&lt;v&quot;9&quot;&gt;&gt;&lt;tr(@tid:1@pid:49)&quot;&quot;&lt;v&quot;10&quot;&gt;&gt;&lt;tr(@tid:1@pid:17)&quot;&quot;&lt;v&quot;11&quot;&gt;&gt;&lt;tr(@tid:1@pid:18)&quot;&quot;&lt;v&quot;12&quot;&gt;&gt;&lt;tr(@tid:1@pid:19)&quot;&quot;&lt;v&quot;13&quot;&gt;&gt;&lt;tr(@tid:1@pid:20)&quot;&quot;&lt;v&quot;14&quot;&gt;&gt;&lt;tr(@tid:1@pid:21)&quot;&quot;&lt;v&quot;15&quot;&gt;&gt;&lt;tr(@tid:1@pid:23)&quot;&quot;&lt;v&quot;16&quot;&gt;&gt;&lt;tr(@tid:1@pid:25)&quot;&quot;&lt;v&quot;17&quot;&gt;&gt;&lt;tr(@tid:1@pid:26)&quot;&quot;&lt;v&quot;18&quot;&gt;&gt;&lt;tr(@tid:1@pid:16)&quot;&quot;&lt;v&quot;19&quot;&gt;&gt;&lt;tr(@tid:1@pid:34)&quot;&quot;&lt;v&quot;20&quot;&gt;&gt;&lt;tr(@tid:1@pid:40)&quot;&quot;&lt;v&quot;21&quot;&gt;&gt;&lt;tr(@tid:1@pid:42)&quot;&quot;&lt;v&quot;22&quot;&gt;&gt;&lt;tr(@tid:1@pid:44)&quot;&quot;&lt;v&quot;23&quot;&gt;&gt;&lt;tr(@tid:1@pid:46)&quot;&quot;&lt;v&quot;24&quot;&gt;&gt;&lt;tr(@tid:1@pid:32)&quot;&quot;&lt;v&quot;25&quot;&gt;&gt;&lt;tr(@tid:1@pid:37)&quot;&quot;&lt;v&quot;26&quot;&gt;&gt;&lt;tr(@tid:1@pid:41)&quot;&quot;&lt;v&quot;27&quot;&gt;&gt;&lt;tr(@tid:1@pid:43)&quot;&quot;&lt;v&quot;28&quot;&gt;&gt;&lt;tr(@tid:1@pid:48)&quot;&quot;&lt;v&quot;29&quot;&gt;&gt;&lt;tr(@tid:1@pid:22)&quot;&quot;&lt;v&quot;30&quot;&gt;&gt;&lt;tr(@tid:1@pid:38)&quot;&quot;&lt;v&quot;31&quot;&gt;&gt;&lt;tr(@tid:1@pid:39)&quot;&quot;&lt;v&quot;32&quot;&gt;&gt;&lt;tr(@tid:1@pid:15)&quot;&quot;&lt;v&quot;33&quot;&gt;&gt;&lt;tr(@tid:1@pid:50)&quot;&quot;&lt;v&quot;34&quot;&gt;&gt;&lt;tr(@tid:1@pid:24)&quot;&quot;&lt;v&quot;35&quot;&gt;&gt;&lt;tr(@tid:1@pid:58)&quot;&quot;&lt;v&quot;36&quot;&gt;&gt;&lt;tr(@tid:1@pid:79)&quot;&quot;&lt;v&quot;37&quot;&gt;&gt;&lt;tr(@tid:1@pid:1)&quot;&quot;&lt;v&quot;38&quot;&gt;&gt;&lt;tr(@tid:1@pid:64)&quot;&quot;&lt;v&quot;39&quot;&gt;&gt;&lt;tr(@tid:1@pid:85)&quot;&quot;&lt;v&quot;40&quot;&gt;&gt;&lt;tr(@tid:1@pid:68)&quot;&quot;&lt;v&quot;41&quot;&gt;&gt;&lt;tr(@tid:1@pid:6)&quot;&quot;&lt;v&quot;42&quot;&gt;&gt;&lt;tr(@tid:1@pid:13)&quot;&quot;&lt;v&quot;43&quot;&gt;&gt;&lt;tr(@tid:1@pid:14)&quot;&quot;&lt;v&quot;44&quot;&gt;&gt;&lt;tr(@tid:1@pid:84)&quot;&quot;&lt;v&quot;45&quot;&gt;&gt;&lt;tr(@tid:1@pid:62)&quot;&quot;&lt;v&quot;46&quot;&gt;&gt;&lt;tr(@tid:1@pid:71)&quot;&quot;&lt;v&quot;47&quot;&gt;&gt;&lt;tr(@tid:1@pid:61)&quot;&quot;&lt;v&quot;48&quot;&gt;&gt;&lt;tr(@tid:1@pid:59)&quot;&quot;&lt;v&quot;49&quot;&gt;&gt;&lt;tr(@tid:1@pid:73)&quot;&quot;&lt;v&quot;50&quot;&gt;&gt;&lt;tr(@tid:1@pid:93)&quot;&quot;&lt;v&quot;51&quot;&gt;&gt;&lt;tr(@tid:1@pid:54)&quot;&quot;&lt;v&quot;52&quot;&gt;&gt;&lt;tr(@tid:1@pid:3)&quot;&quot;&lt;v&quot;53&quot;&gt;&gt;&lt;tr(@tid:1@pid:95)&quot;&quot;&lt;v&quot;54&quot;&gt;&gt;&lt;tr(@tid:1@pid:5)&quot;&quot;&lt;v&quot;55&quot;&gt;&gt;&lt;tr(@tid:1@pid:87)&quot;&quot;&lt;v&quot;56&quot;&gt;&gt;&gt;&gt;&lt;data&quot;&quot;&lt;d(@id:007)&quot;&quot;&lt;r(@id:1)&quot;&quot;&lt;f(@id:v)&quot;2&quot;&gt;&lt;f(@id:t)&quot;141&quot;&gt;&gt;&lt;r(@id:36)&quot;&quot;&lt;f(@id:v)&quot;3&quot;&gt;&lt;f(@id:t)&quot;146&quot;&gt;&gt;&lt;r(@id:37)&quot;&quot;&lt;f(@id:v)&quot;3&quot;&gt;&lt;f(@id:t)&quot;146&quot;&gt;&gt;&lt;r(@id:38)&quot;&quot;&lt;f(@id:v)&quot;3&quot;&gt;&lt;f(@id:t)&quot;166&quot;&gt;&gt;&lt;r(@id:5)&quot;&quot;&lt;f(@id:v)&quot;2&quot;&gt;&lt;f(@id:t)&quot;166&quot;&gt;&gt;&lt;r(@id:39)&quot;&quot;&lt;f(@id:v)&quot;2&quot;&gt;&lt;f(@id:t)&quot;170&quot;&gt;&gt;&lt;r(@id:18)&quot;&quot;&lt;f(@id:v)&quot;3&quot;&gt;&lt;f(@id:t)&quot;186&quot;&gt;&gt;&lt;r(@id:40)&quot;&quot;&lt;f(@id:v)&quot;3&quot;&gt;&lt;f(@id:t)&quot;191&quot;&gt;&gt;&lt;r(@id:32)&quot;&quot;&lt;f(@id:v)&quot;2&quot;&gt;&lt;f(@id:t)&quot;210&quot;&gt;&gt;&lt;r(@id:23)&quot;&quot;&lt;f(@id:v)&quot;2&quot;&gt;&lt;f(@id:t)&quot;393&quot;&gt;&gt;&lt;r(@id:41)&quot;&quot;&lt;f(@id:v)&quot;1&quot;&gt;&lt;f(@id:t)&quot;215&quot;&gt;&gt;&lt;r(@id:42)&quot;&quot;&lt;f(@id:v)&quot;1&quot;&gt;&lt;f(@id:t)&quot;232&quot;&gt;&gt;&lt;r(@id:43)&quot;&quot;&lt;f(@id:v)&quot;1&quot;&gt;&lt;f(@id:t)&quot;232&quot;&gt;&gt;&lt;r(@id:44)&quot;&quot;&lt;f(@id:v)&quot;3&quot;&gt;&lt;f(@id:t)&quot;794&quot;&gt;&gt;&lt;r(@id:16)&quot;&quot;&lt;f(@id:v)&quot;2&quot;&gt;&lt;f(@id:t)&quot;232&quot;&gt;&gt;&lt;r(@id:4)&quot;&quot;&lt;f(@id:v)&quot;2&quot;&gt;&lt;f(@id:t)&quot;232&quot;&gt;&gt;&lt;r(@id:45)&quot;&quot;&lt;f(@id:v)&quot;3&quot;&gt;&lt;f(@id:t)&quot;236&quot;&gt;&gt;&lt;r(@id:46)&quot;&quot;&lt;f(@id:v)&quot;2&quot;&gt;&lt;f(@id:t)&quot;305&quot;&gt;&gt;&lt;r(@id:47)&quot;&quot;&lt;f(@id:v)&quot;3&quot;&gt;&lt;f(@id:t)&quot;305&quot;&gt;&gt;&lt;r(@id:48)&quot;&quot;&lt;f(@id:v)&quot;3&quot;&gt;&lt;f(@id:t)&quot;330&quot;&gt;&gt;&lt;r(@id:49)&quot;&quot;&lt;f(@id:v)&quot;2&quot;&gt;&lt;f(@id:t)&quot;350&quot;&gt;&gt;&lt;r(@id:50)&quot;&quot;&lt;f(@id:v)&quot;2&quot;&gt;&lt;f(@id:t)&quot;350&quot;&gt;&gt;&lt;r(@id:51)&quot;&quot;&lt;f(@id:v)&quot;3&quot;&gt;&lt;f(@id:t)&quot;350&quot;&gt;&gt;&lt;r(@id:21)&quot;&quot;&lt;f(@id:v)&quot;1&quot;&gt;&lt;f(@id:t)&quot;621&quot;&gt;&gt;&lt;r(@id:52)&quot;&quot;&lt;f(@id:v)&quot;3&quot;&gt;&lt;f(@id:t)&quot;375&quot;&gt;&gt;&lt;r(@id:53)&quot;&quot;&lt;f(@id:v)&quot;4&quot;&gt;&lt;f(@id:t)&quot;393&quot;&gt;&gt;&lt;r(@id:34)&quot;&quot;&lt;f(@id:v)&quot;4&quot;&gt;&lt;f(@id:t)&quot;440&quot;&gt;&gt;&lt;r(@id:54)&quot;&quot;&lt;f(@id:v)&quot;2&quot;&gt;&lt;f(@id:t)&quot;695&quot;&gt;&gt;&lt;r(@id:28)&quot;&quot;&lt;f(@id:v)&quot;3&quot;&gt;&lt;f(@id:t)&quot;753&quot;&gt;&gt;&lt;r(@id:55)&quot;&quot;&lt;f(@id:v)&quot;2&quot;&gt;&lt;f(@id:t)&quot;794&quot;&gt;&gt;&gt;&lt;d(@id:008)&quot;&quot;&lt;r(@id:46)&quot;&quot;&lt;f(@id:v)&quot;2&quot;&gt;&lt;f(@id:t)&quot;51&quot;&gt;&gt;&lt;r(@id:38)&quot;&quot;&lt;f(@id:v)&quot;1&quot;&gt;&lt;f(@id:t)&quot;71&quot;&gt;&gt;&lt;r(@id:23)&quot;&quot;&lt;f(@id:v)&quot;1&quot;&gt;&lt;f(@id:t)&quot;71&quot;&gt;&gt;&lt;r(@id:44)&quot;&quot;&lt;f(@id:v)&quot;2&quot;&gt;&lt;f(@id:t)&quot;93&quot;&gt;&gt;&lt;r(@id:28)&quot;&quot;&lt;f(@id:v)&quot;1&quot;&gt;&lt;f(@id:t)&quot;93&quot;&gt;&gt;&lt;r(@id:52)&quot;&quot;&lt;f(@id:v)&quot;2&quot;&gt;&lt;f(@id:t)&quot;97&quot;&gt;&gt;&lt;r(@id:39)&quot;&quot;&lt;f(@id:v)&quot;2&quot;&gt;&lt;f(@id:t)&quot;97&quot;&gt;&gt;&lt;r(@id:47)&quot;&quot;&lt;f(@id:v)&quot;1&quot;&gt;&lt;f(@id:t)&quot;97&quot;&gt;&gt;&lt;r(@id:53)&quot;&quot;&lt;f(@id:v)&quot;1&quot;&gt;&lt;f(@id:t)&quot;116&quot;&gt;&gt;&lt;r(@id:18)&quot;&quot;&lt;f(@id:v)&quot;3&quot;&gt;&lt;f(@id:t)&quot;276&quot;&gt;&gt;&lt;r(@id:32)&quot;&quot;&lt;f(@id:v)&quot;1&quot;&gt;&lt;f(@id:t)&quot;116&quot;&gt;&gt;&lt;r(@id:36)&quot;&quot;&lt;f(@id:v)&quot;1&quot;&gt;&lt;f(@id:t)&quot;121&quot;&gt;&gt;&lt;r(@id:49)&quot;&quot;&lt;f(@id:v)&quot;2&quot;&gt;&lt;f(@id:t)&quot;121&quot;&gt;&gt;&lt;r(@id:37)&quot;&quot;&lt;f(@id:v)&quot;1&quot;&gt;&lt;f(@id:t)&quot;121&quot;&gt;&gt;&lt;r(@id:43)&quot;&quot;&lt;f(@id:v)&quot;1&quot;&gt;&lt;f(@id:t)&quot;140&quot;&gt;&gt;&lt;r(@id:5)&quot;&quot;&lt;f(@id:v)&quot;2&quot;&gt;&lt;f(@id:t)&quot;140&quot;&gt;&gt;&lt;r(@id:45)&quot;&quot;&lt;f(@id:v)&quot;3&quot;&gt;&lt;f(@id:t)&quot;350&quot;&gt;&gt;&lt;r(@id:42)&quot;&quot;&lt;f(@id:v)&quot;2&quot;&gt;&lt;f(@id:t)&quot;162&quot;&gt;&gt;&lt;r(@id:48)&quot;&quot;&lt;f(@id:v)&quot;1&quot;&gt;&lt;f(@id:t)&quot;167&quot;&gt;&gt;&lt;r(@id:40)&quot;&quot;&lt;f(@id:v)&quot;2&quot;&gt;&lt;f(@id:t)&quot;167&quot;&gt;&gt;&lt;r(@id:51)&quot;&quot;&lt;f(@id:v)&quot;1&quot;&gt;&lt;f(@id:t)&quot;190&quot;&gt;&gt;&lt;r(@id:16)&quot;&quot;&lt;f(@id:v)&quot;1&quot;&gt;&lt;f(@id:t)&quot;231&quot;&gt;&gt;&lt;r(@id:41)&quot;&quot;&lt;f(@id:v)&quot;2&quot;&gt;&lt;f(@id:t)&quot;624&quot;&gt;&gt;&lt;r(@id:21)&quot;&quot;&lt;f(@id:v)&quot;2&quot;&gt;&lt;f(@id:t)&quot;320&quot;&gt;&gt;&lt;r(@id:1)&quot;&quot;&lt;f(@id:v)&quot;2&quot;&gt;&lt;f(@id:t)&quot;345&quot;&gt;&gt;&lt;r(@id:4)&quot;&quot;&lt;f(@id:v)&quot;3&quot;&gt;&lt;f(@id:t)&quot;345&quot;&gt;&gt;&lt;r(@id:55)&quot;&quot;&lt;f(@id:v)&quot;3&quot;&gt;&lt;f(@id:t)&quot;390&quot;&gt;&gt;&lt;r(@id:54)&quot;&quot;&lt;f(@id:v)&quot;2&quot;&gt;&lt;f(@id:t)&quot;554&quot;&gt;&gt;&lt;r(@id:50)&quot;&quot;&lt;f(@id:v)&quot;2&quot;&gt;&lt;f(@id:t)&quot;685&quot;&gt;&gt;&gt;&lt;d(@id:008-001)&quot;&quot;&lt;r(@id:18)&quot;&quot;&lt;f(@id:v)&quot;2&quot;&gt;&lt;f(@id:t)&quot;15&quot;&gt;&gt;&lt;r(@id:45)&quot;&quot;&lt;f(@id:v)&quot;2&quot;&gt;&lt;f(@id:t)&quot;20&quot;&gt;&gt;&lt;r(@id:38)&quot;&quot;&lt;f(@id:v)&quot;1&quot;&gt;&lt;f(@id:t)&quot;38&quot;&gt;&gt;&lt;r(@id:42)&quot;&quot;&lt;f(@id:v)&quot;1&quot;&gt;&lt;f(@id:t)&quot;38&quot;&gt;&gt;&lt;r(@id:43)&quot;&quot;&lt;f(@id:v)&quot;3&quot;&gt;&lt;f(@id:t)&quot;323&quot;&gt;&gt;&lt;r(@id:44)&quot;&quot;&lt;f(@id:v)&quot;1&quot;&gt;&lt;f(@id:t)&quot;38&quot;&gt;&gt;&lt;r(@id:5)&quot;&quot;&lt;f(@id:v)&quot;1&quot;&gt;&lt;f(@id:t)&quot;38&quot;&gt;&gt;&lt;r(@id:28)&quot;&quot;&lt;f(@id:v)&quot;1&quot;&gt;&lt;f(@id:t)&quot;38&quot;&gt;&gt;&lt;r(@id:52)&quot;&quot;&lt;f(@id:v)&quot;1&quot;&gt;&lt;f(@id:t)&quot;43&quot;&gt;&gt;&lt;r(@id:36)&quot;&quot;&lt;f(@id:v)&quot;1&quot;&gt;&lt;f(@id:t)&quot;43&quot;&gt;&gt;&lt;r(@id:51)&quot;&quot;&lt;f(@id:v)&quot;1&quot;&gt;&lt;f(@id:t)&quot;43&quot;&gt;&gt;&lt;r(@id:16)&quot;&quot;&lt;f(@id:v)&quot;2&quot;&gt;&lt;f(@id:t)&quot;60&quot;&gt;&gt;&lt;r(@id:4)&quot;&quot;&lt;f(@id:v)&quot;2&quot;&gt;&lt;f(@id:t)&quot;60&quot;&gt;&gt;&lt;r(@id:32)&quot;&quot;&lt;f(@id:v)&quot;1&quot;&gt;&lt;f(@id:t)&quot;60&quot;&gt;&gt;&lt;r(@id:21)&quot;&quot;&lt;f(@id:v)&quot;1&quot;&gt;&lt;f(@id:t)&quot;60&quot;&gt;&gt;&lt;r(@id:41)&quot;&quot;&lt;f(@id:v)&quot;3&quot;&gt;&lt;f(@id:t)&quot;306&quot;&gt;&gt;&lt;r(@id:37)&quot;&quot;&lt;f(@id:v)&quot;1&quot;&gt;&lt;f(@id:t)&quot;64&quot;&gt;&gt;&lt;r(@id:40)&quot;&quot;&lt;f(@id:v)&quot;1&quot;&gt;&lt;f(@id:t)&quot;64&quot;&gt;&gt;&lt;r(@id:1)&quot;&quot;&lt;f(@id:v)&quot;3&quot;&gt;&lt;f(@id:t)&quot;82&quot;&gt;&gt;&lt;r(@id:23)&quot;&quot;&lt;f(@id:v)&quot;1&quot;&gt;&lt;f(@id:t)&quot;82&quot;&gt;&gt;&lt;r(@id:49)&quot;&quot;&lt;f(@id:v)&quot;1&quot;&gt;&lt;f(@id:t)&quot;87&quot;&gt;&gt;&lt;r(@id:48)&quot;&quot;&lt;f(@id:v)&quot;2&quot;&gt;&lt;f(@id:t)&quot;87&quot;&gt;&gt;&lt;r(@id:47)&quot;&quot;&lt;f(@id:v)&quot;1&quot;&gt;&lt;f(@id:t)&quot;87&quot;&gt;&gt;&lt;r(@id:54)&quot;&quot;&lt;f(@id:v)&quot;1&quot;&gt;&lt;f(@id:t)&quot;87&quot;&gt;&gt;&lt;r(@id:53)&quot;&quot;&lt;f(@id:v)&quot;1&quot;&gt;&lt;f(@id:t)&quot;107&quot;&gt;&gt;&lt;r(@id:46)&quot;&quot;&lt;f(@id:v)&quot;2&quot;&gt;&lt;f(@id:t)&quot;132&quot;&gt;&gt;&lt;r(@id:55)&quot;&quot;&lt;f(@id:v)&quot;1&quot;&gt;&lt;f(@id:t)&quot;344&quot;&gt;&gt;&lt;r(@id:50)&quot;&quot;&lt;f(@id:v)&quot;2&quot;&gt;&lt;f(@id:t)&quot;266&quot;&gt;&gt;&gt;&lt;d(@id:005)&quot;&quot;&lt;r(@id:18)&quot;&quot;&lt;f(@id:v)&quot;1&quot;&gt;&lt;f(@id:t)&quot;101&quot;&gt;&gt;&lt;r(@id:51)&quot;&quot;&lt;f(@id:v)&quot;1&quot;&gt;&lt;f(@id:t)&quot;106&quot;&gt;&gt;&lt;r(@id:43)&quot;&quot;&lt;f(@id:v)&quot;1&quot;&gt;&lt;f(@id:t)&quot;124&quot;&gt;&gt;&lt;r(@id:53)&quot;&quot;&lt;f(@id:v)&quot;1&quot;&gt;&lt;f(@id:t)&quot;146&quot;&gt;&gt;&lt;r(@id:37)&quot;&quot;&lt;f(@id:v)&quot;1&quot;&gt;&lt;f(@id:t)&quot;151&quot;&gt;&gt;&lt;r(@id:38)&quot;&quot;&lt;f(@id:v)&quot;1&quot;&gt;&lt;f(@id:t)&quot;171&quot;&gt;&gt;&lt;r(@id:44)&quot;&quot;&lt;f(@id:v)&quot;1&quot;&gt;&lt;f(@id:t)&quot;171&quot;&gt;&gt;&lt;r(@id:21)&quot;&quot;&lt;f(@id:v)&quot;1&quot;&gt;&lt;f(@id:t)&quot;171&quot;&gt;&gt;&lt;r(@id:47)&quot;&quot;&lt;f(@id:v)&quot;1&quot;&gt;&lt;f(@id:t)&quot;196&quot;&gt;&gt;&lt;r(@id:42)&quot;&quot;&lt;f(@id:v)&quot;1&quot;&gt;&lt;f(@id:t)&quot;216&quot;&gt;&gt;&lt;r(@id:28)&quot;&quot;&lt;f(@id:v)&quot;1&quot;&gt;&lt;f(@id:t)&quot;216&quot;&gt;&gt;&lt;r(@id:40)&quot;&quot;&lt;f(@id:v)&quot;1&quot;&gt;&lt;f(@id:t)&quot;221&quot;&gt;&gt;&lt;r(@id:4)&quot;&quot;&lt;f(@id:v)&quot;1&quot;&gt;&lt;f(@id:t)&quot;238&quot;&gt;&gt;&lt;r(@id:52)&quot;&quot;&lt;f(@id:v)&quot;1&quot;&gt;&lt;f(@id:t)&quot;242&quot;&gt;&gt;&lt;r(@id:41)&quot;&quot;&lt;f(@id:v)&quot;1&quot;&gt;&lt;f(@id:t)&quot;242&quot;&gt;&gt;&lt;r(@id:1)&quot;&quot;&lt;f(@id:v)&quot;1&quot;&gt;&lt;f(@id:t)&quot;261&quot;&gt;&gt;&lt;r(@id:32)&quot;&quot;&lt;f(@id:v)&quot;1&quot;&gt;&lt;f(@id:t)&quot;261&quot;&gt;&gt;&lt;r(@id:23)&quot;&quot;&lt;f(@id:v)&quot;1&quot;&gt;&lt;f(@id:t)&quot;261&quot;&gt;&gt;&lt;r(@id:45)&quot;&quot;&lt;f(@id:v)&quot;2&quot;&gt;&lt;f(@id:t)&quot;266&quot;&gt;&gt;&lt;r(@id:5)&quot;&quot;&lt;f(@id:v)&quot;1&quot;&gt;&lt;f(@id:t)&quot;285&quot;&gt;&gt;&lt;r(@id:48)&quot;&quot;&lt;f(@id:v)&quot;1&quot;&gt;&lt;f(@id:t)&quot;289&quot;&gt;&gt;&lt;r(@id:49)&quot;&quot;&lt;f(@id:v)&quot;1&quot;&gt;&lt;f(@id:t)&quot;311&quot;&gt;&gt;&lt;r(@id:50)&quot;&quot;&lt;f(@id:v)&quot;1&quot;&gt;&lt;f(@id:t)&quot;311&quot;&gt;&gt;&lt;r(@id:54)&quot;&quot;&lt;f(@id:v)&quot;1&quot;&gt;&lt;f(@id:t)&quot;311&quot;&gt;&gt;&lt;r(@id:16)&quot;&quot;&lt;f(@id:v)&quot;1&quot;&gt;&lt;f(@id:t)&quot;376&quot;&gt;&gt;&lt;r(@id:36)&quot;&quot;&lt;f(@id:v)&quot;1&quot;&gt;&lt;f(@id:t)&quot;403&quot;&gt;&gt;&lt;r(@id:55)&quot;&quot;&lt;f(@id:v)&quot;2&quot;&gt;&lt;f(@id:t)&quot;559&quot;&gt;&gt;&lt;r(@id:39)&quot;&quot;&lt;f(@id:v)&quot;1&quot;&gt;&lt;f(@id:t)&quot;563&quot;&gt;&gt;&gt;&lt;d(@id:006)&quot;&quot;&lt;r(@id:18)&quot;&quot;&lt;f(@id:v)&quot;2&quot;&gt;&lt;f(@id:t)&quot;22&quot;&gt;&gt;&lt;r(@id:1)&quot;&quot;&lt;f(@id:v)&quot;2&quot;&gt;&lt;f(@id:t)&quot;42&quot;&gt;&gt;&lt;r(@id:45)&quot;&quot;&lt;f(@id:v)&quot;1&quot;&gt;&lt;f(@id:t)&quot;72&quot;&gt;&gt;&lt;r(@id:52)&quot;&quot;&lt;f(@id:v)&quot;2&quot;&gt;&lt;f(@id:t)&quot;93&quot;&gt;&gt;&lt;r(@id:51)&quot;&quot;&lt;f(@id:v)&quot;2&quot;&gt;&lt;f(@id:t)&quot;93&quot;&gt;&gt;&lt;r(@id:36)&quot;&quot;&lt;f(@id:v)&quot;2&quot;&gt;&lt;f(@id:t)&quot;117&quot;&gt;&gt;&lt;r(@id:41)&quot;&quot;&lt;f(@id:v)&quot;2&quot;&gt;&lt;f(@id:t)&quot;117&quot;&gt;&gt;&lt;r(@id:40)&quot;&quot;&lt;f(@id:v)&quot;2&quot;&gt;&lt;f(@id:t)&quot;117&quot;&gt;&gt;&lt;r(@id:38)&quot;&quot;&lt;f(@id:v)&quot;1&quot;&gt;&lt;f(@id:t)&quot;297&quot;&gt;&gt;&lt;r(@id:55)&quot;&quot;&lt;f(@id:v)&quot;2&quot;&gt;&lt;f(@id:t)&quot;157&quot;&gt;&gt;&lt;r(@id:42)&quot;&quot;&lt;f(@id:v)&quot;1&quot;&gt;&lt;f(@id:t)&quot;157&quot;&gt;&gt;&lt;r(@id:43)&quot;&quot;&lt;f(@id:v)&quot;2&quot;&gt;&lt;f(@id:t)&quot;157&quot;&gt;&gt;&lt;r(@id:48)&quot;&quot;&lt;f(@id:v)&quot;2&quot;&gt;&lt;f(@id:t)&quot;162&quot;&gt;&gt;&lt;r(@id:37)&quot;&quot;&lt;f(@id:v)&quot;2&quot;&gt;&lt;f(@id:t)&quot;162&quot;&gt;&gt;&lt;r(@id:56)&quot;&quot;&lt;f(@id:v)&quot;1&quot;&gt;&lt;f(@id:t)&quot;162&quot;&gt;&gt;&lt;r(@id:44)&quot;&quot;&lt;f(@id:v)&quot;2&quot;&gt;&lt;f(@id:t)&quot;182&quot;&gt;&gt;&lt;r(@id:32)&quot;&quot;&lt;f(@id:v)&quot;2&quot;&gt;&lt;f(@id:t)&quot;182&quot;&gt;&gt;&lt;r(@id:49)&quot;&quot;&lt;f(@id:v)&quot;2&quot;&gt;&lt;f(@id:t)&quot;187&quot;&gt;&gt;&lt;r(@id:53)&quot;&quot;&lt;f(@id:v)&quot;2&quot;&gt;&lt;f(@id:t)&quot;203&quot;&gt;&gt;&lt;r(@id:4)&quot;&quot;&lt;f(@id:v)&quot;1&quot;&gt;&lt;f(@id:t)&quot;203&quot;&gt;&gt;&lt;r(@id:5)&quot;&quot;&lt;f(@id:v)&quot;2&quot;&gt;&lt;f(@id:t)&quot;203&quot;&gt;&gt;&lt;r(@id:21)&quot;&quot;&lt;f(@id:v)&quot;1&quot;&gt;&lt;f(@id:t)&quot;297&quot;&gt;&gt;&lt;r(@id:28)&quot;&quot;&lt;f(@id:v)&quot;2&quot;&gt;&lt;f(@id:t)&quot;203&quot;&gt;&gt;&lt;r(@id:47)&quot;&quot;&lt;f(@id:v)&quot;2&quot;&gt;&lt;f(@id:t)&quot;207&quot;&gt;&gt;&lt;r(@id:50)&quot;&quot;&lt;f(@id:v)&quot;2&quot;&gt;&lt;f(@id:t)&quot;207&quot;&gt;&gt;&lt;r(@id:23)&quot;&quot;&lt;f(@id:v)&quot;2&quot;&gt;&lt;f(@id:t)&quot;227&quot;&gt;&gt;&lt;r(@id:39)&quot;&quot;&lt;f(@id:v)&quot;2&quot;&gt;&lt;f(@id:t)&quot;277&quot;&gt;&gt;&lt;r(@id:16)&quot;&quot;&lt;f(@id:v)&quot;2&quot;&gt;&lt;f(@id:t)&quot;317&quot;&gt;&gt;&gt;&gt;&lt;transceivers&quot;&quot;&lt;t(@id:1@tt:Reply@n:Transceiver 3)&quot;&quot;&lt;f(@id:p)&quot;[Auto]&quot;&gt;&lt;f(@id:c)&quot;3&quot;&gt;&lt;f(@id:o)&quot;0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  <p:tag name="TIMING" val="|1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  <wetp:taskpane dockstate="right" visibility="0" width="350" row="4">
    <wetp:webextensionref xmlns:r="http://schemas.openxmlformats.org/officeDocument/2006/relationships" r:id="rId2"/>
  </wetp:taskpane>
  <wetp:taskpane dockstate="right" visibility="0" width="350" row="3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70AA28DF-AB48-4892-89B1-31D78E2CC5CD}">
  <we:reference id="wa104379997" version="2.0.0.0" store="en-US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46C51F0C-4FD6-4186-8593-BF3B85B5E602}">
  <we:reference id="wa104178141" version="4.3.3.0" store="en-US" storeType="OMEX"/>
  <we:alternateReferences/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4E42A721-D40A-4D55-AB73-B88300A511FF}">
  <we:reference id="wa104051163" version="1.2.0.3" store="en-US" storeType="OMEX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9835</TotalTime>
  <Words>1059</Words>
  <Application>Microsoft Office PowerPoint</Application>
  <PresentationFormat>Widescreen</PresentationFormat>
  <Paragraphs>355</Paragraphs>
  <Slides>34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34</vt:i4>
      </vt:variant>
    </vt:vector>
  </HeadingPairs>
  <TitlesOfParts>
    <vt:vector size="59" baseType="lpstr">
      <vt:lpstr>Arial</vt:lpstr>
      <vt:lpstr>Calibri Light</vt:lpstr>
      <vt:lpstr>Cambria Math</vt:lpstr>
      <vt:lpstr>Wingdings</vt:lpstr>
      <vt:lpstr>Default Design</vt:lpstr>
      <vt:lpstr>1_Default Design</vt:lpstr>
      <vt:lpstr>30_Default Design</vt:lpstr>
      <vt:lpstr>2_Default Design</vt:lpstr>
      <vt:lpstr>16_Default Design</vt:lpstr>
      <vt:lpstr>8_Default Design</vt:lpstr>
      <vt:lpstr>10_Default Design</vt:lpstr>
      <vt:lpstr>11_Default Design</vt:lpstr>
      <vt:lpstr>12_Default Design</vt:lpstr>
      <vt:lpstr>14_Default Design</vt:lpstr>
      <vt:lpstr>15_Default Design</vt:lpstr>
      <vt:lpstr>23_Default Design</vt:lpstr>
      <vt:lpstr>24_Default Design</vt:lpstr>
      <vt:lpstr>25_Default Design</vt:lpstr>
      <vt:lpstr>27_Default Design</vt:lpstr>
      <vt:lpstr>28_Default Design</vt:lpstr>
      <vt:lpstr>29_Default Design</vt:lpstr>
      <vt:lpstr>26_Default Design</vt:lpstr>
      <vt:lpstr>3_Default Design</vt:lpstr>
      <vt:lpstr>33_Default Design</vt:lpstr>
      <vt:lpstr>34_Default Design</vt:lpstr>
      <vt:lpstr>How Much Pesticide is on My Plate?</vt:lpstr>
      <vt:lpstr>PowerPoint Presentation</vt:lpstr>
      <vt:lpstr>PowerPoint Presentation</vt:lpstr>
      <vt:lpstr>The Dirty Dozen</vt:lpstr>
      <vt:lpstr>The Dirty Dozen </vt:lpstr>
      <vt:lpstr>The Dirty Dozen (+ a few more)</vt:lpstr>
      <vt:lpstr>PowerPoint Presentation</vt:lpstr>
      <vt:lpstr>PowerPoint Presentation</vt:lpstr>
      <vt:lpstr>What is the true risk of pesticides in our food?</vt:lpstr>
      <vt:lpstr>Food Quality Protection Act (FQPA) - 1996</vt:lpstr>
      <vt:lpstr>Setting Risk Tolerances Under FQPA</vt:lpstr>
      <vt:lpstr>FQPA Product Reregistration Status </vt:lpstr>
      <vt:lpstr>EPA Tolerance for Pesticides</vt:lpstr>
      <vt:lpstr>PowerPoint Presentation</vt:lpstr>
      <vt:lpstr>Pesticide Labels</vt:lpstr>
      <vt:lpstr>PowerPoint Presentation</vt:lpstr>
      <vt:lpstr>USDA-ARS Pesticide Data Program</vt:lpstr>
      <vt:lpstr>Summary of Pesticide Data Program</vt:lpstr>
      <vt:lpstr>Detection of Pesticides</vt:lpstr>
      <vt:lpstr>PDP 2016 – Potato Residues</vt:lpstr>
      <vt:lpstr>PDP Residues - Potatoes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much do I have to eat to “get sick?”</vt:lpstr>
      <vt:lpstr>Is there any harm in the Dirty Dozen?</vt:lpstr>
      <vt:lpstr>Toxicity Values of Common Products</vt:lpstr>
      <vt:lpstr>PowerPoint Presentation</vt:lpstr>
      <vt:lpstr>So what do I do now?</vt:lpstr>
      <vt:lpstr>African Proverb</vt:lpstr>
      <vt:lpstr>Good luck in 2024!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Shaura Miller</dc:creator>
  <cp:lastModifiedBy>Chelsea</cp:lastModifiedBy>
  <cp:revision>287</cp:revision>
  <dcterms:created xsi:type="dcterms:W3CDTF">2008-01-15T06:56:36Z</dcterms:created>
  <dcterms:modified xsi:type="dcterms:W3CDTF">2023-12-20T12:56:13Z</dcterms:modified>
</cp:coreProperties>
</file>