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06" r:id="rId2"/>
    <p:sldId id="513" r:id="rId3"/>
    <p:sldId id="621" r:id="rId4"/>
    <p:sldId id="622" r:id="rId5"/>
    <p:sldId id="623" r:id="rId6"/>
    <p:sldId id="662" r:id="rId7"/>
    <p:sldId id="642" r:id="rId8"/>
    <p:sldId id="641" r:id="rId9"/>
    <p:sldId id="643" r:id="rId10"/>
    <p:sldId id="646" r:id="rId11"/>
    <p:sldId id="648" r:id="rId12"/>
    <p:sldId id="651" r:id="rId13"/>
    <p:sldId id="652" r:id="rId14"/>
    <p:sldId id="644" r:id="rId15"/>
    <p:sldId id="647" r:id="rId16"/>
    <p:sldId id="645" r:id="rId17"/>
    <p:sldId id="649" r:id="rId18"/>
    <p:sldId id="633" r:id="rId19"/>
    <p:sldId id="634" r:id="rId20"/>
    <p:sldId id="658" r:id="rId21"/>
    <p:sldId id="661" r:id="rId22"/>
    <p:sldId id="659" r:id="rId23"/>
    <p:sldId id="660" r:id="rId24"/>
    <p:sldId id="653" r:id="rId25"/>
    <p:sldId id="654" r:id="rId26"/>
    <p:sldId id="632" r:id="rId27"/>
    <p:sldId id="655" r:id="rId28"/>
    <p:sldId id="650" r:id="rId29"/>
    <p:sldId id="657" r:id="rId30"/>
    <p:sldId id="656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CEEF2E-3C7F-4A24-A4DD-1851C2E8A9E1}">
          <p14:sldIdLst>
            <p14:sldId id="406"/>
          </p14:sldIdLst>
        </p14:section>
        <p14:section name="Introduction" id="{41AA69B5-A4A0-4193-9F2D-F20DAC8F82AA}">
          <p14:sldIdLst>
            <p14:sldId id="513"/>
            <p14:sldId id="621"/>
            <p14:sldId id="622"/>
            <p14:sldId id="623"/>
            <p14:sldId id="662"/>
          </p14:sldIdLst>
        </p14:section>
        <p14:section name="Main Presentation" id="{42C284FC-49A9-41D4-8ADB-8D5755CC7766}">
          <p14:sldIdLst>
            <p14:sldId id="642"/>
          </p14:sldIdLst>
        </p14:section>
        <p14:section name="1. Select high quality seed" id="{BE04C673-E91B-44C7-AFDD-CE736C86B0E1}">
          <p14:sldIdLst>
            <p14:sldId id="641"/>
            <p14:sldId id="643"/>
            <p14:sldId id="646"/>
            <p14:sldId id="648"/>
            <p14:sldId id="651"/>
            <p14:sldId id="652"/>
          </p14:sldIdLst>
        </p14:section>
        <p14:section name="2. Sanitize equipment and storages" id="{123D043A-3E0D-4A8E-B3B5-7B19636012E8}">
          <p14:sldIdLst>
            <p14:sldId id="644"/>
            <p14:sldId id="647"/>
            <p14:sldId id="645"/>
            <p14:sldId id="649"/>
          </p14:sldIdLst>
        </p14:section>
        <p14:section name="4. Use an effective seed piece treatment" id="{384C5B8A-7D49-4B75-9904-328D2933D2F9}">
          <p14:sldIdLst>
            <p14:sldId id="633"/>
            <p14:sldId id="634"/>
            <p14:sldId id="658"/>
            <p14:sldId id="661"/>
            <p14:sldId id="659"/>
            <p14:sldId id="660"/>
            <p14:sldId id="653"/>
            <p14:sldId id="654"/>
            <p14:sldId id="632"/>
          </p14:sldIdLst>
        </p14:section>
        <p14:section name="5. Suberize properly" id="{F63DE4EE-10BB-4514-8B38-8A3DE200700A}">
          <p14:sldIdLst>
            <p14:sldId id="655"/>
          </p14:sldIdLst>
        </p14:section>
        <p14:section name="6. Proper soil temperature and moisture" id="{8C321ADE-AFC1-4380-8857-870263C65067}">
          <p14:sldIdLst>
            <p14:sldId id="650"/>
          </p14:sldIdLst>
        </p14:section>
        <p14:section name="Conclusion and Questions" id="{34847322-73DC-47AB-9DF4-50F9F0957C22}">
          <p14:sldIdLst>
            <p14:sldId id="657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 Miller" initials="JM" lastIdx="1" clrIdx="0">
    <p:extLst>
      <p:ext uri="{19B8F6BF-5375-455C-9EA6-DF929625EA0E}">
        <p15:presenceInfo xmlns:p15="http://schemas.microsoft.com/office/powerpoint/2012/main" userId="S-1-5-21-4279683134-2937716994-3543120693-11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CCC00"/>
    <a:srgbClr val="FF9933"/>
    <a:srgbClr val="FF33CC"/>
    <a:srgbClr val="41969D"/>
    <a:srgbClr val="409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7" d="100"/>
          <a:sy n="27" d="100"/>
        </p:scale>
        <p:origin x="442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 oz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d\-mmm</c:formatCode>
                <c:ptCount val="5"/>
                <c:pt idx="0">
                  <c:v>45078</c:v>
                </c:pt>
                <c:pt idx="1">
                  <c:v>45082</c:v>
                </c:pt>
                <c:pt idx="2">
                  <c:v>45085</c:v>
                </c:pt>
                <c:pt idx="3">
                  <c:v>45088</c:v>
                </c:pt>
                <c:pt idx="4">
                  <c:v>45091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49.8</c:v>
                </c:pt>
                <c:pt idx="1">
                  <c:v>71</c:v>
                </c:pt>
                <c:pt idx="2">
                  <c:v>76.2</c:v>
                </c:pt>
                <c:pt idx="3">
                  <c:v>83.1</c:v>
                </c:pt>
                <c:pt idx="4">
                  <c:v>78.3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29-427A-ACAA-13A708505E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oz aged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d\-mmm</c:formatCode>
                <c:ptCount val="5"/>
                <c:pt idx="0">
                  <c:v>45078</c:v>
                </c:pt>
                <c:pt idx="1">
                  <c:v>45082</c:v>
                </c:pt>
                <c:pt idx="2">
                  <c:v>45085</c:v>
                </c:pt>
                <c:pt idx="3">
                  <c:v>45088</c:v>
                </c:pt>
                <c:pt idx="4">
                  <c:v>45091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67.2</c:v>
                </c:pt>
                <c:pt idx="1">
                  <c:v>83.1</c:v>
                </c:pt>
                <c:pt idx="2">
                  <c:v>84.8</c:v>
                </c:pt>
                <c:pt idx="3">
                  <c:v>86.2</c:v>
                </c:pt>
                <c:pt idx="4">
                  <c:v>85.9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29-427A-ACAA-13A708505E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oz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d\-mmm</c:formatCode>
                <c:ptCount val="5"/>
                <c:pt idx="0">
                  <c:v>45078</c:v>
                </c:pt>
                <c:pt idx="1">
                  <c:v>45082</c:v>
                </c:pt>
                <c:pt idx="2">
                  <c:v>45085</c:v>
                </c:pt>
                <c:pt idx="3">
                  <c:v>45088</c:v>
                </c:pt>
                <c:pt idx="4">
                  <c:v>45091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49.3</c:v>
                </c:pt>
                <c:pt idx="1">
                  <c:v>78.3</c:v>
                </c:pt>
                <c:pt idx="2">
                  <c:v>81.7</c:v>
                </c:pt>
                <c:pt idx="3">
                  <c:v>83.5</c:v>
                </c:pt>
                <c:pt idx="4">
                  <c:v>82.1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29-427A-ACAA-13A708505E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 oz aged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d\-mmm</c:formatCode>
                <c:ptCount val="5"/>
                <c:pt idx="0">
                  <c:v>45078</c:v>
                </c:pt>
                <c:pt idx="1">
                  <c:v>45082</c:v>
                </c:pt>
                <c:pt idx="2">
                  <c:v>45085</c:v>
                </c:pt>
                <c:pt idx="3">
                  <c:v>45088</c:v>
                </c:pt>
                <c:pt idx="4">
                  <c:v>45091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66.5</c:v>
                </c:pt>
                <c:pt idx="1">
                  <c:v>81.7</c:v>
                </c:pt>
                <c:pt idx="2">
                  <c:v>83.1</c:v>
                </c:pt>
                <c:pt idx="3">
                  <c:v>84.5</c:v>
                </c:pt>
                <c:pt idx="4">
                  <c:v>82.7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29-427A-ACAA-13A708505E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 oz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d\-mmm</c:formatCode>
                <c:ptCount val="5"/>
                <c:pt idx="0">
                  <c:v>45078</c:v>
                </c:pt>
                <c:pt idx="1">
                  <c:v>45082</c:v>
                </c:pt>
                <c:pt idx="2">
                  <c:v>45085</c:v>
                </c:pt>
                <c:pt idx="3">
                  <c:v>45088</c:v>
                </c:pt>
                <c:pt idx="4">
                  <c:v>45091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0">
                  <c:v>59.3</c:v>
                </c:pt>
                <c:pt idx="1">
                  <c:v>83.4</c:v>
                </c:pt>
                <c:pt idx="2">
                  <c:v>85.2</c:v>
                </c:pt>
                <c:pt idx="3">
                  <c:v>85.5</c:v>
                </c:pt>
                <c:pt idx="4">
                  <c:v>86.2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129-427A-ACAA-13A708505E9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4 oz aged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d\-mmm</c:formatCode>
                <c:ptCount val="5"/>
                <c:pt idx="0">
                  <c:v>45078</c:v>
                </c:pt>
                <c:pt idx="1">
                  <c:v>45082</c:v>
                </c:pt>
                <c:pt idx="2">
                  <c:v>45085</c:v>
                </c:pt>
                <c:pt idx="3">
                  <c:v>45088</c:v>
                </c:pt>
                <c:pt idx="4">
                  <c:v>45091</c:v>
                </c:pt>
              </c:numCache>
            </c:numRef>
          </c:cat>
          <c:val>
            <c:numRef>
              <c:f>Sheet1!$G$2:$G$6</c:f>
              <c:numCache>
                <c:formatCode>General</c:formatCode>
                <c:ptCount val="5"/>
                <c:pt idx="0">
                  <c:v>80</c:v>
                </c:pt>
                <c:pt idx="1">
                  <c:v>85.2</c:v>
                </c:pt>
                <c:pt idx="2">
                  <c:v>87.6</c:v>
                </c:pt>
                <c:pt idx="3">
                  <c:v>89.3</c:v>
                </c:pt>
                <c:pt idx="4">
                  <c:v>87.6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129-427A-ACAA-13A708505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2049680"/>
        <c:axId val="582051640"/>
      </c:lineChart>
      <c:dateAx>
        <c:axId val="582049680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051640"/>
        <c:crosses val="autoZero"/>
        <c:auto val="1"/>
        <c:lblOffset val="100"/>
        <c:baseTimeUnit val="days"/>
      </c:dateAx>
      <c:valAx>
        <c:axId val="582051640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Emergence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04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Fludioxonil-Resistant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5410171873507726E-4"/>
                  <c:y val="-1.21896969144584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AD1-407A-A818-9D612A03833E}"/>
                </c:ext>
              </c:extLst>
            </c:dLbl>
            <c:dLbl>
              <c:idx val="1"/>
              <c:layout>
                <c:manualLayout>
                  <c:x val="6.729560087244066E-3"/>
                  <c:y val="-9.634432094796743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AD1-407A-A818-9D612A03833E}"/>
                </c:ext>
              </c:extLst>
            </c:dLbl>
            <c:dLbl>
              <c:idx val="2"/>
              <c:layout>
                <c:manualLayout>
                  <c:x val="-8.7333590767808876E-4"/>
                  <c:y val="-9.48778324169692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AD1-407A-A818-9D612A03833E}"/>
                </c:ext>
              </c:extLst>
            </c:dLbl>
            <c:dLbl>
              <c:idx val="3"/>
              <c:layout>
                <c:manualLayout>
                  <c:x val="-8.2370591698375129E-4"/>
                  <c:y val="-7.079219046549813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AD1-407A-A818-9D612A03833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AD1-407A-A818-9D612A03833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AD1-407A-A818-9D612A03833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AD1-407A-A818-9D612A03833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AD1-407A-A818-9D612A03833E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AD1-407A-A818-9D612A03833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AD1-407A-A818-9D612A03833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2AD1-407A-A818-9D612A038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UTC</c:v>
                </c:pt>
                <c:pt idx="1">
                  <c:v>Maxim</c:v>
                </c:pt>
                <c:pt idx="2">
                  <c:v>Salient</c:v>
                </c:pt>
                <c:pt idx="3">
                  <c:v>MZ dust</c:v>
                </c:pt>
                <c:pt idx="4">
                  <c:v>Maxim MZ</c:v>
                </c:pt>
                <c:pt idx="5">
                  <c:v>CMP Extreme</c:v>
                </c:pt>
                <c:pt idx="6">
                  <c:v>CMP Vibrance</c:v>
                </c:pt>
                <c:pt idx="7">
                  <c:v>Emesto Silver</c:v>
                </c:pt>
                <c:pt idx="8">
                  <c:v>CMP Extreme + MZ</c:v>
                </c:pt>
                <c:pt idx="9">
                  <c:v>CMP Vibrance + MZ</c:v>
                </c:pt>
                <c:pt idx="10">
                  <c:v>Emesto Silver + MZ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42</c:v>
                </c:pt>
                <c:pt idx="1">
                  <c:v>49</c:v>
                </c:pt>
                <c:pt idx="2">
                  <c:v>8</c:v>
                </c:pt>
                <c:pt idx="3">
                  <c:v>12</c:v>
                </c:pt>
                <c:pt idx="4">
                  <c:v>14</c:v>
                </c:pt>
                <c:pt idx="5">
                  <c:v>8</c:v>
                </c:pt>
                <c:pt idx="6">
                  <c:v>11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AD1-407A-A818-9D612A0383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Fludioxonil-Sensitive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2AD1-407A-A818-9D612A03833E}"/>
                </c:ext>
              </c:extLst>
            </c:dLbl>
            <c:dLbl>
              <c:idx val="1"/>
              <c:layout>
                <c:manualLayout>
                  <c:x val="1.3207839216570604E-2"/>
                  <c:y val="-2.1824154894962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2AD1-407A-A818-9D612A03833E}"/>
                </c:ext>
              </c:extLst>
            </c:dLbl>
            <c:dLbl>
              <c:idx val="2"/>
              <c:layout>
                <c:manualLayout>
                  <c:x val="0"/>
                  <c:y val="-9.634432094796743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2AD1-407A-A818-9D612A03833E}"/>
                </c:ext>
              </c:extLst>
            </c:dLbl>
            <c:dLbl>
              <c:idx val="3"/>
              <c:layout>
                <c:manualLayout>
                  <c:x val="-8.224922869398567E-17"/>
                  <c:y val="-4.817216047398371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2AD1-407A-A818-9D612A03833E}"/>
                </c:ext>
              </c:extLst>
            </c:dLbl>
            <c:dLbl>
              <c:idx val="4"/>
              <c:layout>
                <c:manualLayout>
                  <c:x val="8.8052261443804028E-3"/>
                  <c:y val="-7.665716801862997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2AD1-407A-A818-9D612A03833E}"/>
                </c:ext>
              </c:extLst>
            </c:dLbl>
            <c:dLbl>
              <c:idx val="5"/>
              <c:layout>
                <c:manualLayout>
                  <c:x val="2.431025496563593E-3"/>
                  <c:y val="-1.02209557358172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2AD1-407A-A818-9D612A03833E}"/>
                </c:ext>
              </c:extLst>
            </c:dLbl>
            <c:dLbl>
              <c:idx val="6"/>
              <c:layout>
                <c:manualLayout>
                  <c:x val="6.6039196082853021E-3"/>
                  <c:y val="-1.02209557358172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2AD1-407A-A818-9D612A03833E}"/>
                </c:ext>
              </c:extLst>
            </c:dLbl>
            <c:dLbl>
              <c:idx val="7"/>
              <c:layout>
                <c:manualLayout>
                  <c:x val="1.2107185948522892E-2"/>
                  <c:y val="-7.665716801862950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2AD1-407A-A818-9D612A03833E}"/>
                </c:ext>
              </c:extLst>
            </c:dLbl>
            <c:dLbl>
              <c:idx val="8"/>
              <c:layout>
                <c:manualLayout>
                  <c:x val="5.5032663402377517E-3"/>
                  <c:y val="-7.665716801862903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2AD1-407A-A818-9D612A03833E}"/>
                </c:ext>
              </c:extLst>
            </c:dLbl>
            <c:dLbl>
              <c:idx val="9"/>
              <c:layout>
                <c:manualLayout>
                  <c:x val="9.905879412427791E-3"/>
                  <c:y val="-1.0220955735817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2AD1-407A-A818-9D612A03833E}"/>
                </c:ext>
              </c:extLst>
            </c:dLbl>
            <c:dLbl>
              <c:idx val="10"/>
              <c:layout>
                <c:manualLayout>
                  <c:x val="8.8052261443804028E-3"/>
                  <c:y val="-7.665716801862950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2AD1-407A-A818-9D612A038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UTC</c:v>
                </c:pt>
                <c:pt idx="1">
                  <c:v>Maxim</c:v>
                </c:pt>
                <c:pt idx="2">
                  <c:v>Salient</c:v>
                </c:pt>
                <c:pt idx="3">
                  <c:v>MZ dust</c:v>
                </c:pt>
                <c:pt idx="4">
                  <c:v>Maxim MZ</c:v>
                </c:pt>
                <c:pt idx="5">
                  <c:v>CMP Extreme</c:v>
                </c:pt>
                <c:pt idx="6">
                  <c:v>CMP Vibrance</c:v>
                </c:pt>
                <c:pt idx="7">
                  <c:v>Emesto Silver</c:v>
                </c:pt>
                <c:pt idx="8">
                  <c:v>CMP Extreme + MZ</c:v>
                </c:pt>
                <c:pt idx="9">
                  <c:v>CMP Vibrance + MZ</c:v>
                </c:pt>
                <c:pt idx="10">
                  <c:v>Emesto Silver + MZ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74</c:v>
                </c:pt>
                <c:pt idx="1">
                  <c:v>18</c:v>
                </c:pt>
                <c:pt idx="2">
                  <c:v>9</c:v>
                </c:pt>
                <c:pt idx="3">
                  <c:v>29</c:v>
                </c:pt>
                <c:pt idx="4">
                  <c:v>11</c:v>
                </c:pt>
                <c:pt idx="5">
                  <c:v>15</c:v>
                </c:pt>
                <c:pt idx="6">
                  <c:v>6</c:v>
                </c:pt>
                <c:pt idx="7">
                  <c:v>6</c:v>
                </c:pt>
                <c:pt idx="8">
                  <c:v>12</c:v>
                </c:pt>
                <c:pt idx="9">
                  <c:v>8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AD1-407A-A818-9D612A0383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2050856"/>
        <c:axId val="582047720"/>
      </c:barChart>
      <c:catAx>
        <c:axId val="58205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582047720"/>
        <c:crosses val="autoZero"/>
        <c:auto val="1"/>
        <c:lblAlgn val="ctr"/>
        <c:lblOffset val="100"/>
        <c:noMultiLvlLbl val="0"/>
      </c:catAx>
      <c:valAx>
        <c:axId val="582047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r>
                  <a:rPr lang="en-US"/>
                  <a:t>% Seed Infected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582050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Fludioxonil-Resistant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A05-4401-A535-B5C635ECAA7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A05-4401-A535-B5C635ECAA7C}"/>
                </c:ext>
              </c:extLst>
            </c:dLbl>
            <c:dLbl>
              <c:idx val="2"/>
              <c:layout>
                <c:manualLayout>
                  <c:x val="-1.111111111111111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jk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A05-4401-A535-B5C635ECAA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/>
                      <a:t>ef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A05-4401-A535-B5C635ECAA7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A05-4401-A535-B5C635ECAA7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hi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A05-4401-A535-B5C635ECAA7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err="1"/>
                      <a:t>fg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A05-4401-A535-B5C635ECAA7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err="1"/>
                      <a:t>ij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A05-4401-A535-B5C635ECAA7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hi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A05-4401-A535-B5C635ECAA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Check</c:v>
                </c:pt>
                <c:pt idx="1">
                  <c:v>Maxim</c:v>
                </c:pt>
                <c:pt idx="2">
                  <c:v>Salient</c:v>
                </c:pt>
                <c:pt idx="3">
                  <c:v>MZ Dust</c:v>
                </c:pt>
                <c:pt idx="4">
                  <c:v>CMV Potato</c:v>
                </c:pt>
                <c:pt idx="5">
                  <c:v>Emesto</c:v>
                </c:pt>
                <c:pt idx="6">
                  <c:v>STartUP MANZB</c:v>
                </c:pt>
                <c:pt idx="7">
                  <c:v>CMV Potato + MZ</c:v>
                </c:pt>
                <c:pt idx="8">
                  <c:v>Emesto + MZ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90</c:v>
                </c:pt>
                <c:pt idx="1">
                  <c:v>98</c:v>
                </c:pt>
                <c:pt idx="2">
                  <c:v>9</c:v>
                </c:pt>
                <c:pt idx="3">
                  <c:v>30</c:v>
                </c:pt>
                <c:pt idx="4">
                  <c:v>6</c:v>
                </c:pt>
                <c:pt idx="5">
                  <c:v>17</c:v>
                </c:pt>
                <c:pt idx="6">
                  <c:v>25</c:v>
                </c:pt>
                <c:pt idx="7">
                  <c:v>12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11-42D4-BC36-EBE37D37CB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Fludioxonil-Sensitive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A05-4401-A535-B5C635ECAA7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A05-4401-A535-B5C635ECAA7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A05-4401-A535-B5C635ECAA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A05-4401-A535-B5C635ECAA7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cd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A05-4401-A535-B5C635ECAA7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f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A05-4401-A535-B5C635ECAA7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A05-4401-A535-B5C635ECAA7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f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FA05-4401-A535-B5C635ECAA7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 err="1"/>
                      <a:t>gh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A05-4401-A535-B5C635ECAA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Check</c:v>
                </c:pt>
                <c:pt idx="1">
                  <c:v>Maxim</c:v>
                </c:pt>
                <c:pt idx="2">
                  <c:v>Salient</c:v>
                </c:pt>
                <c:pt idx="3">
                  <c:v>MZ Dust</c:v>
                </c:pt>
                <c:pt idx="4">
                  <c:v>CMV Potato</c:v>
                </c:pt>
                <c:pt idx="5">
                  <c:v>Emesto</c:v>
                </c:pt>
                <c:pt idx="6">
                  <c:v>STartUP MANZB</c:v>
                </c:pt>
                <c:pt idx="7">
                  <c:v>CMV Potato + MZ</c:v>
                </c:pt>
                <c:pt idx="8">
                  <c:v>Emesto + MZ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96</c:v>
                </c:pt>
                <c:pt idx="1">
                  <c:v>82</c:v>
                </c:pt>
                <c:pt idx="2">
                  <c:v>6</c:v>
                </c:pt>
                <c:pt idx="3">
                  <c:v>38</c:v>
                </c:pt>
                <c:pt idx="4">
                  <c:v>41</c:v>
                </c:pt>
                <c:pt idx="5">
                  <c:v>29</c:v>
                </c:pt>
                <c:pt idx="6">
                  <c:v>49</c:v>
                </c:pt>
                <c:pt idx="7">
                  <c:v>26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A05-4401-A535-B5C635ECA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82051248"/>
        <c:axId val="582052032"/>
      </c:barChart>
      <c:catAx>
        <c:axId val="58205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582052032"/>
        <c:crosses val="autoZero"/>
        <c:auto val="1"/>
        <c:lblAlgn val="ctr"/>
        <c:lblOffset val="100"/>
        <c:noMultiLvlLbl val="0"/>
      </c:catAx>
      <c:valAx>
        <c:axId val="5820520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r>
                  <a:rPr lang="en-US"/>
                  <a:t>% Seed Infected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58205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Non-Inoculated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364780043622033E-3"/>
                  <c:y val="7.21331879060339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753-4A00-B0FF-BF7B42E88BAB}"/>
                </c:ext>
              </c:extLst>
            </c:dLbl>
            <c:dLbl>
              <c:idx val="1"/>
              <c:layout>
                <c:manualLayout>
                  <c:x val="-1.1215933478740522E-3"/>
                  <c:y val="7.72436657739425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753-4A00-B0FF-BF7B42E88BAB}"/>
                </c:ext>
              </c:extLst>
            </c:dLbl>
            <c:dLbl>
              <c:idx val="2"/>
              <c:layout>
                <c:manualLayout>
                  <c:x val="1.121593347874011E-3"/>
                  <c:y val="6.972462371088689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fg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753-4A00-B0FF-BF7B42E88BAB}"/>
                </c:ext>
              </c:extLst>
            </c:dLbl>
            <c:dLbl>
              <c:idx val="3"/>
              <c:layout>
                <c:manualLayout>
                  <c:x val="1.121593347874011E-3"/>
                  <c:y val="5.9356993236262236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gh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753-4A00-B0FF-BF7B42E88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UTC</c:v>
                </c:pt>
                <c:pt idx="1">
                  <c:v>MZ dust</c:v>
                </c:pt>
                <c:pt idx="2">
                  <c:v>CMV</c:v>
                </c:pt>
                <c:pt idx="3">
                  <c:v>CMV+MZ dust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</c:v>
                </c:pt>
                <c:pt idx="1">
                  <c:v>40</c:v>
                </c:pt>
                <c:pt idx="2">
                  <c:v>22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53-4A00-B0FF-BF7B42E88B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Fsam Sens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1124614346992835E-17"/>
                  <c:y val="7.92124069525838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753-4A00-B0FF-BF7B42E88BAB}"/>
                </c:ext>
              </c:extLst>
            </c:dLbl>
            <c:dLbl>
              <c:idx val="1"/>
              <c:layout>
                <c:manualLayout>
                  <c:x val="8.9727467829920048E-3"/>
                  <c:y val="7.783016352925577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753-4A00-B0FF-BF7B42E88BAB}"/>
                </c:ext>
              </c:extLst>
            </c:dLbl>
            <c:dLbl>
              <c:idx val="2"/>
              <c:layout>
                <c:manualLayout>
                  <c:x val="-5.6079667393700546E-3"/>
                  <c:y val="6.44674711041710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753-4A00-B0FF-BF7B42E88BAB}"/>
                </c:ext>
              </c:extLst>
            </c:dLbl>
            <c:dLbl>
              <c:idx val="3"/>
              <c:layout>
                <c:manualLayout>
                  <c:x val="5.6079667393700546E-3"/>
                  <c:y val="6.6729561760426742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ef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753-4A00-B0FF-BF7B42E88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UTC</c:v>
                </c:pt>
                <c:pt idx="1">
                  <c:v>MZ dust</c:v>
                </c:pt>
                <c:pt idx="2">
                  <c:v>CMV</c:v>
                </c:pt>
                <c:pt idx="3">
                  <c:v>CMV+MZ dust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96</c:v>
                </c:pt>
                <c:pt idx="1">
                  <c:v>38</c:v>
                </c:pt>
                <c:pt idx="2">
                  <c:v>41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753-4A00-B0FF-BF7B42E88BA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Fsam Res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486373391496044E-3"/>
                  <c:y val="7.24265373836485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B753-4A00-B0FF-BF7B42E88BAB}"/>
                </c:ext>
              </c:extLst>
            </c:dLbl>
            <c:dLbl>
              <c:idx val="1"/>
              <c:layout>
                <c:manualLayout>
                  <c:x val="1.0094340130866099E-2"/>
                  <c:y val="7.994557944670426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def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B753-4A00-B0FF-BF7B42E88BAB}"/>
                </c:ext>
              </c:extLst>
            </c:dLbl>
            <c:dLbl>
              <c:idx val="2"/>
              <c:layout>
                <c:manualLayout>
                  <c:x val="1.3459120174488132E-2"/>
                  <c:y val="3.14173668926745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753-4A00-B0FF-BF7B42E88BAB}"/>
                </c:ext>
              </c:extLst>
            </c:dLbl>
            <c:dLbl>
              <c:idx val="3"/>
              <c:layout>
                <c:manualLayout>
                  <c:x val="8.972746782992088E-3"/>
                  <c:y val="6.70227100381252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gh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B753-4A00-B0FF-BF7B42E88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UTC</c:v>
                </c:pt>
                <c:pt idx="1">
                  <c:v>MZ dust</c:v>
                </c:pt>
                <c:pt idx="2">
                  <c:v>CMV</c:v>
                </c:pt>
                <c:pt idx="3">
                  <c:v>CMV+MZ dust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90</c:v>
                </c:pt>
                <c:pt idx="1">
                  <c:v>31</c:v>
                </c:pt>
                <c:pt idx="2">
                  <c:v>6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753-4A00-B0FF-BF7B42E88BA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 oxys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094340130866099E-2"/>
                  <c:y val="7.54215993341087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B753-4A00-B0FF-BF7B42E88BAB}"/>
                </c:ext>
              </c:extLst>
            </c:dLbl>
            <c:dLbl>
              <c:idx val="1"/>
              <c:layout>
                <c:manualLayout>
                  <c:x val="1.2337526826614039E-2"/>
                  <c:y val="-4.299923886071754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gh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B753-4A00-B0FF-BF7B42E88BAB}"/>
                </c:ext>
              </c:extLst>
            </c:dLbl>
            <c:dLbl>
              <c:idx val="2"/>
              <c:layout>
                <c:manualLayout>
                  <c:x val="4.486373391496044E-3"/>
                  <c:y val="6.97246237108869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B753-4A00-B0FF-BF7B42E88BAB}"/>
                </c:ext>
              </c:extLst>
            </c:dLbl>
            <c:dLbl>
              <c:idx val="3"/>
              <c:layout>
                <c:manualLayout>
                  <c:x val="2.2431866957479396E-3"/>
                  <c:y val="1.86198450318006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B753-4A00-B0FF-BF7B42E88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UTC</c:v>
                </c:pt>
                <c:pt idx="1">
                  <c:v>MZ dust</c:v>
                </c:pt>
                <c:pt idx="2">
                  <c:v>CMV</c:v>
                </c:pt>
                <c:pt idx="3">
                  <c:v>CMV+MZ dust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64</c:v>
                </c:pt>
                <c:pt idx="1">
                  <c:v>16</c:v>
                </c:pt>
                <c:pt idx="2">
                  <c:v>49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753-4A00-B0FF-BF7B42E88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2046152"/>
        <c:axId val="582052816"/>
        <c:axId val="703426328"/>
      </c:bar3DChart>
      <c:catAx>
        <c:axId val="58204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052816"/>
        <c:crosses val="autoZero"/>
        <c:auto val="1"/>
        <c:lblAlgn val="ctr"/>
        <c:lblOffset val="100"/>
        <c:noMultiLvlLbl val="0"/>
      </c:catAx>
      <c:valAx>
        <c:axId val="58205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Seed Infected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046152"/>
        <c:crosses val="autoZero"/>
        <c:crossBetween val="between"/>
      </c:valAx>
      <c:serAx>
        <c:axId val="7034263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0528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8BBE3E-4698-49D4-AA7D-1E379BE46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2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FB5256-13BC-442E-828A-25E8742D6F59}" type="slidenum">
              <a:rPr lang="en-US"/>
              <a:pPr/>
              <a:t>1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5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BBE3E-4698-49D4-AA7D-1E379BE4619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41309-D076-456F-9FD5-3E33053550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E3543-384A-4040-BBC8-63FF931D4F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Poll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body" idx="13" hasCustomPrompt="1"/>
          </p:nvPr>
        </p:nvSpPr>
        <p:spPr>
          <a:xfrm>
            <a:off x="609600" y="1570038"/>
            <a:ext cx="10972800" cy="68580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7" name="choices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408238"/>
            <a:ext cx="10972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1pPr>
            <a:lvl2pPr marL="9715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</p:spTree>
    <p:extLst>
      <p:ext uri="{BB962C8B-B14F-4D97-AF65-F5344CB8AC3E}">
        <p14:creationId xmlns:p14="http://schemas.microsoft.com/office/powerpoint/2010/main" val="129190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 hidden="1"/>
          <p:cNvSpPr/>
          <p:nvPr userDrawn="1">
            <p:custDataLst>
              <p:tags r:id="rId1"/>
            </p:custDataLst>
          </p:nvPr>
        </p:nvSpPr>
        <p:spPr>
          <a:xfrm>
            <a:off x="10922000" y="5905500"/>
            <a:ext cx="846667" cy="63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478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body" idx="13" hasCustomPrompt="1"/>
          </p:nvPr>
        </p:nvSpPr>
        <p:spPr>
          <a:xfrm>
            <a:off x="609600" y="1570038"/>
            <a:ext cx="10972800" cy="68580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7" name="choices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408238"/>
            <a:ext cx="53340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1pPr>
            <a:lvl2pPr marL="9715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8" name="chartPosition"/>
          <p:cNvSpPr>
            <a:spLocks noGrp="1"/>
          </p:cNvSpPr>
          <p:nvPr>
            <p:ph type="chart" sz="quarter" idx="15"/>
          </p:nvPr>
        </p:nvSpPr>
        <p:spPr>
          <a:xfrm>
            <a:off x="6248400" y="2408238"/>
            <a:ext cx="5334000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30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Question And Chart" type="titleOnly" preserve="1">
  <p:cSld name="Interactive Voting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body" idx="13" hasCustomPrompt="1"/>
          </p:nvPr>
        </p:nvSpPr>
        <p:spPr>
          <a:xfrm>
            <a:off x="609600" y="1570038"/>
            <a:ext cx="10972800" cy="68580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7" name="choices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408238"/>
            <a:ext cx="5334000" cy="384016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1pPr>
            <a:lvl2pPr marL="9715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8" name="chartPosition"/>
          <p:cNvSpPr>
            <a:spLocks noGrp="1"/>
          </p:cNvSpPr>
          <p:nvPr>
            <p:ph type="chart" sz="quarter" idx="15"/>
          </p:nvPr>
        </p:nvSpPr>
        <p:spPr>
          <a:xfrm>
            <a:off x="6248400" y="2408238"/>
            <a:ext cx="5334000" cy="38401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55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Clock Shape" type="titleOnly" preserve="1">
  <p:cSld name="Interactive Voting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 hidden="1"/>
          <p:cNvSpPr/>
          <p:nvPr userDrawn="1">
            <p:custDataLst>
              <p:tags r:id="rId1"/>
            </p:custDataLst>
          </p:nvPr>
        </p:nvSpPr>
        <p:spPr>
          <a:xfrm>
            <a:off x="11239500" y="5905500"/>
            <a:ext cx="635000" cy="63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38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74AC3-922A-489D-A693-50184125BB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51D2E-6596-4513-A2A4-63F3B9E0F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9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BAB28-F392-447C-B56E-7EDA0D0F00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E3A74-4904-49D5-9D77-5A59378583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5AF82-B6B1-4BBA-9278-A61161D0B0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27170-6C6C-4429-9D97-EFE9B6E8C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D0FF1-3468-4C34-BEFE-EEF45FFD57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97A0D-8FBE-4964-9941-09B3291428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DF9EB-79F9-46F0-A663-AFFC7B921E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19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59" r:id="rId16"/>
    <p:sldLayoutId id="214748366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39775"/>
            <a:ext cx="10820400" cy="936625"/>
          </a:xfrm>
        </p:spPr>
        <p:txBody>
          <a:bodyPr/>
          <a:lstStyle/>
          <a:p>
            <a:pPr algn="ctr" eaLnBrk="1" hangingPunct="1"/>
            <a:r>
              <a:rPr lang="en-US" dirty="0"/>
              <a:t>Prepping Your Seed for Optimum Performance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657600"/>
            <a:ext cx="5867400" cy="1847850"/>
          </a:xfrm>
        </p:spPr>
        <p:txBody>
          <a:bodyPr/>
          <a:lstStyle/>
          <a:p>
            <a:pPr eaLnBrk="1" hangingPunct="1"/>
            <a:r>
              <a:rPr lang="en-US" dirty="0"/>
              <a:t>Dr. Jeff Miller</a:t>
            </a:r>
          </a:p>
          <a:p>
            <a:pPr eaLnBrk="1" hangingPunct="1"/>
            <a:r>
              <a:rPr lang="en-US" dirty="0"/>
              <a:t>Trent Taysom, Cheryn Suarez</a:t>
            </a:r>
          </a:p>
          <a:p>
            <a:pPr eaLnBrk="1" hangingPunct="1"/>
            <a:r>
              <a:rPr lang="en-US" dirty="0"/>
              <a:t>Scott Anderson, Dr. Terry Miller</a:t>
            </a:r>
          </a:p>
        </p:txBody>
      </p:sp>
      <p:pic>
        <p:nvPicPr>
          <p:cNvPr id="13319" name="Picture 8" descr="MillerResearch out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08367"/>
            <a:ext cx="2627481" cy="16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590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Physiological 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Younger Seed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Slower emergence</a:t>
            </a:r>
          </a:p>
          <a:p>
            <a:r>
              <a:rPr lang="en-US" sz="2800" dirty="0"/>
              <a:t>Fewer stems (sprouts/eye)</a:t>
            </a:r>
          </a:p>
          <a:p>
            <a:r>
              <a:rPr lang="en-US" sz="2800" dirty="0"/>
              <a:t>Fewer tubers/plant</a:t>
            </a:r>
          </a:p>
          <a:p>
            <a:r>
              <a:rPr lang="en-US" sz="2800" dirty="0"/>
              <a:t>Longer canopy life</a:t>
            </a:r>
          </a:p>
          <a:p>
            <a:r>
              <a:rPr lang="en-US" sz="2800" dirty="0"/>
              <a:t>Larger-sized tubers</a:t>
            </a:r>
          </a:p>
          <a:p>
            <a:r>
              <a:rPr lang="en-US" sz="2800" dirty="0"/>
              <a:t>Later tuber initiation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/>
              <a:t>Older Seed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800" dirty="0"/>
              <a:t>Faster emergence (4-5 days)</a:t>
            </a:r>
          </a:p>
          <a:p>
            <a:r>
              <a:rPr lang="en-US" sz="2800" dirty="0"/>
              <a:t>Multiple stems (sprouts/eye)</a:t>
            </a:r>
          </a:p>
          <a:p>
            <a:r>
              <a:rPr lang="en-US" sz="2800" dirty="0"/>
              <a:t>Increased tubers/plant</a:t>
            </a:r>
          </a:p>
          <a:p>
            <a:r>
              <a:rPr lang="en-US" sz="2800" dirty="0"/>
              <a:t>Earlier tuber initiation</a:t>
            </a:r>
          </a:p>
          <a:p>
            <a:r>
              <a:rPr lang="en-US" sz="2800" dirty="0"/>
              <a:t>Smaller-sized tubers</a:t>
            </a:r>
          </a:p>
          <a:p>
            <a:r>
              <a:rPr lang="en-US" sz="2800" dirty="0"/>
              <a:t>Earlier senescence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3168" y="6301677"/>
            <a:ext cx="1082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Adapted from </a:t>
            </a:r>
            <a:r>
              <a:rPr lang="en-US" sz="2000" dirty="0" err="1"/>
              <a:t>Iritani</a:t>
            </a:r>
            <a:r>
              <a:rPr lang="en-US" sz="2000" dirty="0"/>
              <a:t> et al., 1972; in Potato Production Systems (2020), p. 149</a:t>
            </a:r>
          </a:p>
        </p:txBody>
      </p:sp>
    </p:spTree>
    <p:extLst>
      <p:ext uri="{BB962C8B-B14F-4D97-AF65-F5344CB8AC3E}">
        <p14:creationId xmlns:p14="http://schemas.microsoft.com/office/powerpoint/2010/main" val="2454564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Size and Physiological Age on Emergence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46045"/>
              </p:ext>
            </p:extLst>
          </p:nvPr>
        </p:nvGraphicFramePr>
        <p:xfrm>
          <a:off x="609600" y="1600200"/>
          <a:ext cx="10972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605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Disease-Free Seed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Bacterial ring rot</a:t>
            </a:r>
          </a:p>
          <a:p>
            <a:r>
              <a:rPr lang="en-US" dirty="0"/>
              <a:t>Mosaic viruses</a:t>
            </a:r>
          </a:p>
          <a:p>
            <a:r>
              <a:rPr lang="en-US" dirty="0"/>
              <a:t>Late blight</a:t>
            </a:r>
          </a:p>
          <a:p>
            <a:r>
              <a:rPr lang="en-US" dirty="0"/>
              <a:t>Fusarium dry rot</a:t>
            </a:r>
          </a:p>
          <a:p>
            <a:r>
              <a:rPr lang="en-US" dirty="0"/>
              <a:t>Rhizoctonia</a:t>
            </a:r>
          </a:p>
          <a:p>
            <a:r>
              <a:rPr lang="en-US" dirty="0"/>
              <a:t>Powdery scab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20206" r="28889" b="6964"/>
          <a:stretch/>
        </p:blipFill>
        <p:spPr>
          <a:xfrm>
            <a:off x="5219701" y="160338"/>
            <a:ext cx="22860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2222" r="6365" b="21110"/>
          <a:stretch/>
        </p:blipFill>
        <p:spPr>
          <a:xfrm>
            <a:off x="7505701" y="160337"/>
            <a:ext cx="3619499" cy="251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1" y="2674937"/>
            <a:ext cx="3422904" cy="2297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6667" r="26250" b="2222"/>
          <a:stretch/>
        </p:blipFill>
        <p:spPr>
          <a:xfrm rot="5400000">
            <a:off x="8727079" y="2582526"/>
            <a:ext cx="2297696" cy="2466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1" y="4962454"/>
            <a:ext cx="3581400" cy="1796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26" y="4964696"/>
            <a:ext cx="2361423" cy="17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02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4800600" cy="1143000"/>
          </a:xfrm>
        </p:spPr>
        <p:txBody>
          <a:bodyPr/>
          <a:lstStyle/>
          <a:p>
            <a:r>
              <a:rPr lang="en-US" dirty="0"/>
              <a:t>North American Plant Health Certificate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840706"/>
            <a:ext cx="4572000" cy="4525963"/>
          </a:xfrm>
        </p:spPr>
        <p:txBody>
          <a:bodyPr/>
          <a:lstStyle/>
          <a:p>
            <a:r>
              <a:rPr lang="en-US" dirty="0"/>
              <a:t>PLRV</a:t>
            </a:r>
          </a:p>
          <a:p>
            <a:r>
              <a:rPr lang="en-US" dirty="0"/>
              <a:t>Mosaic</a:t>
            </a:r>
          </a:p>
          <a:p>
            <a:r>
              <a:rPr lang="en-US" dirty="0"/>
              <a:t>Blackleg</a:t>
            </a:r>
          </a:p>
          <a:p>
            <a:r>
              <a:rPr lang="en-US" dirty="0"/>
              <a:t>Verticillium + Fusarium</a:t>
            </a:r>
          </a:p>
          <a:p>
            <a:r>
              <a:rPr lang="en-US" dirty="0"/>
              <a:t>Early blight</a:t>
            </a:r>
          </a:p>
          <a:p>
            <a:r>
              <a:rPr lang="en-US" dirty="0"/>
              <a:t>Bacterial ring rot</a:t>
            </a:r>
          </a:p>
          <a:p>
            <a:r>
              <a:rPr lang="en-US" dirty="0"/>
              <a:t>Late blight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11053" y="0"/>
            <a:ext cx="6667500" cy="6591300"/>
            <a:chOff x="5511053" y="0"/>
            <a:chExt cx="6667500" cy="6591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1053" y="0"/>
              <a:ext cx="6667500" cy="65913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53200" y="607547"/>
              <a:ext cx="762000" cy="78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29400" y="838200"/>
              <a:ext cx="762000" cy="78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29400" y="1068853"/>
              <a:ext cx="762000" cy="150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58400" y="1979147"/>
              <a:ext cx="762000" cy="78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4150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Sanitize equipment and storages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943600" cy="4525963"/>
          </a:xfrm>
        </p:spPr>
        <p:txBody>
          <a:bodyPr/>
          <a:lstStyle/>
          <a:p>
            <a:pPr marL="380990" indent="-380990"/>
            <a:r>
              <a:rPr lang="en-US" dirty="0"/>
              <a:t>Storage facilities</a:t>
            </a:r>
          </a:p>
          <a:p>
            <a:pPr marL="380990" indent="-380990"/>
            <a:r>
              <a:rPr lang="en-US" dirty="0"/>
              <a:t>Truck beds</a:t>
            </a:r>
          </a:p>
          <a:p>
            <a:pPr marL="380990" indent="-380990"/>
            <a:r>
              <a:rPr lang="en-US" dirty="0"/>
              <a:t>Seed cutters</a:t>
            </a:r>
          </a:p>
          <a:p>
            <a:pPr marL="380990" indent="-380990"/>
            <a:r>
              <a:rPr lang="en-US" dirty="0"/>
              <a:t>Potato handling equipment</a:t>
            </a:r>
          </a:p>
          <a:p>
            <a:pPr marL="380990" indent="-380990"/>
            <a:endParaRPr lang="en-US" dirty="0"/>
          </a:p>
          <a:p>
            <a:pPr marL="380990" indent="-380990"/>
            <a:r>
              <a:rPr lang="en-US" dirty="0"/>
              <a:t>U of I CIS 1180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32473"/>
            <a:ext cx="6108701" cy="4276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37211"/>
            <a:ext cx="1484800" cy="1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62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Cleaning/Disinfecting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81779"/>
            <a:ext cx="10972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Remove plant debris/foreign material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Dirt floors: remove 1-2 inches and replace with non-potato soil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Wash entire facility – soap and hot water, then rinse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Apply disinfectant – wet for 10-15 minutes</a:t>
            </a:r>
          </a:p>
          <a:p>
            <a:pPr marL="914400" lvl="1" indent="-514350"/>
            <a:r>
              <a:rPr lang="en-US" dirty="0"/>
              <a:t>Na, Ca, or NH</a:t>
            </a:r>
            <a:r>
              <a:rPr lang="en-US" baseline="-25000" dirty="0"/>
              <a:t>4</a:t>
            </a:r>
            <a:r>
              <a:rPr lang="en-US" dirty="0"/>
              <a:t> hypochlorite</a:t>
            </a:r>
          </a:p>
          <a:p>
            <a:pPr marL="914400" lvl="1" indent="-514350"/>
            <a:r>
              <a:rPr lang="en-US" dirty="0"/>
              <a:t>Chlorine dioxide</a:t>
            </a:r>
          </a:p>
          <a:p>
            <a:pPr marL="914400" lvl="1" indent="-514350"/>
            <a:r>
              <a:rPr lang="en-US" dirty="0"/>
              <a:t>Quaternary ammonium compounds</a:t>
            </a:r>
          </a:p>
          <a:p>
            <a:pPr marL="914400" lvl="1" indent="-514350"/>
            <a:r>
              <a:rPr lang="en-US" dirty="0"/>
              <a:t>Hydrogen peroxide/</a:t>
            </a:r>
            <a:r>
              <a:rPr lang="en-US" dirty="0" err="1"/>
              <a:t>peroxyacetic</a:t>
            </a:r>
            <a:r>
              <a:rPr lang="en-US" dirty="0"/>
              <a:t> acid mixtures</a:t>
            </a:r>
          </a:p>
        </p:txBody>
      </p:sp>
    </p:spTree>
    <p:extLst>
      <p:ext uri="{BB962C8B-B14F-4D97-AF65-F5344CB8AC3E}">
        <p14:creationId xmlns:p14="http://schemas.microsoft.com/office/powerpoint/2010/main" val="692327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Cutter Contamination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Bacterial ring rot</a:t>
            </a:r>
          </a:p>
          <a:p>
            <a:r>
              <a:rPr lang="en-US" dirty="0"/>
              <a:t>Bacterial soft rot</a:t>
            </a:r>
          </a:p>
          <a:p>
            <a:r>
              <a:rPr lang="en-US" dirty="0"/>
              <a:t>Fusarium dry rot</a:t>
            </a:r>
          </a:p>
          <a:p>
            <a:r>
              <a:rPr lang="en-US" dirty="0"/>
              <a:t>Late blight</a:t>
            </a:r>
          </a:p>
          <a:p>
            <a:r>
              <a:rPr lang="en-US" dirty="0"/>
              <a:t>Mechanically transmitted viruses</a:t>
            </a:r>
          </a:p>
          <a:p>
            <a:pPr lvl="1"/>
            <a:r>
              <a:rPr lang="en-US" dirty="0"/>
              <a:t>E.g. PVX</a:t>
            </a:r>
          </a:p>
          <a:p>
            <a:endParaRPr lang="en-US" dirty="0"/>
          </a:p>
          <a:p>
            <a:r>
              <a:rPr lang="en-US" dirty="0"/>
              <a:t>(Pick vs cup planters)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36842"/>
            <a:ext cx="4981084" cy="334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2688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Sharpen seed cutter blades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Cleaner cut = less damage</a:t>
            </a:r>
          </a:p>
          <a:p>
            <a:r>
              <a:rPr lang="en-US" dirty="0"/>
              <a:t>Faster wound healing</a:t>
            </a:r>
          </a:p>
        </p:txBody>
      </p:sp>
    </p:spTree>
    <p:extLst>
      <p:ext uri="{BB962C8B-B14F-4D97-AF65-F5344CB8AC3E}">
        <p14:creationId xmlns:p14="http://schemas.microsoft.com/office/powerpoint/2010/main" val="2414277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3"/>
          </a:xfrm>
        </p:spPr>
        <p:txBody>
          <a:bodyPr/>
          <a:lstStyle/>
          <a:p>
            <a:r>
              <a:rPr lang="en-US" dirty="0"/>
              <a:t>4. Use an effective seed piece treatment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219201"/>
            <a:ext cx="4876800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26" b="36842"/>
          <a:stretch/>
        </p:blipFill>
        <p:spPr>
          <a:xfrm>
            <a:off x="2133600" y="5021264"/>
            <a:ext cx="77216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12963" r="25555" b="15926"/>
          <a:stretch/>
        </p:blipFill>
        <p:spPr>
          <a:xfrm rot="5400000">
            <a:off x="6324600" y="609601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4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Fungicide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836" y="1600200"/>
            <a:ext cx="10972800" cy="4221164"/>
          </a:xfrm>
        </p:spPr>
        <p:txBody>
          <a:bodyPr/>
          <a:lstStyle/>
          <a:p>
            <a:r>
              <a:rPr lang="en-US" dirty="0"/>
              <a:t>FRAC = Fungicide Resistance Action Committee</a:t>
            </a:r>
          </a:p>
          <a:p>
            <a:pPr lvl="1"/>
            <a:r>
              <a:rPr lang="en-US" dirty="0"/>
              <a:t>Scientific effort aimed at prolonging fungicide efficacy</a:t>
            </a:r>
          </a:p>
          <a:p>
            <a:pPr lvl="1"/>
            <a:r>
              <a:rPr lang="en-US" dirty="0"/>
              <a:t>www.frac.info/home</a:t>
            </a:r>
          </a:p>
          <a:p>
            <a:r>
              <a:rPr lang="en-US" dirty="0"/>
              <a:t>Fungicides classified by mode of action (</a:t>
            </a:r>
            <a:r>
              <a:rPr lang="en-US" dirty="0" err="1"/>
              <a:t>MoA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products may have similar </a:t>
            </a:r>
            <a:r>
              <a:rPr lang="en-US" dirty="0" err="1"/>
              <a:t>MoA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724400"/>
            <a:ext cx="48768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9396"/>
            <a:ext cx="11894403" cy="6686204"/>
          </a:xfrm>
        </p:spPr>
      </p:pic>
      <p:sp>
        <p:nvSpPr>
          <p:cNvPr id="2" name="TextBox 1"/>
          <p:cNvSpPr txBox="1"/>
          <p:nvPr/>
        </p:nvSpPr>
        <p:spPr>
          <a:xfrm>
            <a:off x="26670" y="19396"/>
            <a:ext cx="343620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Miller Research – Rupert, ID</a:t>
            </a:r>
          </a:p>
          <a:p>
            <a:pPr algn="ctr"/>
            <a:r>
              <a:rPr lang="en-US" dirty="0"/>
              <a:t>Contract efficacy and GLP research</a:t>
            </a:r>
          </a:p>
          <a:p>
            <a:pPr algn="ctr"/>
            <a:r>
              <a:rPr lang="en-US" dirty="0"/>
              <a:t>Established in 1975</a:t>
            </a:r>
          </a:p>
        </p:txBody>
      </p:sp>
    </p:spTree>
    <p:extLst>
      <p:ext uri="{BB962C8B-B14F-4D97-AF65-F5344CB8AC3E}">
        <p14:creationId xmlns:p14="http://schemas.microsoft.com/office/powerpoint/2010/main" val="223043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70" y="25400"/>
            <a:ext cx="10972800" cy="868362"/>
          </a:xfrm>
        </p:spPr>
        <p:txBody>
          <a:bodyPr/>
          <a:lstStyle/>
          <a:p>
            <a:r>
              <a:rPr lang="en-US" sz="3600" dirty="0"/>
              <a:t>Selected Seed Treatment Options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989077"/>
              </p:ext>
            </p:extLst>
          </p:nvPr>
        </p:nvGraphicFramePr>
        <p:xfrm>
          <a:off x="275770" y="838200"/>
          <a:ext cx="11306631" cy="5943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10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MZ 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STartUP</a:t>
                      </a:r>
                      <a:r>
                        <a:rPr lang="en-US" sz="2000" baseline="0" dirty="0"/>
                        <a:t> MANZB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Maxim 4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Maxim</a:t>
                      </a:r>
                      <a:r>
                        <a:rPr lang="en-US" sz="2000" baseline="0" dirty="0"/>
                        <a:t> MZ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Moncoat</a:t>
                      </a:r>
                      <a:r>
                        <a:rPr lang="en-US" sz="2000" dirty="0"/>
                        <a:t> 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CruiserMaxx</a:t>
                      </a:r>
                      <a:r>
                        <a:rPr lang="en-US" sz="2000" baseline="0" dirty="0"/>
                        <a:t> Potato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Spirato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STartUP</a:t>
                      </a:r>
                      <a:r>
                        <a:rPr lang="en-US" sz="2000" baseline="0" dirty="0"/>
                        <a:t> 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CruiserMaxx</a:t>
                      </a:r>
                      <a:r>
                        <a:rPr lang="en-US" sz="2000" dirty="0"/>
                        <a:t> Potato Extreme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Cruiser</a:t>
                      </a:r>
                      <a:r>
                        <a:rPr lang="en-US" sz="2000" baseline="0" dirty="0" err="1"/>
                        <a:t>Maxx</a:t>
                      </a:r>
                      <a:r>
                        <a:rPr lang="en-US" sz="2000" baseline="0" dirty="0"/>
                        <a:t> Potato </a:t>
                      </a:r>
                      <a:r>
                        <a:rPr lang="en-US" sz="2000" baseline="0" dirty="0" err="1"/>
                        <a:t>Vibrance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Emesto</a:t>
                      </a:r>
                      <a:r>
                        <a:rPr lang="en-US" sz="2000" dirty="0"/>
                        <a:t> Silver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Vibrance Ultra</a:t>
                      </a:r>
                      <a:r>
                        <a:rPr lang="en-US" sz="2000" baseline="0" dirty="0"/>
                        <a:t> Potato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Reason 500 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162800" y="228600"/>
            <a:ext cx="1333500" cy="6553200"/>
            <a:chOff x="9886950" y="405825"/>
            <a:chExt cx="1333500" cy="6132135"/>
          </a:xfrm>
        </p:grpSpPr>
        <p:sp>
          <p:nvSpPr>
            <p:cNvPr id="8" name="Rounded Rectangle 7"/>
            <p:cNvSpPr/>
            <p:nvPr/>
          </p:nvSpPr>
          <p:spPr>
            <a:xfrm>
              <a:off x="10134600" y="990600"/>
              <a:ext cx="838200" cy="5547360"/>
            </a:xfrm>
            <a:prstGeom prst="roundRect">
              <a:avLst/>
            </a:prstGeom>
            <a:solidFill>
              <a:srgbClr val="00B0F0">
                <a:alpha val="21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86950" y="405825"/>
              <a:ext cx="1333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Weak on Dry Rot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28127" y="177800"/>
            <a:ext cx="1752600" cy="6604000"/>
            <a:chOff x="9686472" y="435571"/>
            <a:chExt cx="1752600" cy="6102389"/>
          </a:xfrm>
        </p:grpSpPr>
        <p:sp>
          <p:nvSpPr>
            <p:cNvPr id="11" name="Rounded Rectangle 10"/>
            <p:cNvSpPr/>
            <p:nvPr/>
          </p:nvSpPr>
          <p:spPr>
            <a:xfrm>
              <a:off x="10134600" y="990600"/>
              <a:ext cx="838200" cy="5547360"/>
            </a:xfrm>
            <a:prstGeom prst="roundRect">
              <a:avLst/>
            </a:prstGeom>
            <a:solidFill>
              <a:srgbClr val="FF0000">
                <a:alpha val="21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86472" y="435571"/>
              <a:ext cx="1752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Resistance Concerns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191000" y="1219200"/>
            <a:ext cx="838200" cy="381000"/>
          </a:xfrm>
          <a:prstGeom prst="roundRect">
            <a:avLst/>
          </a:prstGeom>
          <a:solidFill>
            <a:srgbClr val="CC6600">
              <a:alpha val="25000"/>
            </a:srgb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207042" y="2413000"/>
            <a:ext cx="838200" cy="787400"/>
          </a:xfrm>
          <a:prstGeom prst="roundRect">
            <a:avLst/>
          </a:prstGeom>
          <a:solidFill>
            <a:srgbClr val="CC6600">
              <a:alpha val="25000"/>
            </a:srgb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6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70" y="25400"/>
            <a:ext cx="10972800" cy="868362"/>
          </a:xfrm>
        </p:spPr>
        <p:txBody>
          <a:bodyPr/>
          <a:lstStyle/>
          <a:p>
            <a:r>
              <a:rPr lang="en-US" sz="3600" dirty="0"/>
              <a:t>Selected Seed Treatment Options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122240"/>
              </p:ext>
            </p:extLst>
          </p:nvPr>
        </p:nvGraphicFramePr>
        <p:xfrm>
          <a:off x="275770" y="838200"/>
          <a:ext cx="11916230" cy="5943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27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2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1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3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Fus</a:t>
                      </a:r>
                      <a:r>
                        <a:rPr lang="en-US" sz="2000" dirty="0"/>
                        <a:t>. Dry Rot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Rhizoctonia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Silver Scurf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Late Blight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MZ 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STartUP</a:t>
                      </a:r>
                      <a:r>
                        <a:rPr lang="en-US" sz="2000" baseline="0" dirty="0"/>
                        <a:t> MANZB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Maxim 4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Maxim</a:t>
                      </a:r>
                      <a:r>
                        <a:rPr lang="en-US" sz="2000" baseline="0" dirty="0"/>
                        <a:t> MZ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r>
                        <a:rPr lang="en-US" sz="2000" dirty="0"/>
                        <a:t> + 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Moncoat</a:t>
                      </a:r>
                      <a:r>
                        <a:rPr lang="en-US" sz="2000" dirty="0"/>
                        <a:t> 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flutolanil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flutolanil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CruiserMaxx</a:t>
                      </a:r>
                      <a:r>
                        <a:rPr lang="en-US" sz="2000" baseline="0" dirty="0"/>
                        <a:t> Potato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Spirato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STartUP</a:t>
                      </a:r>
                      <a:r>
                        <a:rPr lang="en-US" sz="2000" baseline="0" dirty="0"/>
                        <a:t> 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CruiserMaxx</a:t>
                      </a:r>
                      <a:r>
                        <a:rPr lang="en-US" sz="2000" dirty="0"/>
                        <a:t> Potato Extreme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r>
                        <a:rPr lang="en-US" sz="2000" dirty="0"/>
                        <a:t> + </a:t>
                      </a:r>
                      <a:r>
                        <a:rPr lang="en-US" sz="2000" dirty="0" err="1"/>
                        <a:t>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fludi + 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Cruiser</a:t>
                      </a:r>
                      <a:r>
                        <a:rPr lang="en-US" sz="2000" baseline="0" dirty="0" err="1"/>
                        <a:t>Maxx</a:t>
                      </a:r>
                      <a:r>
                        <a:rPr lang="en-US" sz="2000" baseline="0" dirty="0"/>
                        <a:t> Potato </a:t>
                      </a:r>
                      <a:r>
                        <a:rPr lang="en-US" sz="2000" baseline="0" dirty="0" err="1"/>
                        <a:t>Vibrance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r>
                        <a:rPr lang="en-US" sz="2000" dirty="0"/>
                        <a:t> + </a:t>
                      </a:r>
                      <a:r>
                        <a:rPr lang="en-US" sz="2000" dirty="0" err="1"/>
                        <a:t>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r>
                        <a:rPr lang="en-US" sz="2000" dirty="0"/>
                        <a:t> + </a:t>
                      </a:r>
                      <a:r>
                        <a:rPr lang="en-US" sz="2000" dirty="0" err="1"/>
                        <a:t>sed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fludi</a:t>
                      </a:r>
                      <a:r>
                        <a:rPr lang="en-US" sz="2000" dirty="0"/>
                        <a:t> + </a:t>
                      </a:r>
                      <a:r>
                        <a:rPr lang="en-US" sz="2000" dirty="0" err="1"/>
                        <a:t>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Emesto</a:t>
                      </a:r>
                      <a:r>
                        <a:rPr lang="en-US" sz="2000" dirty="0"/>
                        <a:t> Silver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pen + </a:t>
                      </a:r>
                      <a:r>
                        <a:rPr lang="en-US" sz="2000" dirty="0" err="1"/>
                        <a:t>proth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penflufen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pen + </a:t>
                      </a:r>
                      <a:r>
                        <a:rPr lang="en-US" sz="2000" dirty="0" err="1"/>
                        <a:t>proth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Vibrance Ultra</a:t>
                      </a:r>
                      <a:r>
                        <a:rPr lang="en-US" sz="2000" baseline="0" dirty="0"/>
                        <a:t> Potato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err="1"/>
                        <a:t>sed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difen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mandi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Reason 500 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fenamidone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4038600" y="1272381"/>
            <a:ext cx="838200" cy="381000"/>
          </a:xfrm>
          <a:prstGeom prst="roundRect">
            <a:avLst/>
          </a:prstGeom>
          <a:solidFill>
            <a:srgbClr val="CC6600">
              <a:alpha val="25000"/>
            </a:srgb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038600" y="2438400"/>
            <a:ext cx="838200" cy="787400"/>
          </a:xfrm>
          <a:prstGeom prst="roundRect">
            <a:avLst/>
          </a:prstGeom>
          <a:solidFill>
            <a:srgbClr val="CC6600">
              <a:alpha val="25000"/>
            </a:srgb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143500" y="2033337"/>
            <a:ext cx="1257300" cy="3147595"/>
            <a:chOff x="5143500" y="2033337"/>
            <a:chExt cx="1257300" cy="3147595"/>
          </a:xfrm>
        </p:grpSpPr>
        <p:sp>
          <p:nvSpPr>
            <p:cNvPr id="15" name="Rounded Rectangle 14"/>
            <p:cNvSpPr/>
            <p:nvPr/>
          </p:nvSpPr>
          <p:spPr>
            <a:xfrm>
              <a:off x="5562600" y="2033337"/>
              <a:ext cx="838200" cy="381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179595" y="2438400"/>
              <a:ext cx="838200" cy="381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62600" y="3225800"/>
              <a:ext cx="838200" cy="381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62600" y="3619500"/>
              <a:ext cx="838200" cy="381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62600" y="4000500"/>
              <a:ext cx="838200" cy="381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143500" y="4432300"/>
              <a:ext cx="838200" cy="381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143500" y="4799932"/>
              <a:ext cx="838200" cy="3810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95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917197" y="312948"/>
            <a:ext cx="3511809" cy="3103254"/>
            <a:chOff x="7917197" y="312948"/>
            <a:chExt cx="3511809" cy="3103254"/>
          </a:xfrm>
        </p:grpSpPr>
        <p:grpSp>
          <p:nvGrpSpPr>
            <p:cNvPr id="10" name="Group 9"/>
            <p:cNvGrpSpPr/>
            <p:nvPr/>
          </p:nvGrpSpPr>
          <p:grpSpPr>
            <a:xfrm>
              <a:off x="8194415" y="1263997"/>
              <a:ext cx="2628900" cy="619817"/>
              <a:chOff x="8621086" y="1547528"/>
              <a:chExt cx="2628900" cy="61981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1086" y="1591009"/>
                <a:ext cx="2628900" cy="576336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9144000" y="1547528"/>
                <a:ext cx="1066800" cy="1757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7197" y="1726994"/>
              <a:ext cx="2337543" cy="7123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6735" y="2844702"/>
              <a:ext cx="1695450" cy="571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6960" y="2335906"/>
              <a:ext cx="2147640" cy="5882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5365" y="312948"/>
              <a:ext cx="3253641" cy="4798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94415" y="752418"/>
              <a:ext cx="2362200" cy="5763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76200"/>
            <a:ext cx="7315200" cy="656201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181600" y="4509592"/>
            <a:ext cx="5438775" cy="676275"/>
            <a:chOff x="5181600" y="4509592"/>
            <a:chExt cx="5438775" cy="676275"/>
          </a:xfrm>
        </p:grpSpPr>
        <p:cxnSp>
          <p:nvCxnSpPr>
            <p:cNvPr id="7" name="Straight Arrow Connector 6"/>
            <p:cNvCxnSpPr>
              <a:endCxn id="9" idx="1"/>
            </p:cNvCxnSpPr>
            <p:nvPr/>
          </p:nvCxnSpPr>
          <p:spPr>
            <a:xfrm flipV="1">
              <a:off x="5181600" y="4847730"/>
              <a:ext cx="3124200" cy="819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05800" y="4509592"/>
              <a:ext cx="2314575" cy="67627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372871" y="3770675"/>
            <a:ext cx="5048440" cy="929745"/>
            <a:chOff x="5372871" y="3770675"/>
            <a:chExt cx="5048440" cy="9297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21086" y="3770675"/>
              <a:ext cx="1800225" cy="600075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>
              <a:endCxn id="14" idx="1"/>
            </p:cNvCxnSpPr>
            <p:nvPr/>
          </p:nvCxnSpPr>
          <p:spPr>
            <a:xfrm flipV="1">
              <a:off x="5372871" y="4070713"/>
              <a:ext cx="3248215" cy="62970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372871" y="228600"/>
            <a:ext cx="6361929" cy="3187602"/>
            <a:chOff x="5372871" y="228600"/>
            <a:chExt cx="6361929" cy="3187602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5372871" y="1726994"/>
              <a:ext cx="2733864" cy="117880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8106735" y="228600"/>
              <a:ext cx="3628065" cy="31876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219200" y="75241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257800" y="5619064"/>
            <a:ext cx="6800577" cy="907995"/>
            <a:chOff x="5257800" y="5619064"/>
            <a:chExt cx="6800577" cy="907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056" y="5634876"/>
              <a:ext cx="1759650" cy="76984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5257800" y="6019800"/>
              <a:ext cx="2659397" cy="45720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48565" y="5619064"/>
              <a:ext cx="2309812" cy="907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2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3" y="228908"/>
            <a:ext cx="7981950" cy="63055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03260" y="4477059"/>
            <a:ext cx="5318695" cy="1168577"/>
            <a:chOff x="5503260" y="4477059"/>
            <a:chExt cx="5318695" cy="1168577"/>
          </a:xfrm>
        </p:grpSpPr>
        <p:cxnSp>
          <p:nvCxnSpPr>
            <p:cNvPr id="30" name="Straight Arrow Connector 29"/>
            <p:cNvCxnSpPr>
              <a:endCxn id="36" idx="1"/>
            </p:cNvCxnSpPr>
            <p:nvPr/>
          </p:nvCxnSpPr>
          <p:spPr>
            <a:xfrm>
              <a:off x="5503260" y="4477059"/>
              <a:ext cx="3260691" cy="85928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951" y="5027045"/>
              <a:ext cx="2058004" cy="61859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638435" y="5432289"/>
            <a:ext cx="5983207" cy="612466"/>
            <a:chOff x="5638435" y="5432289"/>
            <a:chExt cx="5983207" cy="612466"/>
          </a:xfrm>
        </p:grpSpPr>
        <p:cxnSp>
          <p:nvCxnSpPr>
            <p:cNvPr id="32" name="Straight Arrow Connector 31"/>
            <p:cNvCxnSpPr>
              <a:endCxn id="38" idx="1"/>
            </p:cNvCxnSpPr>
            <p:nvPr/>
          </p:nvCxnSpPr>
          <p:spPr>
            <a:xfrm>
              <a:off x="5638435" y="5432289"/>
              <a:ext cx="3023028" cy="33692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1463" y="5493678"/>
              <a:ext cx="2960179" cy="55107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413248" y="268622"/>
            <a:ext cx="5408707" cy="625880"/>
            <a:chOff x="5413248" y="286910"/>
            <a:chExt cx="5408707" cy="625880"/>
          </a:xfrm>
        </p:grpSpPr>
        <p:cxnSp>
          <p:nvCxnSpPr>
            <p:cNvPr id="14" name="Straight Arrow Connector 13"/>
            <p:cNvCxnSpPr>
              <a:endCxn id="41" idx="1"/>
            </p:cNvCxnSpPr>
            <p:nvPr/>
          </p:nvCxnSpPr>
          <p:spPr>
            <a:xfrm>
              <a:off x="5413248" y="587113"/>
              <a:ext cx="3248215" cy="1273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1463" y="286910"/>
              <a:ext cx="2160492" cy="62588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577227" y="3101217"/>
            <a:ext cx="5067754" cy="456351"/>
            <a:chOff x="5577227" y="3101217"/>
            <a:chExt cx="5067754" cy="456351"/>
          </a:xfrm>
        </p:grpSpPr>
        <p:cxnSp>
          <p:nvCxnSpPr>
            <p:cNvPr id="22" name="Straight Arrow Connector 21"/>
            <p:cNvCxnSpPr>
              <a:endCxn id="47" idx="1"/>
            </p:cNvCxnSpPr>
            <p:nvPr/>
          </p:nvCxnSpPr>
          <p:spPr>
            <a:xfrm flipV="1">
              <a:off x="5577227" y="3329393"/>
              <a:ext cx="3261210" cy="2070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8437" y="3101217"/>
              <a:ext cx="1806544" cy="45635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638435" y="2394830"/>
            <a:ext cx="5183520" cy="699390"/>
            <a:chOff x="5638435" y="2394830"/>
            <a:chExt cx="5183520" cy="699390"/>
          </a:xfrm>
        </p:grpSpPr>
        <p:cxnSp>
          <p:nvCxnSpPr>
            <p:cNvPr id="19" name="Straight Arrow Connector 18"/>
            <p:cNvCxnSpPr>
              <a:endCxn id="48" idx="1"/>
            </p:cNvCxnSpPr>
            <p:nvPr/>
          </p:nvCxnSpPr>
          <p:spPr>
            <a:xfrm flipV="1">
              <a:off x="5638435" y="2744525"/>
              <a:ext cx="3167237" cy="5398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/>
            <a:srcRect l="10190"/>
            <a:stretch/>
          </p:blipFill>
          <p:spPr>
            <a:xfrm>
              <a:off x="8805672" y="2394830"/>
              <a:ext cx="2016283" cy="69939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507070" y="3564565"/>
            <a:ext cx="4997577" cy="769847"/>
            <a:chOff x="5507070" y="3564565"/>
            <a:chExt cx="4997577" cy="769847"/>
          </a:xfrm>
        </p:grpSpPr>
        <p:cxnSp>
          <p:nvCxnSpPr>
            <p:cNvPr id="25" name="Straight Arrow Connector 24"/>
            <p:cNvCxnSpPr>
              <a:endCxn id="52" idx="1"/>
            </p:cNvCxnSpPr>
            <p:nvPr/>
          </p:nvCxnSpPr>
          <p:spPr>
            <a:xfrm flipV="1">
              <a:off x="5507070" y="3949489"/>
              <a:ext cx="3237927" cy="14117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44997" y="3564565"/>
              <a:ext cx="1759650" cy="76984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546694" y="4299146"/>
            <a:ext cx="5239364" cy="660012"/>
            <a:chOff x="5546694" y="4299146"/>
            <a:chExt cx="5239364" cy="660012"/>
          </a:xfrm>
        </p:grpSpPr>
        <p:cxnSp>
          <p:nvCxnSpPr>
            <p:cNvPr id="28" name="Straight Arrow Connector 27"/>
            <p:cNvCxnSpPr>
              <a:endCxn id="53" idx="1"/>
            </p:cNvCxnSpPr>
            <p:nvPr/>
          </p:nvCxnSpPr>
          <p:spPr>
            <a:xfrm>
              <a:off x="5546694" y="4299146"/>
              <a:ext cx="3223081" cy="37098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69775" y="4381111"/>
              <a:ext cx="2016283" cy="57804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471255" y="5912236"/>
            <a:ext cx="5314803" cy="613009"/>
            <a:chOff x="5471255" y="5912236"/>
            <a:chExt cx="5314803" cy="613009"/>
          </a:xfrm>
        </p:grpSpPr>
        <p:cxnSp>
          <p:nvCxnSpPr>
            <p:cNvPr id="34" name="Straight Arrow Connector 33"/>
            <p:cNvCxnSpPr>
              <a:endCxn id="59" idx="1"/>
            </p:cNvCxnSpPr>
            <p:nvPr/>
          </p:nvCxnSpPr>
          <p:spPr>
            <a:xfrm>
              <a:off x="5471255" y="5912236"/>
              <a:ext cx="3255307" cy="35500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26562" y="6009229"/>
              <a:ext cx="2059496" cy="5160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219200" y="26862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BCCBED-AD28-6F82-E19A-0121CCC2B1E7}"/>
              </a:ext>
            </a:extLst>
          </p:cNvPr>
          <p:cNvGrpSpPr/>
          <p:nvPr/>
        </p:nvGrpSpPr>
        <p:grpSpPr>
          <a:xfrm>
            <a:off x="5503260" y="942237"/>
            <a:ext cx="6593859" cy="1202231"/>
            <a:chOff x="5503260" y="942237"/>
            <a:chExt cx="6593859" cy="1202231"/>
          </a:xfrm>
        </p:grpSpPr>
        <p:grpSp>
          <p:nvGrpSpPr>
            <p:cNvPr id="13" name="Group 12"/>
            <p:cNvGrpSpPr/>
            <p:nvPr/>
          </p:nvGrpSpPr>
          <p:grpSpPr>
            <a:xfrm>
              <a:off x="5503260" y="942237"/>
              <a:ext cx="6593859" cy="793291"/>
              <a:chOff x="5503260" y="942237"/>
              <a:chExt cx="6593859" cy="793291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5503260" y="942237"/>
                <a:ext cx="5259724" cy="793291"/>
                <a:chOff x="5503260" y="942237"/>
                <a:chExt cx="5259724" cy="793291"/>
              </a:xfrm>
            </p:grpSpPr>
            <p:cxnSp>
              <p:nvCxnSpPr>
                <p:cNvPr id="15" name="Straight Arrow Connector 14"/>
                <p:cNvCxnSpPr>
                  <a:endCxn id="43" idx="1"/>
                </p:cNvCxnSpPr>
                <p:nvPr/>
              </p:nvCxnSpPr>
              <p:spPr>
                <a:xfrm flipV="1">
                  <a:off x="5503260" y="1338883"/>
                  <a:ext cx="3229832" cy="121759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33092" y="942237"/>
                  <a:ext cx="2029892" cy="793291"/>
                </a:xfrm>
                <a:prstGeom prst="rect">
                  <a:avLst/>
                </a:prstGeom>
              </p:spPr>
            </p:pic>
          </p:grpSp>
          <p:pic>
            <p:nvPicPr>
              <p:cNvPr id="1026" name="Picture 2" descr="Velum Prime Fungicide/Nematicide - 1 Gallon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369" y="1027709"/>
                <a:ext cx="1428750" cy="571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7D9717-57D4-EF78-8956-2F04E2DFC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54107" y="1655836"/>
              <a:ext cx="1243012" cy="488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0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469"/>
          </a:xfrm>
        </p:spPr>
        <p:txBody>
          <a:bodyPr>
            <a:noAutofit/>
          </a:bodyPr>
          <a:lstStyle/>
          <a:p>
            <a:r>
              <a:rPr lang="en-US" dirty="0"/>
              <a:t>Fusarium Dry Rot Incidence - 2021</a:t>
            </a:r>
            <a:br>
              <a:rPr lang="en-US" dirty="0"/>
            </a:br>
            <a:r>
              <a:rPr lang="en-US" sz="2800" dirty="0"/>
              <a:t>Clearwater Russet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7437"/>
              </p:ext>
            </p:extLst>
          </p:nvPr>
        </p:nvGraphicFramePr>
        <p:xfrm>
          <a:off x="152400" y="1412045"/>
          <a:ext cx="11847675" cy="497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3" t="10338" r="27764" b="410"/>
          <a:stretch/>
        </p:blipFill>
        <p:spPr>
          <a:xfrm rot="16200000">
            <a:off x="10010488" y="56"/>
            <a:ext cx="1820560" cy="215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6019800" y="3200400"/>
            <a:ext cx="2895600" cy="2743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926643" y="3215390"/>
            <a:ext cx="2895600" cy="2743200"/>
          </a:xfrm>
          <a:prstGeom prst="roundRect">
            <a:avLst/>
          </a:prstGeom>
          <a:noFill/>
          <a:ln w="381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7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Fusarium Dry Rot Incidence - 2022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Clearwater Russet</a:t>
            </a:r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</p:nvPr>
        </p:nvGraphicFramePr>
        <p:xfrm>
          <a:off x="228600" y="1905000"/>
          <a:ext cx="11430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3" t="10338" r="27764" b="410"/>
          <a:stretch/>
        </p:blipFill>
        <p:spPr>
          <a:xfrm rot="16200000">
            <a:off x="10010488" y="56"/>
            <a:ext cx="1820560" cy="215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5715000" y="3200400"/>
            <a:ext cx="2286000" cy="25146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143999" y="3215390"/>
            <a:ext cx="2362201" cy="2652010"/>
          </a:xfrm>
          <a:prstGeom prst="roundRect">
            <a:avLst/>
          </a:prstGeom>
          <a:noFill/>
          <a:ln w="381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46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Fusarium Dry Rot Incidence (%)</a:t>
            </a:r>
            <a:br>
              <a:rPr lang="en-US" sz="4000" dirty="0"/>
            </a:br>
            <a:r>
              <a:rPr lang="en-US" sz="2700" dirty="0"/>
              <a:t>Clearwater Russet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100247"/>
              </p:ext>
            </p:extLst>
          </p:nvPr>
        </p:nvGraphicFramePr>
        <p:xfrm>
          <a:off x="461473" y="1230594"/>
          <a:ext cx="11323177" cy="497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3" t="10338" r="27764" b="410"/>
          <a:stretch/>
        </p:blipFill>
        <p:spPr>
          <a:xfrm rot="16200000">
            <a:off x="10010488" y="56"/>
            <a:ext cx="1820560" cy="215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627300" y="6334125"/>
            <a:ext cx="456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CMV = CruiserMaxx </a:t>
            </a:r>
            <a:r>
              <a:rPr lang="en-US" dirty="0" err="1"/>
              <a:t>Vibrance</a:t>
            </a:r>
            <a:r>
              <a:rPr lang="en-US" dirty="0"/>
              <a:t>, 0.5 fl oz/cwt</a:t>
            </a:r>
          </a:p>
        </p:txBody>
      </p:sp>
    </p:spTree>
    <p:extLst>
      <p:ext uri="{BB962C8B-B14F-4D97-AF65-F5344CB8AC3E}">
        <p14:creationId xmlns:p14="http://schemas.microsoft.com/office/powerpoint/2010/main" val="124886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Suberize properly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r>
              <a:rPr lang="en-US" dirty="0"/>
              <a:t>Suberization = formation of a protective layer of cells on cut seed surface</a:t>
            </a:r>
          </a:p>
          <a:p>
            <a:pPr lvl="1"/>
            <a:r>
              <a:rPr lang="en-US" dirty="0"/>
              <a:t>Takes 2-4 days to complete the first layer</a:t>
            </a:r>
          </a:p>
          <a:p>
            <a:pPr lvl="1"/>
            <a:r>
              <a:rPr lang="en-US" dirty="0"/>
              <a:t>50-55°F</a:t>
            </a:r>
          </a:p>
          <a:p>
            <a:pPr lvl="1"/>
            <a:r>
              <a:rPr lang="en-US" dirty="0"/>
              <a:t>Plenty of oxygen, high RH</a:t>
            </a:r>
          </a:p>
          <a:p>
            <a:pPr lvl="1"/>
            <a:r>
              <a:rPr lang="en-US" dirty="0"/>
              <a:t>Pile seed no more than 6 feet high</a:t>
            </a:r>
          </a:p>
          <a:p>
            <a:r>
              <a:rPr lang="en-US" dirty="0"/>
              <a:t>Plant within 3-4 days, or after 14 days</a:t>
            </a:r>
          </a:p>
          <a:p>
            <a:pPr lvl="1"/>
            <a:r>
              <a:rPr lang="en-US" dirty="0"/>
              <a:t>5-14 days after cutting, the seed is susceptible to damage</a:t>
            </a:r>
          </a:p>
        </p:txBody>
      </p:sp>
    </p:spTree>
    <p:extLst>
      <p:ext uri="{BB962C8B-B14F-4D97-AF65-F5344CB8AC3E}">
        <p14:creationId xmlns:p14="http://schemas.microsoft.com/office/powerpoint/2010/main" val="3772024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Proper soil temperature and moisture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 and seed temperature should be similar</a:t>
            </a:r>
          </a:p>
          <a:p>
            <a:pPr lvl="1"/>
            <a:r>
              <a:rPr lang="en-US" dirty="0"/>
              <a:t>50-55°F (10-13°C) ideal</a:t>
            </a:r>
          </a:p>
          <a:p>
            <a:r>
              <a:rPr lang="en-US" dirty="0"/>
              <a:t>75-85% available soil moisture</a:t>
            </a:r>
          </a:p>
          <a:p>
            <a:r>
              <a:rPr lang="en-US" dirty="0"/>
              <a:t>Good seed in wet soil can favor bacterial soft rot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6093575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From “Checklist of Potato Emergence Problems”, NDSU Extension</a:t>
            </a:r>
          </a:p>
        </p:txBody>
      </p:sp>
    </p:spTree>
    <p:extLst>
      <p:ext uri="{BB962C8B-B14F-4D97-AF65-F5344CB8AC3E}">
        <p14:creationId xmlns:p14="http://schemas.microsoft.com/office/powerpoint/2010/main" val="524829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Potato Emergence Problems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65" y="1432878"/>
            <a:ext cx="5819775" cy="438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3622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7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Miller Research Outreach – www.MillerResearch.com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05" y="1295400"/>
            <a:ext cx="10661651" cy="5562600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831E8C08-9BE1-F42F-ECAE-CDC24C4D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350838"/>
            <a:ext cx="990599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7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optimum performance from my seed?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Select high quality seed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Sanitize equipment and storages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Sharpen cutter blades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an effective seed piece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Suberize seed properly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Proper soil temperature and moisture at planting</a:t>
            </a:r>
          </a:p>
        </p:txBody>
      </p:sp>
    </p:spTree>
    <p:extLst>
      <p:ext uri="{BB962C8B-B14F-4D97-AF65-F5344CB8AC3E}">
        <p14:creationId xmlns:p14="http://schemas.microsoft.com/office/powerpoint/2010/main" val="325687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Miller Research Outreach – YouTube Channel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" y="1143000"/>
            <a:ext cx="11885205" cy="5562600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00A17305-E5C9-587E-8E6D-0393FA88F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69" y="274749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45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Sources on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224" y="1378435"/>
            <a:ext cx="10347960" cy="5250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Facebook: Miller Research LLC</a:t>
            </a:r>
          </a:p>
          <a:p>
            <a:pPr marL="0" indent="0">
              <a:buNone/>
            </a:pPr>
            <a:r>
              <a:rPr lang="en-US" sz="3200" dirty="0"/>
              <a:t>Twitter: @millerresearch</a:t>
            </a:r>
          </a:p>
          <a:p>
            <a:pPr marL="0" indent="0">
              <a:buNone/>
            </a:pPr>
            <a:r>
              <a:rPr lang="en-US" dirty="0"/>
              <a:t>YouTube: @MillerResearch1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LinkedIn: Miller Research</a:t>
            </a:r>
          </a:p>
          <a:p>
            <a:pPr marL="0" indent="0">
              <a:buNone/>
            </a:pPr>
            <a:r>
              <a:rPr lang="en-US" sz="3200" dirty="0"/>
              <a:t>Instagram: </a:t>
            </a:r>
            <a:r>
              <a:rPr lang="en-US" sz="3200" dirty="0" err="1"/>
              <a:t>miller.research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Google Groups (Email): Idaho Potato Pest Resource</a:t>
            </a:r>
          </a:p>
          <a:p>
            <a:pPr marL="0" indent="0">
              <a:buNone/>
            </a:pPr>
            <a:r>
              <a:rPr lang="en-US" sz="3200" dirty="0"/>
              <a:t>www.MillerResearch.com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57400"/>
            <a:ext cx="406349" cy="406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98651"/>
            <a:ext cx="406349" cy="406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0400"/>
            <a:ext cx="406349" cy="406349"/>
          </a:xfrm>
          <a:prstGeom prst="rect">
            <a:avLst/>
          </a:prstGeom>
        </p:spPr>
      </p:pic>
      <p:pic>
        <p:nvPicPr>
          <p:cNvPr id="9" name="Picture 4" descr="Image result for youtube  logo">
            <a:extLst>
              <a:ext uri="{FF2B5EF4-FFF2-40B4-BE49-F238E27FC236}">
                <a16:creationId xmlns:a16="http://schemas.microsoft.com/office/drawing/2014/main" id="{832C06C5-FDBB-8F54-52A8-DD46D91A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29886" r="64768" b="28825"/>
          <a:stretch/>
        </p:blipFill>
        <p:spPr bwMode="auto">
          <a:xfrm>
            <a:off x="705833" y="2667000"/>
            <a:ext cx="528607" cy="40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05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Far Side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3" t="12057" r="2641"/>
          <a:stretch/>
        </p:blipFill>
        <p:spPr>
          <a:xfrm>
            <a:off x="6096000" y="152400"/>
            <a:ext cx="5257800" cy="6644944"/>
          </a:xfrm>
        </p:spPr>
      </p:pic>
      <p:sp>
        <p:nvSpPr>
          <p:cNvPr id="5" name="TextBox 4"/>
          <p:cNvSpPr txBox="1"/>
          <p:nvPr/>
        </p:nvSpPr>
        <p:spPr>
          <a:xfrm>
            <a:off x="24063" y="6381341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The Far Side, Gary Larson</a:t>
            </a:r>
          </a:p>
        </p:txBody>
      </p:sp>
    </p:spTree>
    <p:extLst>
      <p:ext uri="{BB962C8B-B14F-4D97-AF65-F5344CB8AC3E}">
        <p14:creationId xmlns:p14="http://schemas.microsoft.com/office/powerpoint/2010/main" val="3265527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optimum performance from my seed?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Select high quality seed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Sanitize equipment and storages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Sharpen cutter blades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an effective seed piece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Suberize seed properly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Proper soil temperature and moisture at planting</a:t>
            </a:r>
          </a:p>
        </p:txBody>
      </p:sp>
    </p:spTree>
    <p:extLst>
      <p:ext uri="{BB962C8B-B14F-4D97-AF65-F5344CB8AC3E}">
        <p14:creationId xmlns:p14="http://schemas.microsoft.com/office/powerpoint/2010/main" val="4068762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Select high quality seed</a:t>
            </a:r>
          </a:p>
        </p:txBody>
      </p:sp>
      <p:pic>
        <p:nvPicPr>
          <p:cNvPr id="1026" name="Picture 2" descr="Free White Hospital Beds Stock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97904"/>
            <a:ext cx="5635625" cy="37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97903"/>
            <a:ext cx="5557452" cy="3730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6016335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“A potato storage is not a hospital.” - Walt Sparks</a:t>
            </a:r>
          </a:p>
        </p:txBody>
      </p:sp>
    </p:spTree>
    <p:extLst>
      <p:ext uri="{BB962C8B-B14F-4D97-AF65-F5344CB8AC3E}">
        <p14:creationId xmlns:p14="http://schemas.microsoft.com/office/powerpoint/2010/main" val="1906122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high quality seed?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physiologically aged</a:t>
            </a:r>
          </a:p>
          <a:p>
            <a:pPr lvl="1"/>
            <a:r>
              <a:rPr lang="en-US" dirty="0"/>
              <a:t>Related to stress, not the calendar</a:t>
            </a:r>
          </a:p>
          <a:p>
            <a:r>
              <a:rPr lang="en-US" dirty="0"/>
              <a:t>Disease-free (if possible)</a:t>
            </a:r>
          </a:p>
          <a:p>
            <a:r>
              <a:rPr lang="en-US" dirty="0"/>
              <a:t>Proper storage </a:t>
            </a:r>
          </a:p>
          <a:p>
            <a:pPr lvl="1"/>
            <a:r>
              <a:rPr lang="en-US" dirty="0"/>
              <a:t>34-38°F (2-4°C) </a:t>
            </a:r>
          </a:p>
          <a:p>
            <a:pPr lvl="1"/>
            <a:r>
              <a:rPr lang="en-US" dirty="0"/>
              <a:t>High humidity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12963" r="25555" b="15926"/>
          <a:stretch/>
        </p:blipFill>
        <p:spPr>
          <a:xfrm>
            <a:off x="7315200" y="1249364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3031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NAPSHOTS" val="H4sIAAAAAAAEAL1V0U7bMBT9FeOn9WFaHCe0TFU3BBtITGzS0KY9muSWWjRxcNxufdtv7Pf2JbMDCTELvS5IVIraOMfOuefcczutS1HVC2WO1HIJmZGqpHR6s4La/azdb3td0vNVAVpmdDbNFkpm4J5kr97L/G00oj/s7ezulo3ouaKz2bRUmcUUKgd6uDJ2aVrIkjL3LX7R18xhFLW3Bn4ZeirWQDZqRWANmoiqWkrIiSCVI5LJHN5Z5I3MaRTFbs+mAtqyPCzzo4XQxp34wmyXcg35m7qC0hAjCyCqtKTnQhdEaaJFmS3uiSfPJH4qDBCzgGKvz/9YlX9//zGWyjV067Gri8wBlrK86lb5iF4sYEOEBvL5rFtORvREgzB7TxBC/SS5aqRwLyPiUq3MvWn1ffF8S/GzaduFrl53OS1rI4qKMh7xSTRJGBuPo3QSp2N7UCkKoF/v9hBHTuZum2yluu0S2Wp0q71spWnYzKZzCctm27zd9lHq2pBzd/rsbtXu/iQeLtozPpRGb8ixrMXlEvLuiZX4iy3KVl8J2xMnWq2q7qEV+gJE0d2nI/pNGesQ+Q7yatH0gVa1AW1JVe6y0rEObgmewaYSeZ9c6ja12Hg7Non6YL4dzHgfnGwHx6wPThEa3sn7CA3v5PF2MI/74Ml28LiPPUDq8w5mEYL2TGGIg9xHIx7G+x4aMTH2imSIi9wzhmE2emDERj7x0IiPiS83YiTzi0Ss5F4IYsRK5ucLs3K/mWa5MMKN86XKrt0/aPe3paGuVJmDdlNH9wK+VqaZ9ev2bNYcpHu5RiAchyQ4JMUh+zhkjEMmOOQAhzRBxDAB+rJBgWMfE6AwC5CYBWjMBkV+wCdAZRYgMwvQOQ7QOR7UueFsUX4WkseyMKhxvGsXD9vwQL5nVbRLHwcEJqSPX7JtQqI3yOcJkQkwYpByvHOHDqd898SEBOZRyH9Z4I9lYbj9Uvw9Kd6haYB4aUBPpAHicTy+PKAlkoA2TgLGQBLQxj5msIvT3ZOHvylE40HLOZ6XBB9KScBQ4vhQSgOGQHKbBff5Byq1nv6DEAAA"/>
  <p:tag name="KPI_PID" val="dc6dd7d6-0117-428a-87e1-228b0280efcc"/>
  <p:tag name="KPI_SLIDE_COUNT" val="101"/>
  <p:tag name="KPI_VERSION" val="2.3.14141.1"/>
  <p:tag name="KPIRECOVERYID" val="74b56605-3985-4954-98fd-ac5f232d7ed2"/>
  <p:tag name="KPI_STORAGE" val="&lt;keypoint&quot;&quot;&lt;chart&quot;&quot;&lt;styles&quot;&quot;&gt;&gt;&lt;roster&quot;&quot;&lt;currentId&quot;56&quot;&gt;&lt;people&quot;&quot;&lt;p(@id:1)&quot;&quot;&lt;f(@i:0)&quot;Keypad&quot;&gt;&lt;f(@i:1)&quot;27&quot;&gt;&gt;&lt;p(@id:2)&quot;&quot;&lt;f(@i:0)&quot;Keypad&quot;&gt;&lt;f(@i:1)&quot;28&quot;&gt;&gt;&lt;p(@id:3)&quot;&quot;&lt;f(@i:0)&quot;Keypad&quot;&gt;&lt;f(@i:1)&quot;29&quot;&gt;&gt;&lt;p(@id:4)&quot;&quot;&lt;f(@i:0)&quot;Keypad&quot;&gt;&lt;f(@i:1)&quot;30&quot;&gt;&gt;&lt;p(@id:5)&quot;&quot;&lt;f(@i:0)&quot;Keypad&quot;&gt;&lt;f(@i:1)&quot;31&quot;&gt;&gt;&lt;p(@id:6)&quot;&quot;&lt;f(@i:0)&quot;Keypad&quot;&gt;&lt;f(@i:1)&quot;33&quot;&gt;&gt;&lt;p(@id:7)&quot;&quot;&lt;f(@i:0)&quot;Keypad&quot;&gt;&lt;f(@i:1)&quot;35&quot;&gt;&gt;&lt;p(@id:8)&quot;&quot;&lt;f(@i:0)&quot;Keypad&quot;&gt;&lt;f(@i:1)&quot;45&quot;&gt;&gt;&lt;p(@id:9)&quot;&quot;&lt;f(@i:0)&quot;Keypad&quot;&gt;&lt;f(@i:1)&quot;47&quot;&gt;&gt;&lt;p(@id:10)&quot;&quot;&lt;f(@i:0)&quot;Keypad&quot;&gt;&lt;f(@i:1)&quot;49&quot;&gt;&gt;&lt;p(@id:11)&quot;&quot;&lt;f(@i:0)&quot;Keypad&quot;&gt;&lt;f(@i:1)&quot;17&quot;&gt;&gt;&lt;p(@id:12)&quot;&quot;&lt;f(@i:0)&quot;Keypad&quot;&gt;&lt;f(@i:1)&quot;18&quot;&gt;&gt;&lt;p(@id:13)&quot;&quot;&lt;f(@i:0)&quot;Keypad&quot;&gt;&lt;f(@i:1)&quot;19&quot;&gt;&gt;&lt;p(@id:14)&quot;&quot;&lt;f(@i:0)&quot;Keypad&quot;&gt;&lt;f(@i:1)&quot;20&quot;&gt;&gt;&lt;p(@id:15)&quot;&quot;&lt;f(@i:0)&quot;Keypad&quot;&gt;&lt;f(@i:1)&quot;21&quot;&gt;&gt;&lt;p(@id:16)&quot;&quot;&lt;f(@i:0)&quot;Keypad&quot;&gt;&lt;f(@i:1)&quot;23&quot;&gt;&gt;&lt;p(@id:17)&quot;&quot;&lt;f(@i:0)&quot;Keypad&quot;&gt;&lt;f(@i:1)&quot;25&quot;&gt;&gt;&lt;p(@id:18)&quot;&quot;&lt;f(@i:0)&quot;Keypad&quot;&gt;&lt;f(@i:1)&quot;26&quot;&gt;&gt;&lt;p(@id:19)&quot;&quot;&lt;f(@i:0)&quot;Keypad&quot;&gt;&lt;f(@i:1)&quot;16&quot;&gt;&gt;&lt;p(@id:20)&quot;&quot;&lt;f(@i:0)&quot;Keypad&quot;&gt;&lt;f(@i:1)&quot;34&quot;&gt;&gt;&lt;p(@id:21)&quot;&quot;&lt;f(@i:0)&quot;Keypad&quot;&gt;&lt;f(@i:1)&quot;40&quot;&gt;&gt;&lt;p(@id:22)&quot;&quot;&lt;f(@i:0)&quot;Keypad&quot;&gt;&lt;f(@i:1)&quot;42&quot;&gt;&gt;&lt;p(@id:23)&quot;&quot;&lt;f(@i:0)&quot;Keypad&quot;&gt;&lt;f(@i:1)&quot;44&quot;&gt;&gt;&lt;p(@id:24)&quot;&quot;&lt;f(@i:0)&quot;Keypad&quot;&gt;&lt;f(@i:1)&quot;46&quot;&gt;&gt;&lt;p(@id:25)&quot;&quot;&lt;f(@i:0)&quot;Keypad&quot;&gt;&lt;f(@i:1)&quot;32&quot;&gt;&gt;&lt;p(@id:26)&quot;&quot;&lt;f(@i:0)&quot;Keypad&quot;&gt;&lt;f(@i:1)&quot;37&quot;&gt;&gt;&lt;p(@id:27)&quot;&quot;&lt;f(@i:0)&quot;Keypad&quot;&gt;&lt;f(@i:1)&quot;41&quot;&gt;&gt;&lt;p(@id:28)&quot;&quot;&lt;f(@i:0)&quot;Keypad&quot;&gt;&lt;f(@i:1)&quot;43&quot;&gt;&gt;&lt;p(@id:29)&quot;&quot;&lt;f(@i:0)&quot;Keypad&quot;&gt;&lt;f(@i:1)&quot;48&quot;&gt;&gt;&lt;p(@id:30)&quot;&quot;&lt;f(@i:0)&quot;Keypad&quot;&gt;&lt;f(@i:1)&quot;22&quot;&gt;&gt;&lt;p(@id:31)&quot;&quot;&lt;f(@i:0)&quot;Keypad&quot;&gt;&lt;f(@i:1)&quot;38&quot;&gt;&gt;&lt;p(@id:32)&quot;&quot;&lt;f(@i:0)&quot;Keypad&quot;&gt;&lt;f(@i:1)&quot;39&quot;&gt;&gt;&lt;p(@id:33)&quot;&quot;&lt;f(@i:0)&quot;Keypad&quot;&gt;&lt;f(@i:1)&quot;15&quot;&gt;&gt;&lt;p(@id:34)&quot;&quot;&lt;f(@i:0)&quot;Keypad&quot;&gt;&lt;f(@i:1)&quot;50&quot;&gt;&gt;&lt;p(@id:35)&quot;&quot;&lt;f(@i:0)&quot;Keypad&quot;&gt;&lt;f(@i:1)&quot;24&quot;&gt;&gt;&lt;p(@id:36)&quot;&quot;&lt;f(@i:0)&quot;Keypad&quot;&gt;&lt;f(@i:1)&quot;58&quot;&gt;&gt;&lt;p(@id:37)&quot;&quot;&lt;f(@i:0)&quot;Keypad&quot;&gt;&lt;f(@i:1)&quot;79&quot;&gt;&gt;&lt;p(@id:38)&quot;&quot;&lt;f(@i:0)&quot;Keypad&quot;&gt;&lt;f(@i:1)&quot;1&quot;&gt;&gt;&lt;p(@id:39)&quot;&quot;&lt;f(@i:0)&quot;Keypad&quot;&gt;&lt;f(@i:1)&quot;64&quot;&gt;&gt;&lt;p(@id:40)&quot;&quot;&lt;f(@i:0)&quot;Keypad&quot;&gt;&lt;f(@i:1)&quot;85&quot;&gt;&gt;&lt;p(@id:41)&quot;&quot;&lt;f(@i:0)&quot;Keypad&quot;&gt;&lt;f(@i:1)&quot;68&quot;&gt;&gt;&lt;p(@id:42)&quot;&quot;&lt;f(@i:0)&quot;Keypad&quot;&gt;&lt;f(@i:1)&quot;6&quot;&gt;&gt;&lt;p(@id:43)&quot;&quot;&lt;f(@i:0)&quot;Keypad&quot;&gt;&lt;f(@i:1)&quot;13&quot;&gt;&gt;&lt;p(@id:44)&quot;&quot;&lt;f(@i:0)&quot;Keypad&quot;&gt;&lt;f(@i:1)&quot;14&quot;&gt;&gt;&lt;p(@id:45)&quot;&quot;&lt;f(@i:0)&quot;Keypad&quot;&gt;&lt;f(@i:1)&quot;84&quot;&gt;&gt;&lt;p(@id:46)&quot;&quot;&lt;f(@i:0)&quot;Keypad&quot;&gt;&lt;f(@i:1)&quot;62&quot;&gt;&gt;&lt;p(@id:47)&quot;&quot;&lt;f(@i:0)&quot;Keypad&quot;&gt;&lt;f(@i:1)&quot;71&quot;&gt;&gt;&lt;p(@id:48)&quot;&quot;&lt;f(@i:0)&quot;Keypad&quot;&gt;&lt;f(@i:1)&quot;61&quot;&gt;&gt;&lt;p(@id:49)&quot;&quot;&lt;f(@i:0)&quot;Keypad&quot;&gt;&lt;f(@i:1)&quot;59&quot;&gt;&gt;&lt;p(@id:50)&quot;&quot;&lt;f(@i:0)&quot;Keypad&quot;&gt;&lt;f(@i:1)&quot;73&quot;&gt;&gt;&lt;p(@id:51)&quot;&quot;&lt;f(@i:0)&quot;Keypad&quot;&gt;&lt;f(@i:1)&quot;93&quot;&gt;&gt;&lt;p(@id:52)&quot;&quot;&lt;f(@i:0)&quot;Keypad&quot;&gt;&lt;f(@i:1)&quot;54&quot;&gt;&gt;&lt;p(@id:53)&quot;&quot;&lt;f(@i:0)&quot;Keypad&quot;&gt;&lt;f(@i:1)&quot;3&quot;&gt;&gt;&lt;p(@id:54)&quot;&quot;&lt;f(@i:0)&quot;Keypad&quot;&gt;&lt;f(@i:1)&quot;95&quot;&gt;&gt;&lt;p(@id:55)&quot;&quot;&lt;f(@i:0)&quot;Keypad&quot;&gt;&lt;f(@i:1)&quot;5&quot;&gt;&gt;&lt;p(@id:56)&quot;&quot;&lt;f(@i:0)&quot;Keypad&quot;&gt;&lt;f(@i:1)&quot;87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lt;trIndex&quot;&quot;&lt;tr(@tid:1@pid:27)&quot;&quot;&lt;v&quot;1&quot;&gt;&gt;&lt;tr(@tid:1@pid:28)&quot;&quot;&lt;v&quot;2&quot;&gt;&gt;&lt;tr(@tid:1@pid:29)&quot;&quot;&lt;v&quot;3&quot;&gt;&gt;&lt;tr(@tid:1@pid:30)&quot;&quot;&lt;v&quot;4&quot;&gt;&gt;&lt;tr(@tid:1@pid:31)&quot;&quot;&lt;v&quot;5&quot;&gt;&gt;&lt;tr(@tid:1@pid:33)&quot;&quot;&lt;v&quot;6&quot;&gt;&gt;&lt;tr(@tid:1@pid:35)&quot;&quot;&lt;v&quot;7&quot;&gt;&gt;&lt;tr(@tid:1@pid:45)&quot;&quot;&lt;v&quot;8&quot;&gt;&gt;&lt;tr(@tid:1@pid:47)&quot;&quot;&lt;v&quot;9&quot;&gt;&gt;&lt;tr(@tid:1@pid:49)&quot;&quot;&lt;v&quot;10&quot;&gt;&gt;&lt;tr(@tid:1@pid:17)&quot;&quot;&lt;v&quot;11&quot;&gt;&gt;&lt;tr(@tid:1@pid:18)&quot;&quot;&lt;v&quot;12&quot;&gt;&gt;&lt;tr(@tid:1@pid:19)&quot;&quot;&lt;v&quot;13&quot;&gt;&gt;&lt;tr(@tid:1@pid:20)&quot;&quot;&lt;v&quot;14&quot;&gt;&gt;&lt;tr(@tid:1@pid:21)&quot;&quot;&lt;v&quot;15&quot;&gt;&gt;&lt;tr(@tid:1@pid:23)&quot;&quot;&lt;v&quot;16&quot;&gt;&gt;&lt;tr(@tid:1@pid:25)&quot;&quot;&lt;v&quot;17&quot;&gt;&gt;&lt;tr(@tid:1@pid:26)&quot;&quot;&lt;v&quot;18&quot;&gt;&gt;&lt;tr(@tid:1@pid:16)&quot;&quot;&lt;v&quot;19&quot;&gt;&gt;&lt;tr(@tid:1@pid:34)&quot;&quot;&lt;v&quot;20&quot;&gt;&gt;&lt;tr(@tid:1@pid:40)&quot;&quot;&lt;v&quot;21&quot;&gt;&gt;&lt;tr(@tid:1@pid:42)&quot;&quot;&lt;v&quot;22&quot;&gt;&gt;&lt;tr(@tid:1@pid:44)&quot;&quot;&lt;v&quot;23&quot;&gt;&gt;&lt;tr(@tid:1@pid:46)&quot;&quot;&lt;v&quot;24&quot;&gt;&gt;&lt;tr(@tid:1@pid:32)&quot;&quot;&lt;v&quot;25&quot;&gt;&gt;&lt;tr(@tid:1@pid:37)&quot;&quot;&lt;v&quot;26&quot;&gt;&gt;&lt;tr(@tid:1@pid:41)&quot;&quot;&lt;v&quot;27&quot;&gt;&gt;&lt;tr(@tid:1@pid:43)&quot;&quot;&lt;v&quot;28&quot;&gt;&gt;&lt;tr(@tid:1@pid:48)&quot;&quot;&lt;v&quot;29&quot;&gt;&gt;&lt;tr(@tid:1@pid:22)&quot;&quot;&lt;v&quot;30&quot;&gt;&gt;&lt;tr(@tid:1@pid:38)&quot;&quot;&lt;v&quot;31&quot;&gt;&gt;&lt;tr(@tid:1@pid:39)&quot;&quot;&lt;v&quot;32&quot;&gt;&gt;&lt;tr(@tid:1@pid:15)&quot;&quot;&lt;v&quot;33&quot;&gt;&gt;&lt;tr(@tid:1@pid:50)&quot;&quot;&lt;v&quot;34&quot;&gt;&gt;&lt;tr(@tid:1@pid:24)&quot;&quot;&lt;v&quot;35&quot;&gt;&gt;&lt;tr(@tid:1@pid:58)&quot;&quot;&lt;v&quot;36&quot;&gt;&gt;&lt;tr(@tid:1@pid:79)&quot;&quot;&lt;v&quot;37&quot;&gt;&gt;&lt;tr(@tid:1@pid:1)&quot;&quot;&lt;v&quot;38&quot;&gt;&gt;&lt;tr(@tid:1@pid:64)&quot;&quot;&lt;v&quot;39&quot;&gt;&gt;&lt;tr(@tid:1@pid:85)&quot;&quot;&lt;v&quot;40&quot;&gt;&gt;&lt;tr(@tid:1@pid:68)&quot;&quot;&lt;v&quot;41&quot;&gt;&gt;&lt;tr(@tid:1@pid:6)&quot;&quot;&lt;v&quot;42&quot;&gt;&gt;&lt;tr(@tid:1@pid:13)&quot;&quot;&lt;v&quot;43&quot;&gt;&gt;&lt;tr(@tid:1@pid:14)&quot;&quot;&lt;v&quot;44&quot;&gt;&gt;&lt;tr(@tid:1@pid:84)&quot;&quot;&lt;v&quot;45&quot;&gt;&gt;&lt;tr(@tid:1@pid:62)&quot;&quot;&lt;v&quot;46&quot;&gt;&gt;&lt;tr(@tid:1@pid:71)&quot;&quot;&lt;v&quot;47&quot;&gt;&gt;&lt;tr(@tid:1@pid:61)&quot;&quot;&lt;v&quot;48&quot;&gt;&gt;&lt;tr(@tid:1@pid:59)&quot;&quot;&lt;v&quot;49&quot;&gt;&gt;&lt;tr(@tid:1@pid:73)&quot;&quot;&lt;v&quot;50&quot;&gt;&gt;&lt;tr(@tid:1@pid:93)&quot;&quot;&lt;v&quot;51&quot;&gt;&gt;&lt;tr(@tid:1@pid:54)&quot;&quot;&lt;v&quot;52&quot;&gt;&gt;&lt;tr(@tid:1@pid:3)&quot;&quot;&lt;v&quot;53&quot;&gt;&gt;&lt;tr(@tid:1@pid:95)&quot;&quot;&lt;v&quot;54&quot;&gt;&gt;&lt;tr(@tid:1@pid:5)&quot;&quot;&lt;v&quot;55&quot;&gt;&gt;&lt;tr(@tid:1@pid:87)&quot;&quot;&lt;v&quot;56&quot;&gt;&gt;&gt;&gt;&lt;data&quot;&quot;&lt;d(@id:007)&quot;&quot;&lt;r(@id:1)&quot;&quot;&lt;f(@id:v)&quot;2&quot;&gt;&lt;f(@id:t)&quot;141&quot;&gt;&gt;&lt;r(@id:36)&quot;&quot;&lt;f(@id:v)&quot;3&quot;&gt;&lt;f(@id:t)&quot;146&quot;&gt;&gt;&lt;r(@id:37)&quot;&quot;&lt;f(@id:v)&quot;3&quot;&gt;&lt;f(@id:t)&quot;146&quot;&gt;&gt;&lt;r(@id:38)&quot;&quot;&lt;f(@id:v)&quot;3&quot;&gt;&lt;f(@id:t)&quot;166&quot;&gt;&gt;&lt;r(@id:5)&quot;&quot;&lt;f(@id:v)&quot;2&quot;&gt;&lt;f(@id:t)&quot;166&quot;&gt;&gt;&lt;r(@id:39)&quot;&quot;&lt;f(@id:v)&quot;2&quot;&gt;&lt;f(@id:t)&quot;170&quot;&gt;&gt;&lt;r(@id:18)&quot;&quot;&lt;f(@id:v)&quot;3&quot;&gt;&lt;f(@id:t)&quot;186&quot;&gt;&gt;&lt;r(@id:40)&quot;&quot;&lt;f(@id:v)&quot;3&quot;&gt;&lt;f(@id:t)&quot;191&quot;&gt;&gt;&lt;r(@id:32)&quot;&quot;&lt;f(@id:v)&quot;2&quot;&gt;&lt;f(@id:t)&quot;210&quot;&gt;&gt;&lt;r(@id:23)&quot;&quot;&lt;f(@id:v)&quot;2&quot;&gt;&lt;f(@id:t)&quot;393&quot;&gt;&gt;&lt;r(@id:41)&quot;&quot;&lt;f(@id:v)&quot;1&quot;&gt;&lt;f(@id:t)&quot;215&quot;&gt;&gt;&lt;r(@id:42)&quot;&quot;&lt;f(@id:v)&quot;1&quot;&gt;&lt;f(@id:t)&quot;232&quot;&gt;&gt;&lt;r(@id:43)&quot;&quot;&lt;f(@id:v)&quot;1&quot;&gt;&lt;f(@id:t)&quot;232&quot;&gt;&gt;&lt;r(@id:44)&quot;&quot;&lt;f(@id:v)&quot;3&quot;&gt;&lt;f(@id:t)&quot;794&quot;&gt;&gt;&lt;r(@id:16)&quot;&quot;&lt;f(@id:v)&quot;2&quot;&gt;&lt;f(@id:t)&quot;232&quot;&gt;&gt;&lt;r(@id:4)&quot;&quot;&lt;f(@id:v)&quot;2&quot;&gt;&lt;f(@id:t)&quot;232&quot;&gt;&gt;&lt;r(@id:45)&quot;&quot;&lt;f(@id:v)&quot;3&quot;&gt;&lt;f(@id:t)&quot;236&quot;&gt;&gt;&lt;r(@id:46)&quot;&quot;&lt;f(@id:v)&quot;2&quot;&gt;&lt;f(@id:t)&quot;305&quot;&gt;&gt;&lt;r(@id:47)&quot;&quot;&lt;f(@id:v)&quot;3&quot;&gt;&lt;f(@id:t)&quot;305&quot;&gt;&gt;&lt;r(@id:48)&quot;&quot;&lt;f(@id:v)&quot;3&quot;&gt;&lt;f(@id:t)&quot;330&quot;&gt;&gt;&lt;r(@id:49)&quot;&quot;&lt;f(@id:v)&quot;2&quot;&gt;&lt;f(@id:t)&quot;350&quot;&gt;&gt;&lt;r(@id:50)&quot;&quot;&lt;f(@id:v)&quot;2&quot;&gt;&lt;f(@id:t)&quot;350&quot;&gt;&gt;&lt;r(@id:51)&quot;&quot;&lt;f(@id:v)&quot;3&quot;&gt;&lt;f(@id:t)&quot;350&quot;&gt;&gt;&lt;r(@id:21)&quot;&quot;&lt;f(@id:v)&quot;1&quot;&gt;&lt;f(@id:t)&quot;621&quot;&gt;&gt;&lt;r(@id:52)&quot;&quot;&lt;f(@id:v)&quot;3&quot;&gt;&lt;f(@id:t)&quot;375&quot;&gt;&gt;&lt;r(@id:53)&quot;&quot;&lt;f(@id:v)&quot;4&quot;&gt;&lt;f(@id:t)&quot;393&quot;&gt;&gt;&lt;r(@id:34)&quot;&quot;&lt;f(@id:v)&quot;4&quot;&gt;&lt;f(@id:t)&quot;440&quot;&gt;&gt;&lt;r(@id:54)&quot;&quot;&lt;f(@id:v)&quot;2&quot;&gt;&lt;f(@id:t)&quot;695&quot;&gt;&gt;&lt;r(@id:28)&quot;&quot;&lt;f(@id:v)&quot;3&quot;&gt;&lt;f(@id:t)&quot;753&quot;&gt;&gt;&lt;r(@id:55)&quot;&quot;&lt;f(@id:v)&quot;2&quot;&gt;&lt;f(@id:t)&quot;794&quot;&gt;&gt;&gt;&lt;d(@id:008)&quot;&quot;&lt;r(@id:46)&quot;&quot;&lt;f(@id:v)&quot;2&quot;&gt;&lt;f(@id:t)&quot;51&quot;&gt;&gt;&lt;r(@id:38)&quot;&quot;&lt;f(@id:v)&quot;1&quot;&gt;&lt;f(@id:t)&quot;71&quot;&gt;&gt;&lt;r(@id:23)&quot;&quot;&lt;f(@id:v)&quot;1&quot;&gt;&lt;f(@id:t)&quot;71&quot;&gt;&gt;&lt;r(@id:44)&quot;&quot;&lt;f(@id:v)&quot;2&quot;&gt;&lt;f(@id:t)&quot;93&quot;&gt;&gt;&lt;r(@id:28)&quot;&quot;&lt;f(@id:v)&quot;1&quot;&gt;&lt;f(@id:t)&quot;93&quot;&gt;&gt;&lt;r(@id:52)&quot;&quot;&lt;f(@id:v)&quot;2&quot;&gt;&lt;f(@id:t)&quot;97&quot;&gt;&gt;&lt;r(@id:39)&quot;&quot;&lt;f(@id:v)&quot;2&quot;&gt;&lt;f(@id:t)&quot;97&quot;&gt;&gt;&lt;r(@id:47)&quot;&quot;&lt;f(@id:v)&quot;1&quot;&gt;&lt;f(@id:t)&quot;97&quot;&gt;&gt;&lt;r(@id:53)&quot;&quot;&lt;f(@id:v)&quot;1&quot;&gt;&lt;f(@id:t)&quot;116&quot;&gt;&gt;&lt;r(@id:18)&quot;&quot;&lt;f(@id:v)&quot;3&quot;&gt;&lt;f(@id:t)&quot;276&quot;&gt;&gt;&lt;r(@id:32)&quot;&quot;&lt;f(@id:v)&quot;1&quot;&gt;&lt;f(@id:t)&quot;116&quot;&gt;&gt;&lt;r(@id:36)&quot;&quot;&lt;f(@id:v)&quot;1&quot;&gt;&lt;f(@id:t)&quot;121&quot;&gt;&gt;&lt;r(@id:49)&quot;&quot;&lt;f(@id:v)&quot;2&quot;&gt;&lt;f(@id:t)&quot;121&quot;&gt;&gt;&lt;r(@id:37)&quot;&quot;&lt;f(@id:v)&quot;1&quot;&gt;&lt;f(@id:t)&quot;121&quot;&gt;&gt;&lt;r(@id:43)&quot;&quot;&lt;f(@id:v)&quot;1&quot;&gt;&lt;f(@id:t)&quot;140&quot;&gt;&gt;&lt;r(@id:5)&quot;&quot;&lt;f(@id:v)&quot;2&quot;&gt;&lt;f(@id:t)&quot;140&quot;&gt;&gt;&lt;r(@id:45)&quot;&quot;&lt;f(@id:v)&quot;3&quot;&gt;&lt;f(@id:t)&quot;350&quot;&gt;&gt;&lt;r(@id:42)&quot;&quot;&lt;f(@id:v)&quot;2&quot;&gt;&lt;f(@id:t)&quot;162&quot;&gt;&gt;&lt;r(@id:48)&quot;&quot;&lt;f(@id:v)&quot;1&quot;&gt;&lt;f(@id:t)&quot;167&quot;&gt;&gt;&lt;r(@id:40)&quot;&quot;&lt;f(@id:v)&quot;2&quot;&gt;&lt;f(@id:t)&quot;167&quot;&gt;&gt;&lt;r(@id:51)&quot;&quot;&lt;f(@id:v)&quot;1&quot;&gt;&lt;f(@id:t)&quot;190&quot;&gt;&gt;&lt;r(@id:16)&quot;&quot;&lt;f(@id:v)&quot;1&quot;&gt;&lt;f(@id:t)&quot;231&quot;&gt;&gt;&lt;r(@id:41)&quot;&quot;&lt;f(@id:v)&quot;2&quot;&gt;&lt;f(@id:t)&quot;624&quot;&gt;&gt;&lt;r(@id:21)&quot;&quot;&lt;f(@id:v)&quot;2&quot;&gt;&lt;f(@id:t)&quot;320&quot;&gt;&gt;&lt;r(@id:1)&quot;&quot;&lt;f(@id:v)&quot;2&quot;&gt;&lt;f(@id:t)&quot;345&quot;&gt;&gt;&lt;r(@id:4)&quot;&quot;&lt;f(@id:v)&quot;3&quot;&gt;&lt;f(@id:t)&quot;345&quot;&gt;&gt;&lt;r(@id:55)&quot;&quot;&lt;f(@id:v)&quot;3&quot;&gt;&lt;f(@id:t)&quot;390&quot;&gt;&gt;&lt;r(@id:54)&quot;&quot;&lt;f(@id:v)&quot;2&quot;&gt;&lt;f(@id:t)&quot;554&quot;&gt;&gt;&lt;r(@id:50)&quot;&quot;&lt;f(@id:v)&quot;2&quot;&gt;&lt;f(@id:t)&quot;685&quot;&gt;&gt;&gt;&lt;d(@id:008-001)&quot;&quot;&lt;r(@id:18)&quot;&quot;&lt;f(@id:v)&quot;2&quot;&gt;&lt;f(@id:t)&quot;15&quot;&gt;&gt;&lt;r(@id:45)&quot;&quot;&lt;f(@id:v)&quot;2&quot;&gt;&lt;f(@id:t)&quot;20&quot;&gt;&gt;&lt;r(@id:38)&quot;&quot;&lt;f(@id:v)&quot;1&quot;&gt;&lt;f(@id:t)&quot;38&quot;&gt;&gt;&lt;r(@id:42)&quot;&quot;&lt;f(@id:v)&quot;1&quot;&gt;&lt;f(@id:t)&quot;38&quot;&gt;&gt;&lt;r(@id:43)&quot;&quot;&lt;f(@id:v)&quot;3&quot;&gt;&lt;f(@id:t)&quot;323&quot;&gt;&gt;&lt;r(@id:44)&quot;&quot;&lt;f(@id:v)&quot;1&quot;&gt;&lt;f(@id:t)&quot;38&quot;&gt;&gt;&lt;r(@id:5)&quot;&quot;&lt;f(@id:v)&quot;1&quot;&gt;&lt;f(@id:t)&quot;38&quot;&gt;&gt;&lt;r(@id:28)&quot;&quot;&lt;f(@id:v)&quot;1&quot;&gt;&lt;f(@id:t)&quot;38&quot;&gt;&gt;&lt;r(@id:52)&quot;&quot;&lt;f(@id:v)&quot;1&quot;&gt;&lt;f(@id:t)&quot;43&quot;&gt;&gt;&lt;r(@id:36)&quot;&quot;&lt;f(@id:v)&quot;1&quot;&gt;&lt;f(@id:t)&quot;43&quot;&gt;&gt;&lt;r(@id:51)&quot;&quot;&lt;f(@id:v)&quot;1&quot;&gt;&lt;f(@id:t)&quot;43&quot;&gt;&gt;&lt;r(@id:16)&quot;&quot;&lt;f(@id:v)&quot;2&quot;&gt;&lt;f(@id:t)&quot;60&quot;&gt;&gt;&lt;r(@id:4)&quot;&quot;&lt;f(@id:v)&quot;2&quot;&gt;&lt;f(@id:t)&quot;60&quot;&gt;&gt;&lt;r(@id:32)&quot;&quot;&lt;f(@id:v)&quot;1&quot;&gt;&lt;f(@id:t)&quot;60&quot;&gt;&gt;&lt;r(@id:21)&quot;&quot;&lt;f(@id:v)&quot;1&quot;&gt;&lt;f(@id:t)&quot;60&quot;&gt;&gt;&lt;r(@id:41)&quot;&quot;&lt;f(@id:v)&quot;3&quot;&gt;&lt;f(@id:t)&quot;306&quot;&gt;&gt;&lt;r(@id:37)&quot;&quot;&lt;f(@id:v)&quot;1&quot;&gt;&lt;f(@id:t)&quot;64&quot;&gt;&gt;&lt;r(@id:40)&quot;&quot;&lt;f(@id:v)&quot;1&quot;&gt;&lt;f(@id:t)&quot;64&quot;&gt;&gt;&lt;r(@id:1)&quot;&quot;&lt;f(@id:v)&quot;3&quot;&gt;&lt;f(@id:t)&quot;82&quot;&gt;&gt;&lt;r(@id:23)&quot;&quot;&lt;f(@id:v)&quot;1&quot;&gt;&lt;f(@id:t)&quot;82&quot;&gt;&gt;&lt;r(@id:49)&quot;&quot;&lt;f(@id:v)&quot;1&quot;&gt;&lt;f(@id:t)&quot;87&quot;&gt;&gt;&lt;r(@id:48)&quot;&quot;&lt;f(@id:v)&quot;2&quot;&gt;&lt;f(@id:t)&quot;87&quot;&gt;&gt;&lt;r(@id:47)&quot;&quot;&lt;f(@id:v)&quot;1&quot;&gt;&lt;f(@id:t)&quot;87&quot;&gt;&gt;&lt;r(@id:54)&quot;&quot;&lt;f(@id:v)&quot;1&quot;&gt;&lt;f(@id:t)&quot;87&quot;&gt;&gt;&lt;r(@id:53)&quot;&quot;&lt;f(@id:v)&quot;1&quot;&gt;&lt;f(@id:t)&quot;107&quot;&gt;&gt;&lt;r(@id:46)&quot;&quot;&lt;f(@id:v)&quot;2&quot;&gt;&lt;f(@id:t)&quot;132&quot;&gt;&gt;&lt;r(@id:55)&quot;&quot;&lt;f(@id:v)&quot;1&quot;&gt;&lt;f(@id:t)&quot;344&quot;&gt;&gt;&lt;r(@id:50)&quot;&quot;&lt;f(@id:v)&quot;2&quot;&gt;&lt;f(@id:t)&quot;266&quot;&gt;&gt;&gt;&lt;d(@id:005)&quot;&quot;&lt;r(@id:18)&quot;&quot;&lt;f(@id:v)&quot;1&quot;&gt;&lt;f(@id:t)&quot;101&quot;&gt;&gt;&lt;r(@id:51)&quot;&quot;&lt;f(@id:v)&quot;1&quot;&gt;&lt;f(@id:t)&quot;106&quot;&gt;&gt;&lt;r(@id:43)&quot;&quot;&lt;f(@id:v)&quot;1&quot;&gt;&lt;f(@id:t)&quot;124&quot;&gt;&gt;&lt;r(@id:53)&quot;&quot;&lt;f(@id:v)&quot;1&quot;&gt;&lt;f(@id:t)&quot;146&quot;&gt;&gt;&lt;r(@id:37)&quot;&quot;&lt;f(@id:v)&quot;1&quot;&gt;&lt;f(@id:t)&quot;151&quot;&gt;&gt;&lt;r(@id:38)&quot;&quot;&lt;f(@id:v)&quot;1&quot;&gt;&lt;f(@id:t)&quot;171&quot;&gt;&gt;&lt;r(@id:44)&quot;&quot;&lt;f(@id:v)&quot;1&quot;&gt;&lt;f(@id:t)&quot;171&quot;&gt;&gt;&lt;r(@id:21)&quot;&quot;&lt;f(@id:v)&quot;1&quot;&gt;&lt;f(@id:t)&quot;171&quot;&gt;&gt;&lt;r(@id:47)&quot;&quot;&lt;f(@id:v)&quot;1&quot;&gt;&lt;f(@id:t)&quot;196&quot;&gt;&gt;&lt;r(@id:42)&quot;&quot;&lt;f(@id:v)&quot;1&quot;&gt;&lt;f(@id:t)&quot;216&quot;&gt;&gt;&lt;r(@id:28)&quot;&quot;&lt;f(@id:v)&quot;1&quot;&gt;&lt;f(@id:t)&quot;216&quot;&gt;&gt;&lt;r(@id:40)&quot;&quot;&lt;f(@id:v)&quot;1&quot;&gt;&lt;f(@id:t)&quot;221&quot;&gt;&gt;&lt;r(@id:4)&quot;&quot;&lt;f(@id:v)&quot;1&quot;&gt;&lt;f(@id:t)&quot;238&quot;&gt;&gt;&lt;r(@id:52)&quot;&quot;&lt;f(@id:v)&quot;1&quot;&gt;&lt;f(@id:t)&quot;242&quot;&gt;&gt;&lt;r(@id:41)&quot;&quot;&lt;f(@id:v)&quot;1&quot;&gt;&lt;f(@id:t)&quot;242&quot;&gt;&gt;&lt;r(@id:1)&quot;&quot;&lt;f(@id:v)&quot;1&quot;&gt;&lt;f(@id:t)&quot;261&quot;&gt;&gt;&lt;r(@id:32)&quot;&quot;&lt;f(@id:v)&quot;1&quot;&gt;&lt;f(@id:t)&quot;261&quot;&gt;&gt;&lt;r(@id:23)&quot;&quot;&lt;f(@id:v)&quot;1&quot;&gt;&lt;f(@id:t)&quot;261&quot;&gt;&gt;&lt;r(@id:45)&quot;&quot;&lt;f(@id:v)&quot;2&quot;&gt;&lt;f(@id:t)&quot;266&quot;&gt;&gt;&lt;r(@id:5)&quot;&quot;&lt;f(@id:v)&quot;1&quot;&gt;&lt;f(@id:t)&quot;285&quot;&gt;&gt;&lt;r(@id:48)&quot;&quot;&lt;f(@id:v)&quot;1&quot;&gt;&lt;f(@id:t)&quot;289&quot;&gt;&gt;&lt;r(@id:49)&quot;&quot;&lt;f(@id:v)&quot;1&quot;&gt;&lt;f(@id:t)&quot;311&quot;&gt;&gt;&lt;r(@id:50)&quot;&quot;&lt;f(@id:v)&quot;1&quot;&gt;&lt;f(@id:t)&quot;311&quot;&gt;&gt;&lt;r(@id:54)&quot;&quot;&lt;f(@id:v)&quot;1&quot;&gt;&lt;f(@id:t)&quot;311&quot;&gt;&gt;&lt;r(@id:16)&quot;&quot;&lt;f(@id:v)&quot;1&quot;&gt;&lt;f(@id:t)&quot;376&quot;&gt;&gt;&lt;r(@id:36)&quot;&quot;&lt;f(@id:v)&quot;1&quot;&gt;&lt;f(@id:t)&quot;403&quot;&gt;&gt;&lt;r(@id:55)&quot;&quot;&lt;f(@id:v)&quot;2&quot;&gt;&lt;f(@id:t)&quot;559&quot;&gt;&gt;&lt;r(@id:39)&quot;&quot;&lt;f(@id:v)&quot;1&quot;&gt;&lt;f(@id:t)&quot;563&quot;&gt;&gt;&gt;&lt;d(@id:006)&quot;&quot;&lt;r(@id:18)&quot;&quot;&lt;f(@id:v)&quot;2&quot;&gt;&lt;f(@id:t)&quot;22&quot;&gt;&gt;&lt;r(@id:1)&quot;&quot;&lt;f(@id:v)&quot;2&quot;&gt;&lt;f(@id:t)&quot;42&quot;&gt;&gt;&lt;r(@id:45)&quot;&quot;&lt;f(@id:v)&quot;1&quot;&gt;&lt;f(@id:t)&quot;72&quot;&gt;&gt;&lt;r(@id:52)&quot;&quot;&lt;f(@id:v)&quot;2&quot;&gt;&lt;f(@id:t)&quot;93&quot;&gt;&gt;&lt;r(@id:51)&quot;&quot;&lt;f(@id:v)&quot;2&quot;&gt;&lt;f(@id:t)&quot;93&quot;&gt;&gt;&lt;r(@id:36)&quot;&quot;&lt;f(@id:v)&quot;2&quot;&gt;&lt;f(@id:t)&quot;117&quot;&gt;&gt;&lt;r(@id:41)&quot;&quot;&lt;f(@id:v)&quot;2&quot;&gt;&lt;f(@id:t)&quot;117&quot;&gt;&gt;&lt;r(@id:40)&quot;&quot;&lt;f(@id:v)&quot;2&quot;&gt;&lt;f(@id:t)&quot;117&quot;&gt;&gt;&lt;r(@id:38)&quot;&quot;&lt;f(@id:v)&quot;1&quot;&gt;&lt;f(@id:t)&quot;297&quot;&gt;&gt;&lt;r(@id:55)&quot;&quot;&lt;f(@id:v)&quot;2&quot;&gt;&lt;f(@id:t)&quot;157&quot;&gt;&gt;&lt;r(@id:42)&quot;&quot;&lt;f(@id:v)&quot;1&quot;&gt;&lt;f(@id:t)&quot;157&quot;&gt;&gt;&lt;r(@id:43)&quot;&quot;&lt;f(@id:v)&quot;2&quot;&gt;&lt;f(@id:t)&quot;157&quot;&gt;&gt;&lt;r(@id:48)&quot;&quot;&lt;f(@id:v)&quot;2&quot;&gt;&lt;f(@id:t)&quot;162&quot;&gt;&gt;&lt;r(@id:37)&quot;&quot;&lt;f(@id:v)&quot;2&quot;&gt;&lt;f(@id:t)&quot;162&quot;&gt;&gt;&lt;r(@id:56)&quot;&quot;&lt;f(@id:v)&quot;1&quot;&gt;&lt;f(@id:t)&quot;162&quot;&gt;&gt;&lt;r(@id:44)&quot;&quot;&lt;f(@id:v)&quot;2&quot;&gt;&lt;f(@id:t)&quot;182&quot;&gt;&gt;&lt;r(@id:32)&quot;&quot;&lt;f(@id:v)&quot;2&quot;&gt;&lt;f(@id:t)&quot;182&quot;&gt;&gt;&lt;r(@id:49)&quot;&quot;&lt;f(@id:v)&quot;2&quot;&gt;&lt;f(@id:t)&quot;187&quot;&gt;&gt;&lt;r(@id:53)&quot;&quot;&lt;f(@id:v)&quot;2&quot;&gt;&lt;f(@id:t)&quot;203&quot;&gt;&gt;&lt;r(@id:4)&quot;&quot;&lt;f(@id:v)&quot;1&quot;&gt;&lt;f(@id:t)&quot;203&quot;&gt;&gt;&lt;r(@id:5)&quot;&quot;&lt;f(@id:v)&quot;2&quot;&gt;&lt;f(@id:t)&quot;203&quot;&gt;&gt;&lt;r(@id:21)&quot;&quot;&lt;f(@id:v)&quot;1&quot;&gt;&lt;f(@id:t)&quot;297&quot;&gt;&gt;&lt;r(@id:28)&quot;&quot;&lt;f(@id:v)&quot;2&quot;&gt;&lt;f(@id:t)&quot;203&quot;&gt;&gt;&lt;r(@id:47)&quot;&quot;&lt;f(@id:v)&quot;2&quot;&gt;&lt;f(@id:t)&quot;207&quot;&gt;&gt;&lt;r(@id:50)&quot;&quot;&lt;f(@id:v)&quot;2&quot;&gt;&lt;f(@id:t)&quot;207&quot;&gt;&gt;&lt;r(@id:23)&quot;&quot;&lt;f(@id:v)&quot;2&quot;&gt;&lt;f(@id:t)&quot;227&quot;&gt;&gt;&lt;r(@id:39)&quot;&quot;&lt;f(@id:v)&quot;2&quot;&gt;&lt;f(@id:t)&quot;277&quot;&gt;&gt;&lt;r(@id:16)&quot;&quot;&lt;f(@id:v)&quot;2&quot;&gt;&lt;f(@id:t)&quot;317&quot;&gt;&gt;&gt;&gt;&lt;transceivers&quot;&quot;&lt;t(@id:1@tt:Reply@n:Transceiver 3)&quot;&quot;&lt;f(@id:p)&quot;[Auto]&quot;&gt;&lt;f(@id:c)&quot;3&quot;&gt;&lt;f(@id:o)&quot;0&quot;&gt;&gt;&gt;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  <wetp:taskpane dockstate="right" visibility="0" width="350" row="3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70AA28DF-AB48-4892-89B1-31D78E2CC5CD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6C51F0C-4FD6-4186-8593-BF3B85B5E602}">
  <we:reference id="wa104178141" version="4.3.3.0" store="en-US" storeType="OMEX"/>
  <we:alternateReferences/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4E42A721-D40A-4D55-AB73-B88300A511FF}">
  <we:reference id="wa104051163" version="1.2.0.3" store="en-US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9833</TotalTime>
  <Words>919</Words>
  <Application>Microsoft Office PowerPoint</Application>
  <PresentationFormat>Widescreen</PresentationFormat>
  <Paragraphs>327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 Light</vt:lpstr>
      <vt:lpstr>Default Design</vt:lpstr>
      <vt:lpstr>Prepping Your Seed for Optimum Performance</vt:lpstr>
      <vt:lpstr>PowerPoint Presentation</vt:lpstr>
      <vt:lpstr>Miller Research Outreach – www.MillerResearch.com</vt:lpstr>
      <vt:lpstr>Miller Research Outreach – YouTube Channel</vt:lpstr>
      <vt:lpstr>Additional Sources on Information</vt:lpstr>
      <vt:lpstr>The Far Side</vt:lpstr>
      <vt:lpstr>How do I get optimum performance from my seed? </vt:lpstr>
      <vt:lpstr>1. Select high quality seed</vt:lpstr>
      <vt:lpstr>What makes high quality seed?</vt:lpstr>
      <vt:lpstr>Physiological Age</vt:lpstr>
      <vt:lpstr>Seed Size and Physiological Age on Emergence</vt:lpstr>
      <vt:lpstr>Disease-Free Seed</vt:lpstr>
      <vt:lpstr>North American Plant Health Certificate</vt:lpstr>
      <vt:lpstr>2. Sanitize equipment and storages</vt:lpstr>
      <vt:lpstr>Cleaning/Disinfecting Storage</vt:lpstr>
      <vt:lpstr>Seed Cutter Contamination</vt:lpstr>
      <vt:lpstr>3. Sharpen seed cutter blades</vt:lpstr>
      <vt:lpstr>4. Use an effective seed piece treatment</vt:lpstr>
      <vt:lpstr>Managing Fungicide Resistance</vt:lpstr>
      <vt:lpstr>Selected Seed Treatment Options</vt:lpstr>
      <vt:lpstr>Selected Seed Treatment Options</vt:lpstr>
      <vt:lpstr>PowerPoint Presentation</vt:lpstr>
      <vt:lpstr>PowerPoint Presentation</vt:lpstr>
      <vt:lpstr>Fusarium Dry Rot Incidence - 2021 Clearwater Russet</vt:lpstr>
      <vt:lpstr>Fusarium Dry Rot Incidence - 2022 Clearwater Russet</vt:lpstr>
      <vt:lpstr>Fusarium Dry Rot Incidence (%) Clearwater Russet</vt:lpstr>
      <vt:lpstr>5. Suberize properly</vt:lpstr>
      <vt:lpstr>6. Proper soil temperature and moisture</vt:lpstr>
      <vt:lpstr>Potato Emergence Problems</vt:lpstr>
      <vt:lpstr>How do I get optimum performance from my seed?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Shaura Miller</dc:creator>
  <cp:lastModifiedBy>Chelsea</cp:lastModifiedBy>
  <cp:revision>287</cp:revision>
  <dcterms:created xsi:type="dcterms:W3CDTF">2008-01-15T06:56:36Z</dcterms:created>
  <dcterms:modified xsi:type="dcterms:W3CDTF">2023-12-20T12:57:05Z</dcterms:modified>
</cp:coreProperties>
</file>