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18"/>
  </p:notesMasterIdLst>
  <p:sldIdLst>
    <p:sldId id="256" r:id="rId2"/>
    <p:sldId id="285" r:id="rId3"/>
    <p:sldId id="259" r:id="rId4"/>
    <p:sldId id="297" r:id="rId5"/>
    <p:sldId id="286" r:id="rId6"/>
    <p:sldId id="287" r:id="rId7"/>
    <p:sldId id="293" r:id="rId8"/>
    <p:sldId id="294" r:id="rId9"/>
    <p:sldId id="296" r:id="rId10"/>
    <p:sldId id="298" r:id="rId11"/>
    <p:sldId id="265" r:id="rId12"/>
    <p:sldId id="262" r:id="rId13"/>
    <p:sldId id="284" r:id="rId14"/>
    <p:sldId id="281" r:id="rId15"/>
    <p:sldId id="288"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E31"/>
    <a:srgbClr val="447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9"/>
    <p:restoredTop sz="93020"/>
  </p:normalViewPr>
  <p:slideViewPr>
    <p:cSldViewPr snapToGrid="0" snapToObjects="1">
      <p:cViewPr varScale="1">
        <p:scale>
          <a:sx n="116" d="100"/>
          <a:sy n="116" d="100"/>
        </p:scale>
        <p:origin x="582" y="108"/>
      </p:cViewPr>
      <p:guideLst/>
    </p:cSldViewPr>
  </p:slideViewPr>
  <p:notesTextViewPr>
    <p:cViewPr>
      <p:scale>
        <a:sx n="80" d="100"/>
        <a:sy n="8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dre\Desktop\UMaine\Research\APS%202020\APS%20Pink%20Rot%20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ylvia\Desktop\trial%209%20raw%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'2019(2)'!$L$1</c:f>
              <c:strCache>
                <c:ptCount val="1"/>
                <c:pt idx="0">
                  <c:v>Disease Incidence</c:v>
                </c:pt>
              </c:strCache>
            </c:strRef>
          </c:tx>
          <c:spPr>
            <a:solidFill>
              <a:schemeClr val="accent1"/>
            </a:solidFill>
            <a:ln>
              <a:noFill/>
            </a:ln>
            <a:effectLst/>
            <a:sp3d/>
          </c:spPr>
          <c:invertIfNegative val="0"/>
          <c:cat>
            <c:strRef>
              <c:f>'2019(2)'!$K$2:$K$21</c:f>
              <c:strCache>
                <c:ptCount val="20"/>
                <c:pt idx="0">
                  <c:v>AF5280-5</c:v>
                </c:pt>
                <c:pt idx="1">
                  <c:v>AF4648-2</c:v>
                </c:pt>
                <c:pt idx="2">
                  <c:v>WAF10073-3RUS</c:v>
                </c:pt>
                <c:pt idx="3">
                  <c:v>AF5406-7</c:v>
                </c:pt>
                <c:pt idx="4">
                  <c:v>Dark Red</c:v>
                </c:pt>
                <c:pt idx="5">
                  <c:v>Pike</c:v>
                </c:pt>
                <c:pt idx="6">
                  <c:v>Atlantic</c:v>
                </c:pt>
                <c:pt idx="7">
                  <c:v>AF5225-1</c:v>
                </c:pt>
                <c:pt idx="8">
                  <c:v>Russet Norkotah</c:v>
                </c:pt>
                <c:pt idx="9">
                  <c:v>Red gold</c:v>
                </c:pt>
                <c:pt idx="10">
                  <c:v>AF5040-8</c:v>
                </c:pt>
                <c:pt idx="11">
                  <c:v>AF5245-1</c:v>
                </c:pt>
                <c:pt idx="12">
                  <c:v>AF3317-15</c:v>
                </c:pt>
                <c:pt idx="13">
                  <c:v>AF5407-13</c:v>
                </c:pt>
                <c:pt idx="14">
                  <c:v>AF4831-2</c:v>
                </c:pt>
                <c:pt idx="15">
                  <c:v>AF5179-4</c:v>
                </c:pt>
                <c:pt idx="16">
                  <c:v>Snowden</c:v>
                </c:pt>
                <c:pt idx="17">
                  <c:v>AF4872-2</c:v>
                </c:pt>
                <c:pt idx="18">
                  <c:v>AF5164-19</c:v>
                </c:pt>
                <c:pt idx="19">
                  <c:v>AF5071-2</c:v>
                </c:pt>
              </c:strCache>
            </c:strRef>
          </c:cat>
          <c:val>
            <c:numRef>
              <c:f>'2019(2)'!$L$2:$L$21</c:f>
              <c:numCache>
                <c:formatCode>General</c:formatCode>
                <c:ptCount val="20"/>
                <c:pt idx="0">
                  <c:v>0</c:v>
                </c:pt>
                <c:pt idx="1">
                  <c:v>0</c:v>
                </c:pt>
                <c:pt idx="2">
                  <c:v>0</c:v>
                </c:pt>
                <c:pt idx="3">
                  <c:v>0</c:v>
                </c:pt>
                <c:pt idx="4">
                  <c:v>0</c:v>
                </c:pt>
                <c:pt idx="5">
                  <c:v>0</c:v>
                </c:pt>
                <c:pt idx="6">
                  <c:v>0</c:v>
                </c:pt>
                <c:pt idx="7">
                  <c:v>0</c:v>
                </c:pt>
                <c:pt idx="8">
                  <c:v>0</c:v>
                </c:pt>
                <c:pt idx="9">
                  <c:v>0</c:v>
                </c:pt>
                <c:pt idx="10">
                  <c:v>0.4065040650406504</c:v>
                </c:pt>
                <c:pt idx="11">
                  <c:v>0.48309178743961351</c:v>
                </c:pt>
                <c:pt idx="12">
                  <c:v>0.85470085470085466</c:v>
                </c:pt>
                <c:pt idx="13">
                  <c:v>0.99502487562189046</c:v>
                </c:pt>
                <c:pt idx="14">
                  <c:v>1.1853959222380275</c:v>
                </c:pt>
                <c:pt idx="15">
                  <c:v>1.3333333333333333</c:v>
                </c:pt>
                <c:pt idx="16">
                  <c:v>2.2222222222222223</c:v>
                </c:pt>
                <c:pt idx="17">
                  <c:v>2.7056277056277054</c:v>
                </c:pt>
                <c:pt idx="18">
                  <c:v>3.5307781649245062</c:v>
                </c:pt>
                <c:pt idx="19">
                  <c:v>5.2989130434782608</c:v>
                </c:pt>
              </c:numCache>
            </c:numRef>
          </c:val>
          <c:extLst xmlns:c16r2="http://schemas.microsoft.com/office/drawing/2015/06/chart">
            <c:ext xmlns:c16="http://schemas.microsoft.com/office/drawing/2014/chart" uri="{C3380CC4-5D6E-409C-BE32-E72D297353CC}">
              <c16:uniqueId val="{00000000-F2F5-0F46-9562-CC0B32AC0F5A}"/>
            </c:ext>
          </c:extLst>
        </c:ser>
        <c:ser>
          <c:idx val="1"/>
          <c:order val="1"/>
          <c:tx>
            <c:strRef>
              <c:f>'2019(2)'!$M$1</c:f>
              <c:strCache>
                <c:ptCount val="1"/>
                <c:pt idx="0">
                  <c:v>Yield</c:v>
                </c:pt>
              </c:strCache>
            </c:strRef>
          </c:tx>
          <c:spPr>
            <a:solidFill>
              <a:schemeClr val="accent2"/>
            </a:solidFill>
            <a:ln>
              <a:noFill/>
            </a:ln>
            <a:effectLst/>
            <a:sp3d/>
          </c:spPr>
          <c:invertIfNegative val="0"/>
          <c:cat>
            <c:strRef>
              <c:f>'2019(2)'!$K$2:$K$21</c:f>
              <c:strCache>
                <c:ptCount val="20"/>
                <c:pt idx="0">
                  <c:v>AF5280-5</c:v>
                </c:pt>
                <c:pt idx="1">
                  <c:v>AF4648-2</c:v>
                </c:pt>
                <c:pt idx="2">
                  <c:v>WAF10073-3RUS</c:v>
                </c:pt>
                <c:pt idx="3">
                  <c:v>AF5406-7</c:v>
                </c:pt>
                <c:pt idx="4">
                  <c:v>Dark Red</c:v>
                </c:pt>
                <c:pt idx="5">
                  <c:v>Pike</c:v>
                </c:pt>
                <c:pt idx="6">
                  <c:v>Atlantic</c:v>
                </c:pt>
                <c:pt idx="7">
                  <c:v>AF5225-1</c:v>
                </c:pt>
                <c:pt idx="8">
                  <c:v>Russet Norkotah</c:v>
                </c:pt>
                <c:pt idx="9">
                  <c:v>Red gold</c:v>
                </c:pt>
                <c:pt idx="10">
                  <c:v>AF5040-8</c:v>
                </c:pt>
                <c:pt idx="11">
                  <c:v>AF5245-1</c:v>
                </c:pt>
                <c:pt idx="12">
                  <c:v>AF3317-15</c:v>
                </c:pt>
                <c:pt idx="13">
                  <c:v>AF5407-13</c:v>
                </c:pt>
                <c:pt idx="14">
                  <c:v>AF4831-2</c:v>
                </c:pt>
                <c:pt idx="15">
                  <c:v>AF5179-4</c:v>
                </c:pt>
                <c:pt idx="16">
                  <c:v>Snowden</c:v>
                </c:pt>
                <c:pt idx="17">
                  <c:v>AF4872-2</c:v>
                </c:pt>
                <c:pt idx="18">
                  <c:v>AF5164-19</c:v>
                </c:pt>
                <c:pt idx="19">
                  <c:v>AF5071-2</c:v>
                </c:pt>
              </c:strCache>
            </c:strRef>
          </c:cat>
          <c:val>
            <c:numRef>
              <c:f>'2019(2)'!$M$2:$M$21</c:f>
              <c:numCache>
                <c:formatCode>General</c:formatCode>
                <c:ptCount val="20"/>
                <c:pt idx="0">
                  <c:v>11.703333333333333</c:v>
                </c:pt>
                <c:pt idx="1">
                  <c:v>9.98</c:v>
                </c:pt>
                <c:pt idx="2">
                  <c:v>9.4233333333333338</c:v>
                </c:pt>
                <c:pt idx="3">
                  <c:v>8.8033333333333328</c:v>
                </c:pt>
                <c:pt idx="4">
                  <c:v>7.3566666666666665</c:v>
                </c:pt>
                <c:pt idx="5">
                  <c:v>7.19</c:v>
                </c:pt>
                <c:pt idx="6">
                  <c:v>6.87</c:v>
                </c:pt>
                <c:pt idx="7">
                  <c:v>4.6900000000000004</c:v>
                </c:pt>
                <c:pt idx="8">
                  <c:v>3.85</c:v>
                </c:pt>
                <c:pt idx="9">
                  <c:v>3.72</c:v>
                </c:pt>
                <c:pt idx="10">
                  <c:v>6.9033333333333333</c:v>
                </c:pt>
                <c:pt idx="11">
                  <c:v>10.523333333333333</c:v>
                </c:pt>
                <c:pt idx="12">
                  <c:v>6.0266666666666664</c:v>
                </c:pt>
                <c:pt idx="13">
                  <c:v>10.38</c:v>
                </c:pt>
                <c:pt idx="14">
                  <c:v>10.256666666666666</c:v>
                </c:pt>
                <c:pt idx="15">
                  <c:v>8.7633333333333336</c:v>
                </c:pt>
                <c:pt idx="16">
                  <c:v>6.0366666666666662</c:v>
                </c:pt>
                <c:pt idx="17">
                  <c:v>9.2566666666666659</c:v>
                </c:pt>
                <c:pt idx="18">
                  <c:v>11.916666666666666</c:v>
                </c:pt>
                <c:pt idx="19">
                  <c:v>7.3599999999999994</c:v>
                </c:pt>
              </c:numCache>
            </c:numRef>
          </c:val>
          <c:extLst xmlns:c16r2="http://schemas.microsoft.com/office/drawing/2015/06/chart">
            <c:ext xmlns:c16="http://schemas.microsoft.com/office/drawing/2014/chart" uri="{C3380CC4-5D6E-409C-BE32-E72D297353CC}">
              <c16:uniqueId val="{00000001-F2F5-0F46-9562-CC0B32AC0F5A}"/>
            </c:ext>
          </c:extLst>
        </c:ser>
        <c:dLbls>
          <c:showLegendKey val="0"/>
          <c:showVal val="0"/>
          <c:showCatName val="0"/>
          <c:showSerName val="0"/>
          <c:showPercent val="0"/>
          <c:showBubbleSize val="0"/>
        </c:dLbls>
        <c:gapWidth val="150"/>
        <c:shape val="box"/>
        <c:axId val="351413656"/>
        <c:axId val="351416008"/>
        <c:axId val="0"/>
      </c:bar3DChart>
      <c:catAx>
        <c:axId val="351413656"/>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b="1" dirty="0"/>
                  <a:t>Potato Germplasm / Variety</a:t>
                </a:r>
              </a:p>
            </c:rich>
          </c:tx>
          <c:layout>
            <c:manualLayout>
              <c:xMode val="edge"/>
              <c:yMode val="edge"/>
              <c:x val="0.35831786683595568"/>
              <c:y val="0.8820999682995506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1416008"/>
        <c:crosses val="autoZero"/>
        <c:auto val="1"/>
        <c:lblAlgn val="ctr"/>
        <c:lblOffset val="100"/>
        <c:noMultiLvlLbl val="0"/>
      </c:catAx>
      <c:valAx>
        <c:axId val="35141600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14136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'Data analysis'!$B$1</c:f>
              <c:strCache>
                <c:ptCount val="1"/>
                <c:pt idx="0">
                  <c:v>Disease index(%)</c:v>
                </c:pt>
              </c:strCache>
            </c:strRef>
          </c:tx>
          <c:spPr>
            <a:solidFill>
              <a:schemeClr val="accent1"/>
            </a:solidFill>
            <a:ln>
              <a:noFill/>
            </a:ln>
            <a:effectLst/>
            <a:sp3d/>
          </c:spPr>
          <c:invertIfNegative val="0"/>
          <c:cat>
            <c:strRef>
              <c:f>'Data analysis'!$A$2:$A$46</c:f>
              <c:strCache>
                <c:ptCount val="45"/>
                <c:pt idx="0">
                  <c:v>AAF10596-1</c:v>
                </c:pt>
                <c:pt idx="1">
                  <c:v>AAF10943-4</c:v>
                </c:pt>
                <c:pt idx="2">
                  <c:v>Lamoka</c:v>
                </c:pt>
                <c:pt idx="3">
                  <c:v>NDAF102629C-4</c:v>
                </c:pt>
                <c:pt idx="4">
                  <c:v>AF4648-2</c:v>
                </c:pt>
                <c:pt idx="5">
                  <c:v>MSAFB605-4</c:v>
                </c:pt>
                <c:pt idx="6">
                  <c:v>AF3317-15</c:v>
                </c:pt>
                <c:pt idx="7">
                  <c:v>AF5735-8</c:v>
                </c:pt>
                <c:pt idx="8">
                  <c:v>Yukon Gem</c:v>
                </c:pt>
                <c:pt idx="9">
                  <c:v>MSAFB635-15</c:v>
                </c:pt>
                <c:pt idx="10">
                  <c:v>Snowden</c:v>
                </c:pt>
                <c:pt idx="11">
                  <c:v>AF5412-3</c:v>
                </c:pt>
                <c:pt idx="12">
                  <c:v>AF5245-1</c:v>
                </c:pt>
                <c:pt idx="13">
                  <c:v>AF4124-7</c:v>
                </c:pt>
                <c:pt idx="14">
                  <c:v>MSAFB609-12</c:v>
                </c:pt>
                <c:pt idx="15">
                  <c:v>AF5741-6</c:v>
                </c:pt>
                <c:pt idx="16">
                  <c:v>Russet burbank</c:v>
                </c:pt>
                <c:pt idx="17">
                  <c:v>Shepody</c:v>
                </c:pt>
                <c:pt idx="18">
                  <c:v>WAF13027-2</c:v>
                </c:pt>
                <c:pt idx="19">
                  <c:v>WAF10073-3RUS</c:v>
                </c:pt>
                <c:pt idx="20">
                  <c:v>Superior</c:v>
                </c:pt>
                <c:pt idx="21">
                  <c:v>MSAFB609-5</c:v>
                </c:pt>
                <c:pt idx="22">
                  <c:v>NDAF12143-1</c:v>
                </c:pt>
                <c:pt idx="23">
                  <c:v>AF5071-2</c:v>
                </c:pt>
                <c:pt idx="24">
                  <c:v>WAF10664-3</c:v>
                </c:pt>
                <c:pt idx="25">
                  <c:v>AAF10615-1</c:v>
                </c:pt>
                <c:pt idx="26">
                  <c:v>AF4157-6</c:v>
                </c:pt>
                <c:pt idx="27">
                  <c:v>Atlantic</c:v>
                </c:pt>
                <c:pt idx="28">
                  <c:v>AF5414-1</c:v>
                </c:pt>
                <c:pt idx="29">
                  <c:v>AF3362-1</c:v>
                </c:pt>
                <c:pt idx="30">
                  <c:v>AF5677-4</c:v>
                </c:pt>
                <c:pt idx="31">
                  <c:v>AF5280-5</c:v>
                </c:pt>
                <c:pt idx="32">
                  <c:v>AF5789-1</c:v>
                </c:pt>
                <c:pt idx="33">
                  <c:v>Russet Norkotah</c:v>
                </c:pt>
                <c:pt idx="34">
                  <c:v>AF5407-13</c:v>
                </c:pt>
                <c:pt idx="35">
                  <c:v>MSAFB635-3</c:v>
                </c:pt>
                <c:pt idx="36">
                  <c:v>AF5762-8</c:v>
                </c:pt>
                <c:pt idx="37">
                  <c:v>NDAF113484B-1</c:v>
                </c:pt>
                <c:pt idx="38">
                  <c:v>Dark Red Norland</c:v>
                </c:pt>
                <c:pt idx="39">
                  <c:v>AF5040-8</c:v>
                </c:pt>
                <c:pt idx="40">
                  <c:v>NDAF092412-3</c:v>
                </c:pt>
                <c:pt idx="41">
                  <c:v>AF5644-8</c:v>
                </c:pt>
                <c:pt idx="42">
                  <c:v>AF5429-3</c:v>
                </c:pt>
                <c:pt idx="43">
                  <c:v>AF5894-1</c:v>
                </c:pt>
                <c:pt idx="44">
                  <c:v>AF5406-7</c:v>
                </c:pt>
              </c:strCache>
            </c:strRef>
          </c:cat>
          <c:val>
            <c:numRef>
              <c:f>'Data analysis'!$B$2:$B$46</c:f>
              <c:numCache>
                <c:formatCode>0.00</c:formatCode>
                <c:ptCount val="45"/>
                <c:pt idx="0">
                  <c:v>0</c:v>
                </c:pt>
                <c:pt idx="1">
                  <c:v>0</c:v>
                </c:pt>
                <c:pt idx="2">
                  <c:v>0</c:v>
                </c:pt>
                <c:pt idx="3">
                  <c:v>0</c:v>
                </c:pt>
                <c:pt idx="4">
                  <c:v>0.66666666666666674</c:v>
                </c:pt>
                <c:pt idx="5">
                  <c:v>0.66666666666666674</c:v>
                </c:pt>
                <c:pt idx="6">
                  <c:v>0.92592592592592582</c:v>
                </c:pt>
                <c:pt idx="7">
                  <c:v>1.1695906432748537</c:v>
                </c:pt>
                <c:pt idx="8">
                  <c:v>1.3888888888888888</c:v>
                </c:pt>
                <c:pt idx="9">
                  <c:v>1.6666666666666667</c:v>
                </c:pt>
                <c:pt idx="10">
                  <c:v>1.8181818181818181</c:v>
                </c:pt>
                <c:pt idx="11">
                  <c:v>1.8357487922705313</c:v>
                </c:pt>
                <c:pt idx="12">
                  <c:v>1.9341563786008229</c:v>
                </c:pt>
                <c:pt idx="13">
                  <c:v>2.3333333333333335</c:v>
                </c:pt>
                <c:pt idx="14">
                  <c:v>2.3333333333333335</c:v>
                </c:pt>
                <c:pt idx="15">
                  <c:v>2.3440383905500184</c:v>
                </c:pt>
                <c:pt idx="16">
                  <c:v>2.6580459770114944</c:v>
                </c:pt>
                <c:pt idx="17">
                  <c:v>2.7789839339991311</c:v>
                </c:pt>
                <c:pt idx="18">
                  <c:v>2.9978354978354975</c:v>
                </c:pt>
                <c:pt idx="19">
                  <c:v>3.2520325203252036</c:v>
                </c:pt>
                <c:pt idx="20">
                  <c:v>3.5087719298245612</c:v>
                </c:pt>
                <c:pt idx="21">
                  <c:v>3.6666666666666665</c:v>
                </c:pt>
                <c:pt idx="22">
                  <c:v>3.7433700530395755</c:v>
                </c:pt>
                <c:pt idx="23">
                  <c:v>4</c:v>
                </c:pt>
                <c:pt idx="24">
                  <c:v>4.3333333333333339</c:v>
                </c:pt>
                <c:pt idx="25">
                  <c:v>4.7322404371584694</c:v>
                </c:pt>
                <c:pt idx="26">
                  <c:v>4.7503747261616516</c:v>
                </c:pt>
                <c:pt idx="27">
                  <c:v>4.7826086956521738</c:v>
                </c:pt>
                <c:pt idx="28">
                  <c:v>4.8684210526315796</c:v>
                </c:pt>
                <c:pt idx="29">
                  <c:v>5.0264550264550261</c:v>
                </c:pt>
                <c:pt idx="30">
                  <c:v>5.1156728576083417</c:v>
                </c:pt>
                <c:pt idx="31">
                  <c:v>6.3333333333333339</c:v>
                </c:pt>
                <c:pt idx="32">
                  <c:v>6.3748079877112129</c:v>
                </c:pt>
                <c:pt idx="33">
                  <c:v>6.666666666666667</c:v>
                </c:pt>
                <c:pt idx="34">
                  <c:v>7.2785829307568441</c:v>
                </c:pt>
                <c:pt idx="35">
                  <c:v>7.6666666666666679</c:v>
                </c:pt>
                <c:pt idx="36">
                  <c:v>7.7272727272727266</c:v>
                </c:pt>
                <c:pt idx="37">
                  <c:v>10.07894066717596</c:v>
                </c:pt>
                <c:pt idx="38">
                  <c:v>11.313745356298547</c:v>
                </c:pt>
                <c:pt idx="39">
                  <c:v>13</c:v>
                </c:pt>
                <c:pt idx="40">
                  <c:v>14.015151515151517</c:v>
                </c:pt>
                <c:pt idx="41">
                  <c:v>14.5014245014245</c:v>
                </c:pt>
                <c:pt idx="42">
                  <c:v>16.2678864649308</c:v>
                </c:pt>
                <c:pt idx="43">
                  <c:v>19.949494949494952</c:v>
                </c:pt>
                <c:pt idx="44">
                  <c:v>25.666666666666664</c:v>
                </c:pt>
              </c:numCache>
            </c:numRef>
          </c:val>
          <c:extLst xmlns:c16r2="http://schemas.microsoft.com/office/drawing/2015/06/chart">
            <c:ext xmlns:c16="http://schemas.microsoft.com/office/drawing/2014/chart" uri="{C3380CC4-5D6E-409C-BE32-E72D297353CC}">
              <c16:uniqueId val="{00000000-B7B2-CC41-98B9-FD6028EEDCBE}"/>
            </c:ext>
          </c:extLst>
        </c:ser>
        <c:ser>
          <c:idx val="1"/>
          <c:order val="1"/>
          <c:tx>
            <c:strRef>
              <c:f>'Data analysis'!$E$1</c:f>
              <c:strCache>
                <c:ptCount val="1"/>
                <c:pt idx="0">
                  <c:v>numbers of tuber/plant</c:v>
                </c:pt>
              </c:strCache>
            </c:strRef>
          </c:tx>
          <c:spPr>
            <a:solidFill>
              <a:schemeClr val="accent2"/>
            </a:solidFill>
            <a:ln>
              <a:noFill/>
            </a:ln>
            <a:effectLst/>
            <a:sp3d/>
          </c:spPr>
          <c:invertIfNegative val="0"/>
          <c:cat>
            <c:strRef>
              <c:f>'Data analysis'!$A$2:$A$46</c:f>
              <c:strCache>
                <c:ptCount val="45"/>
                <c:pt idx="0">
                  <c:v>AAF10596-1</c:v>
                </c:pt>
                <c:pt idx="1">
                  <c:v>AAF10943-4</c:v>
                </c:pt>
                <c:pt idx="2">
                  <c:v>Lamoka</c:v>
                </c:pt>
                <c:pt idx="3">
                  <c:v>NDAF102629C-4</c:v>
                </c:pt>
                <c:pt idx="4">
                  <c:v>AF4648-2</c:v>
                </c:pt>
                <c:pt idx="5">
                  <c:v>MSAFB605-4</c:v>
                </c:pt>
                <c:pt idx="6">
                  <c:v>AF3317-15</c:v>
                </c:pt>
                <c:pt idx="7">
                  <c:v>AF5735-8</c:v>
                </c:pt>
                <c:pt idx="8">
                  <c:v>Yukon Gem</c:v>
                </c:pt>
                <c:pt idx="9">
                  <c:v>MSAFB635-15</c:v>
                </c:pt>
                <c:pt idx="10">
                  <c:v>Snowden</c:v>
                </c:pt>
                <c:pt idx="11">
                  <c:v>AF5412-3</c:v>
                </c:pt>
                <c:pt idx="12">
                  <c:v>AF5245-1</c:v>
                </c:pt>
                <c:pt idx="13">
                  <c:v>AF4124-7</c:v>
                </c:pt>
                <c:pt idx="14">
                  <c:v>MSAFB609-12</c:v>
                </c:pt>
                <c:pt idx="15">
                  <c:v>AF5741-6</c:v>
                </c:pt>
                <c:pt idx="16">
                  <c:v>Russet burbank</c:v>
                </c:pt>
                <c:pt idx="17">
                  <c:v>Shepody</c:v>
                </c:pt>
                <c:pt idx="18">
                  <c:v>WAF13027-2</c:v>
                </c:pt>
                <c:pt idx="19">
                  <c:v>WAF10073-3RUS</c:v>
                </c:pt>
                <c:pt idx="20">
                  <c:v>Superior</c:v>
                </c:pt>
                <c:pt idx="21">
                  <c:v>MSAFB609-5</c:v>
                </c:pt>
                <c:pt idx="22">
                  <c:v>NDAF12143-1</c:v>
                </c:pt>
                <c:pt idx="23">
                  <c:v>AF5071-2</c:v>
                </c:pt>
                <c:pt idx="24">
                  <c:v>WAF10664-3</c:v>
                </c:pt>
                <c:pt idx="25">
                  <c:v>AAF10615-1</c:v>
                </c:pt>
                <c:pt idx="26">
                  <c:v>AF4157-6</c:v>
                </c:pt>
                <c:pt idx="27">
                  <c:v>Atlantic</c:v>
                </c:pt>
                <c:pt idx="28">
                  <c:v>AF5414-1</c:v>
                </c:pt>
                <c:pt idx="29">
                  <c:v>AF3362-1</c:v>
                </c:pt>
                <c:pt idx="30">
                  <c:v>AF5677-4</c:v>
                </c:pt>
                <c:pt idx="31">
                  <c:v>AF5280-5</c:v>
                </c:pt>
                <c:pt idx="32">
                  <c:v>AF5789-1</c:v>
                </c:pt>
                <c:pt idx="33">
                  <c:v>Russet Norkotah</c:v>
                </c:pt>
                <c:pt idx="34">
                  <c:v>AF5407-13</c:v>
                </c:pt>
                <c:pt idx="35">
                  <c:v>MSAFB635-3</c:v>
                </c:pt>
                <c:pt idx="36">
                  <c:v>AF5762-8</c:v>
                </c:pt>
                <c:pt idx="37">
                  <c:v>NDAF113484B-1</c:v>
                </c:pt>
                <c:pt idx="38">
                  <c:v>Dark Red Norland</c:v>
                </c:pt>
                <c:pt idx="39">
                  <c:v>AF5040-8</c:v>
                </c:pt>
                <c:pt idx="40">
                  <c:v>NDAF092412-3</c:v>
                </c:pt>
                <c:pt idx="41">
                  <c:v>AF5644-8</c:v>
                </c:pt>
                <c:pt idx="42">
                  <c:v>AF5429-3</c:v>
                </c:pt>
                <c:pt idx="43">
                  <c:v>AF5894-1</c:v>
                </c:pt>
                <c:pt idx="44">
                  <c:v>AF5406-7</c:v>
                </c:pt>
              </c:strCache>
            </c:strRef>
          </c:cat>
          <c:val>
            <c:numRef>
              <c:f>'Data analysis'!$E$2:$E$46</c:f>
              <c:numCache>
                <c:formatCode>0</c:formatCode>
                <c:ptCount val="45"/>
                <c:pt idx="0">
                  <c:v>4.666666666666667</c:v>
                </c:pt>
                <c:pt idx="1">
                  <c:v>6.666666666666667</c:v>
                </c:pt>
                <c:pt idx="2">
                  <c:v>5.125</c:v>
                </c:pt>
                <c:pt idx="3">
                  <c:v>4.84</c:v>
                </c:pt>
                <c:pt idx="4">
                  <c:v>6.1724137931034484</c:v>
                </c:pt>
                <c:pt idx="5">
                  <c:v>6.3478260869565215</c:v>
                </c:pt>
                <c:pt idx="6">
                  <c:v>3.8571428571428572</c:v>
                </c:pt>
                <c:pt idx="7">
                  <c:v>7.708333333333333</c:v>
                </c:pt>
                <c:pt idx="8">
                  <c:v>4.6818181818181817</c:v>
                </c:pt>
                <c:pt idx="9">
                  <c:v>7.115384615384615</c:v>
                </c:pt>
                <c:pt idx="10">
                  <c:v>7.375</c:v>
                </c:pt>
                <c:pt idx="11">
                  <c:v>5</c:v>
                </c:pt>
                <c:pt idx="12">
                  <c:v>7.75</c:v>
                </c:pt>
                <c:pt idx="13">
                  <c:v>4.0666666666666664</c:v>
                </c:pt>
                <c:pt idx="14">
                  <c:v>7.416666666666667</c:v>
                </c:pt>
                <c:pt idx="15">
                  <c:v>7.0952380952380949</c:v>
                </c:pt>
                <c:pt idx="16">
                  <c:v>7.5</c:v>
                </c:pt>
                <c:pt idx="17">
                  <c:v>5.0740740740740744</c:v>
                </c:pt>
                <c:pt idx="18">
                  <c:v>6.44</c:v>
                </c:pt>
                <c:pt idx="19">
                  <c:v>4.8620689655172411</c:v>
                </c:pt>
                <c:pt idx="20">
                  <c:v>6.2</c:v>
                </c:pt>
                <c:pt idx="21">
                  <c:v>6.7307692307692308</c:v>
                </c:pt>
                <c:pt idx="22">
                  <c:v>9.48</c:v>
                </c:pt>
                <c:pt idx="23">
                  <c:v>4.1379310344827589</c:v>
                </c:pt>
                <c:pt idx="24">
                  <c:v>6.2333333333333334</c:v>
                </c:pt>
                <c:pt idx="25">
                  <c:v>5.4482758620689653</c:v>
                </c:pt>
                <c:pt idx="26">
                  <c:v>5.4074074074074074</c:v>
                </c:pt>
                <c:pt idx="27">
                  <c:v>4.0454545454545459</c:v>
                </c:pt>
                <c:pt idx="28">
                  <c:v>7.7241379310344831</c:v>
                </c:pt>
                <c:pt idx="29">
                  <c:v>3.1538461538461537</c:v>
                </c:pt>
                <c:pt idx="30">
                  <c:v>6.2692307692307692</c:v>
                </c:pt>
                <c:pt idx="31">
                  <c:v>3.2068965517241379</c:v>
                </c:pt>
                <c:pt idx="32">
                  <c:v>6.6923076923076925</c:v>
                </c:pt>
                <c:pt idx="33">
                  <c:v>8.5</c:v>
                </c:pt>
                <c:pt idx="34">
                  <c:v>5.36</c:v>
                </c:pt>
                <c:pt idx="35">
                  <c:v>5.5</c:v>
                </c:pt>
                <c:pt idx="36">
                  <c:v>7.1428571428571432</c:v>
                </c:pt>
                <c:pt idx="37">
                  <c:v>6.166666666666667</c:v>
                </c:pt>
                <c:pt idx="38">
                  <c:v>4.0333333333333332</c:v>
                </c:pt>
                <c:pt idx="39">
                  <c:v>3.2857142857142856</c:v>
                </c:pt>
                <c:pt idx="40">
                  <c:v>7.1</c:v>
                </c:pt>
                <c:pt idx="41">
                  <c:v>6.3636363636363633</c:v>
                </c:pt>
                <c:pt idx="42">
                  <c:v>5.5714285714285712</c:v>
                </c:pt>
                <c:pt idx="43">
                  <c:v>7.0769230769230766</c:v>
                </c:pt>
                <c:pt idx="44">
                  <c:v>2.25</c:v>
                </c:pt>
              </c:numCache>
            </c:numRef>
          </c:val>
          <c:extLst xmlns:c16r2="http://schemas.microsoft.com/office/drawing/2015/06/chart">
            <c:ext xmlns:c16="http://schemas.microsoft.com/office/drawing/2014/chart" uri="{C3380CC4-5D6E-409C-BE32-E72D297353CC}">
              <c16:uniqueId val="{00000001-B7B2-CC41-98B9-FD6028EEDCBE}"/>
            </c:ext>
          </c:extLst>
        </c:ser>
        <c:dLbls>
          <c:showLegendKey val="0"/>
          <c:showVal val="0"/>
          <c:showCatName val="0"/>
          <c:showSerName val="0"/>
          <c:showPercent val="0"/>
          <c:showBubbleSize val="0"/>
        </c:dLbls>
        <c:gapWidth val="150"/>
        <c:shape val="box"/>
        <c:axId val="351416400"/>
        <c:axId val="351416792"/>
        <c:axId val="0"/>
      </c:bar3DChart>
      <c:catAx>
        <c:axId val="3514164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1416792"/>
        <c:crosses val="autoZero"/>
        <c:auto val="1"/>
        <c:lblAlgn val="ctr"/>
        <c:lblOffset val="100"/>
        <c:noMultiLvlLbl val="0"/>
      </c:catAx>
      <c:valAx>
        <c:axId val="351416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4164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0.44206</cdr:x>
      <cdr:y>3.88486E-7</cdr:y>
    </cdr:from>
    <cdr:to>
      <cdr:x>0.78943</cdr:x>
      <cdr:y>0.07174</cdr:y>
    </cdr:to>
    <cdr:grpSp>
      <cdr:nvGrpSpPr>
        <cdr:cNvPr id="2" name="Group 1">
          <a:extLst xmlns:a="http://schemas.openxmlformats.org/drawingml/2006/main">
            <a:ext uri="{FF2B5EF4-FFF2-40B4-BE49-F238E27FC236}">
              <a16:creationId xmlns:a16="http://schemas.microsoft.com/office/drawing/2014/main" xmlns="" id="{5BB75EDF-804B-2F48-A8AE-73114FCE708A}"/>
            </a:ext>
          </a:extLst>
        </cdr:cNvPr>
        <cdr:cNvGrpSpPr/>
      </cdr:nvGrpSpPr>
      <cdr:grpSpPr>
        <a:xfrm xmlns:a="http://schemas.openxmlformats.org/drawingml/2006/main">
          <a:off x="4910588" y="2"/>
          <a:ext cx="3858731" cy="369329"/>
          <a:chOff x="3705323" y="-3938035"/>
          <a:chExt cx="3858644" cy="369342"/>
        </a:xfrm>
      </cdr:grpSpPr>
      <cdr:sp macro="" textlink="">
        <cdr:nvSpPr>
          <cdr:cNvPr id="3" name="TextBox 9">
            <a:extLst xmlns:a="http://schemas.openxmlformats.org/drawingml/2006/main">
              <a:ext uri="{FF2B5EF4-FFF2-40B4-BE49-F238E27FC236}">
                <a16:creationId xmlns:a16="http://schemas.microsoft.com/office/drawing/2014/main" xmlns="" id="{BDF75F1A-8586-A245-ACC9-73504B6467D1}"/>
              </a:ext>
            </a:extLst>
          </cdr:cNvPr>
          <cdr:cNvSpPr txBox="1"/>
        </cdr:nvSpPr>
        <cdr:spPr>
          <a:xfrm xmlns:a="http://schemas.openxmlformats.org/drawingml/2006/main">
            <a:off x="3933931" y="-3938035"/>
            <a:ext cx="2210833" cy="36934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dirty="0"/>
              <a:t>Disease incidence (%)</a:t>
            </a:r>
          </a:p>
        </cdr:txBody>
      </cdr:sp>
      <cdr:sp macro="" textlink="">
        <cdr:nvSpPr>
          <cdr:cNvPr id="4" name="TextBox 10">
            <a:extLst xmlns:a="http://schemas.openxmlformats.org/drawingml/2006/main">
              <a:ext uri="{FF2B5EF4-FFF2-40B4-BE49-F238E27FC236}">
                <a16:creationId xmlns:a16="http://schemas.microsoft.com/office/drawing/2014/main" xmlns="" id="{8377DA25-84EE-904B-900A-0082A3FD8071}"/>
              </a:ext>
            </a:extLst>
          </cdr:cNvPr>
          <cdr:cNvSpPr txBox="1"/>
        </cdr:nvSpPr>
        <cdr:spPr>
          <a:xfrm xmlns:a="http://schemas.openxmlformats.org/drawingml/2006/main">
            <a:off x="6470349" y="-3938035"/>
            <a:ext cx="1093618" cy="36934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dirty="0"/>
              <a:t>Yield (</a:t>
            </a:r>
            <a:r>
              <a:rPr lang="en-US" sz="1800" dirty="0" err="1"/>
              <a:t>lbs</a:t>
            </a:r>
            <a:r>
              <a:rPr lang="en-US" sz="1800" dirty="0"/>
              <a:t>)</a:t>
            </a:r>
          </a:p>
        </cdr:txBody>
      </cdr:sp>
      <cdr:sp macro="" textlink="">
        <cdr:nvSpPr>
          <cdr:cNvPr id="5" name="Rectangle 4">
            <a:extLst xmlns:a="http://schemas.openxmlformats.org/drawingml/2006/main">
              <a:ext uri="{FF2B5EF4-FFF2-40B4-BE49-F238E27FC236}">
                <a16:creationId xmlns:a16="http://schemas.microsoft.com/office/drawing/2014/main" xmlns="" id="{6374C979-3377-6643-8078-23E77D98D8BA}"/>
              </a:ext>
            </a:extLst>
          </cdr:cNvPr>
          <cdr:cNvSpPr/>
        </cdr:nvSpPr>
        <cdr:spPr>
          <a:xfrm xmlns:a="http://schemas.openxmlformats.org/drawingml/2006/main">
            <a:off x="3705323" y="-3839784"/>
            <a:ext cx="134722" cy="107899"/>
          </a:xfrm>
          <a:prstGeom xmlns:a="http://schemas.openxmlformats.org/drawingml/2006/main" prst="rect">
            <a:avLst/>
          </a:prstGeom>
          <a:solidFill xmlns:a="http://schemas.openxmlformats.org/drawingml/2006/main">
            <a:srgbClr val="4472C5"/>
          </a:solidFill>
          <a:ln xmlns:a="http://schemas.openxmlformats.org/drawingml/2006/main">
            <a:solidFill>
              <a:srgbClr val="4472C5"/>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1800"/>
          </a:p>
        </cdr:txBody>
      </cdr:sp>
      <cdr:sp macro="" textlink="">
        <cdr:nvSpPr>
          <cdr:cNvPr id="6" name="Rectangle 5">
            <a:extLst xmlns:a="http://schemas.openxmlformats.org/drawingml/2006/main">
              <a:ext uri="{FF2B5EF4-FFF2-40B4-BE49-F238E27FC236}">
                <a16:creationId xmlns:a16="http://schemas.microsoft.com/office/drawing/2014/main" xmlns="" id="{4EE55F09-51D6-014A-9DAE-2B8734D00131}"/>
              </a:ext>
            </a:extLst>
          </cdr:cNvPr>
          <cdr:cNvSpPr/>
        </cdr:nvSpPr>
        <cdr:spPr>
          <a:xfrm xmlns:a="http://schemas.openxmlformats.org/drawingml/2006/main">
            <a:off x="6157849" y="-3845570"/>
            <a:ext cx="134722" cy="107899"/>
          </a:xfrm>
          <a:prstGeom xmlns:a="http://schemas.openxmlformats.org/drawingml/2006/main" prst="rect">
            <a:avLst/>
          </a:prstGeom>
          <a:solidFill xmlns:a="http://schemas.openxmlformats.org/drawingml/2006/main">
            <a:srgbClr val="EC7E31"/>
          </a:solidFill>
          <a:ln xmlns:a="http://schemas.openxmlformats.org/drawingml/2006/main">
            <a:solidFill>
              <a:srgbClr val="EC7E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180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F634C-40DD-EA47-BA25-EB66A274272C}"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22909-9E9E-074E-88F0-4313F2EE7922}" type="slidenum">
              <a:rPr lang="en-US" smtClean="0"/>
              <a:t>‹#›</a:t>
            </a:fld>
            <a:endParaRPr lang="en-US"/>
          </a:p>
        </p:txBody>
      </p:sp>
    </p:spTree>
    <p:extLst>
      <p:ext uri="{BB962C8B-B14F-4D97-AF65-F5344CB8AC3E}">
        <p14:creationId xmlns:p14="http://schemas.microsoft.com/office/powerpoint/2010/main" val="414444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and storage disease</a:t>
            </a:r>
          </a:p>
        </p:txBody>
      </p:sp>
      <p:sp>
        <p:nvSpPr>
          <p:cNvPr id="4" name="Slide Number Placeholder 3"/>
          <p:cNvSpPr>
            <a:spLocks noGrp="1"/>
          </p:cNvSpPr>
          <p:nvPr>
            <p:ph type="sldNum" sz="quarter" idx="5"/>
          </p:nvPr>
        </p:nvSpPr>
        <p:spPr/>
        <p:txBody>
          <a:bodyPr/>
          <a:lstStyle/>
          <a:p>
            <a:fld id="{39222909-9E9E-074E-88F0-4313F2EE7922}" type="slidenum">
              <a:rPr lang="en-US" smtClean="0"/>
              <a:t>1</a:t>
            </a:fld>
            <a:endParaRPr lang="en-US"/>
          </a:p>
        </p:txBody>
      </p:sp>
    </p:spTree>
    <p:extLst>
      <p:ext uri="{BB962C8B-B14F-4D97-AF65-F5344CB8AC3E}">
        <p14:creationId xmlns:p14="http://schemas.microsoft.com/office/powerpoint/2010/main" val="204599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Pink rot is an essential storage disease of potatoes, caused by a soil-borne pathogen </a:t>
            </a:r>
            <a:r>
              <a:rPr lang="en-US" sz="1200" i="1" kern="1200" dirty="0">
                <a:solidFill>
                  <a:schemeClr val="tx1"/>
                </a:solidFill>
                <a:effectLst/>
                <a:latin typeface="+mn-lt"/>
                <a:ea typeface="+mn-ea"/>
                <a:cs typeface="+mn-cs"/>
              </a:rPr>
              <a:t>Phytophthora </a:t>
            </a:r>
            <a:r>
              <a:rPr lang="en-US" sz="1200" i="1" kern="1200" dirty="0" err="1">
                <a:solidFill>
                  <a:schemeClr val="tx1"/>
                </a:solidFill>
                <a:effectLst/>
                <a:latin typeface="+mn-lt"/>
                <a:ea typeface="+mn-ea"/>
                <a:cs typeface="+mn-cs"/>
              </a:rPr>
              <a:t>erythroseptica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 </a:t>
            </a:r>
            <a:r>
              <a:rPr lang="en-US" sz="1200" i="1" kern="1200" dirty="0" err="1">
                <a:solidFill>
                  <a:schemeClr val="tx1"/>
                </a:solidFill>
                <a:effectLst/>
                <a:latin typeface="+mn-lt"/>
                <a:ea typeface="+mn-ea"/>
                <a:cs typeface="+mn-cs"/>
              </a:rPr>
              <a:t>erythroseptica</a:t>
            </a:r>
            <a:r>
              <a:rPr lang="en-US" sz="1200"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Tuber symptoms are more obvious, which is characteristic as pink rot. Tuber decay starts from the stolon. In the early stages of infection, infected tissue becomes rubbery. When infected tubers are cut, a dark line is delimiting the rotted portion from the healthy tissue and cut tuber will turn to pink color after 20 minutes expose to air, which is the typical symptom of pink rot(Fitzpatrick-Peabody and Lambert, 2011b).</a:t>
            </a:r>
          </a:p>
          <a:p>
            <a:r>
              <a:rPr lang="en-US" sz="1200" kern="1200" dirty="0">
                <a:solidFill>
                  <a:schemeClr val="tx1"/>
                </a:solidFill>
                <a:effectLst/>
                <a:latin typeface="+mn-lt"/>
                <a:ea typeface="+mn-ea"/>
                <a:cs typeface="+mn-cs"/>
              </a:rPr>
              <a:t>In most instances, the infected tuber will become soft. After cutting the rotted tuber, the tissues are creamy and the smell from tuber is odorous. Because the rotted tubers are easily infected by many bacteria, such as </a:t>
            </a:r>
            <a:r>
              <a:rPr lang="en-US" sz="1200" i="1" kern="1200" dirty="0" err="1">
                <a:solidFill>
                  <a:schemeClr val="tx1"/>
                </a:solidFill>
                <a:effectLst/>
                <a:latin typeface="+mn-lt"/>
                <a:ea typeface="+mn-ea"/>
                <a:cs typeface="+mn-cs"/>
              </a:rPr>
              <a:t>Pectobacterium</a:t>
            </a:r>
            <a:r>
              <a:rPr lang="en-US" sz="1200" i="1" kern="1200" dirty="0">
                <a:solidFill>
                  <a:schemeClr val="tx1"/>
                </a:solidFill>
                <a:effectLst/>
                <a:latin typeface="+mn-lt"/>
                <a:ea typeface="+mn-ea"/>
                <a:cs typeface="+mn-cs"/>
              </a:rPr>
              <a:t> spp.</a:t>
            </a:r>
            <a:r>
              <a:rPr lang="en-US" sz="1200" kern="1200" dirty="0">
                <a:solidFill>
                  <a:schemeClr val="tx1"/>
                </a:solidFill>
                <a:effectLst/>
                <a:latin typeface="+mn-lt"/>
                <a:ea typeface="+mn-ea"/>
                <a:cs typeface="+mn-cs"/>
              </a:rPr>
              <a:t> (Stevenson, 2001).</a:t>
            </a:r>
          </a:p>
          <a:p>
            <a:endParaRPr lang="en-US" dirty="0"/>
          </a:p>
        </p:txBody>
      </p:sp>
      <p:sp>
        <p:nvSpPr>
          <p:cNvPr id="4" name="Slide Number Placeholder 3"/>
          <p:cNvSpPr>
            <a:spLocks noGrp="1"/>
          </p:cNvSpPr>
          <p:nvPr>
            <p:ph type="sldNum" sz="quarter" idx="5"/>
          </p:nvPr>
        </p:nvSpPr>
        <p:spPr/>
        <p:txBody>
          <a:bodyPr/>
          <a:lstStyle/>
          <a:p>
            <a:fld id="{39222909-9E9E-074E-88F0-4313F2EE7922}" type="slidenum">
              <a:rPr lang="en-US" smtClean="0"/>
              <a:t>2</a:t>
            </a:fld>
            <a:endParaRPr lang="en-US"/>
          </a:p>
        </p:txBody>
      </p:sp>
    </p:spTree>
    <p:extLst>
      <p:ext uri="{BB962C8B-B14F-4D97-AF65-F5344CB8AC3E}">
        <p14:creationId xmlns:p14="http://schemas.microsoft.com/office/powerpoint/2010/main" val="291958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Phytophthora </a:t>
            </a:r>
            <a:r>
              <a:rPr lang="en-US" sz="1200" i="1" kern="1200" dirty="0" err="1">
                <a:solidFill>
                  <a:schemeClr val="tx1"/>
                </a:solidFill>
                <a:effectLst/>
                <a:latin typeface="+mn-lt"/>
                <a:ea typeface="+mn-ea"/>
                <a:cs typeface="+mn-cs"/>
              </a:rPr>
              <a:t>erythroseptica</a:t>
            </a:r>
            <a:r>
              <a:rPr lang="en-US" sz="1200" kern="1200" dirty="0">
                <a:solidFill>
                  <a:schemeClr val="tx1"/>
                </a:solidFill>
                <a:effectLst/>
                <a:latin typeface="+mn-lt"/>
                <a:ea typeface="+mn-ea"/>
                <a:cs typeface="+mn-cs"/>
              </a:rPr>
              <a:t> could produces sexual spores called oospores, and sporangia in asexual reproduction(Erwin and Ribeiro, 1996b; Kroon et al., 2012). At the end of season, in the edges of infected lesions of plant, oospores are produced with thick cell wall that help them to survive in winter. Oospores can live in soil around ten years (</a:t>
            </a:r>
            <a:r>
              <a:rPr lang="en-US" sz="1200" kern="1200" dirty="0" err="1">
                <a:solidFill>
                  <a:schemeClr val="tx1"/>
                </a:solidFill>
                <a:effectLst/>
                <a:latin typeface="+mn-lt"/>
                <a:ea typeface="+mn-ea"/>
                <a:cs typeface="+mn-cs"/>
              </a:rPr>
              <a:t>Vujičić</a:t>
            </a:r>
            <a:r>
              <a:rPr lang="en-US" sz="1200" kern="1200" dirty="0">
                <a:solidFill>
                  <a:schemeClr val="tx1"/>
                </a:solidFill>
                <a:effectLst/>
                <a:latin typeface="+mn-lt"/>
                <a:ea typeface="+mn-ea"/>
                <a:cs typeface="+mn-cs"/>
              </a:rPr>
              <a:t> and Park, 1964). Until the soil temperature near 77 °F, oospores develop rapidly and infect potato stems, stolon and tubers. If the environment is optimal, oospores of </a:t>
            </a:r>
            <a:r>
              <a:rPr lang="en-US" sz="1200" i="1" kern="1200" dirty="0">
                <a:solidFill>
                  <a:schemeClr val="tx1"/>
                </a:solidFill>
                <a:effectLst/>
                <a:latin typeface="+mn-lt"/>
                <a:ea typeface="+mn-ea"/>
                <a:cs typeface="+mn-cs"/>
              </a:rPr>
              <a:t>P. </a:t>
            </a:r>
            <a:r>
              <a:rPr lang="en-US" sz="1200" i="1" kern="1200" dirty="0" err="1">
                <a:solidFill>
                  <a:schemeClr val="tx1"/>
                </a:solidFill>
                <a:effectLst/>
                <a:latin typeface="+mn-lt"/>
                <a:ea typeface="+mn-ea"/>
                <a:cs typeface="+mn-cs"/>
              </a:rPr>
              <a:t>erythroseptica</a:t>
            </a:r>
            <a:r>
              <a:rPr lang="en-US" sz="1200" kern="1200" dirty="0">
                <a:solidFill>
                  <a:schemeClr val="tx1"/>
                </a:solidFill>
                <a:effectLst/>
                <a:latin typeface="+mn-lt"/>
                <a:ea typeface="+mn-ea"/>
                <a:cs typeface="+mn-cs"/>
              </a:rPr>
              <a:t> will produce an asexual stage consisting of sporangia and mycelia. Sporangia is consisting of zoospores, usually the older sporangia could germinate directly by forming a germ tube but younger produce a lot of zoospores(Chapman and Vujicic, 1965). </a:t>
            </a:r>
          </a:p>
          <a:p>
            <a:endParaRPr lang="en-US" dirty="0"/>
          </a:p>
        </p:txBody>
      </p:sp>
      <p:sp>
        <p:nvSpPr>
          <p:cNvPr id="4" name="Slide Number Placeholder 3"/>
          <p:cNvSpPr>
            <a:spLocks noGrp="1"/>
          </p:cNvSpPr>
          <p:nvPr>
            <p:ph type="sldNum" sz="quarter" idx="5"/>
          </p:nvPr>
        </p:nvSpPr>
        <p:spPr/>
        <p:txBody>
          <a:bodyPr/>
          <a:lstStyle/>
          <a:p>
            <a:fld id="{39222909-9E9E-074E-88F0-4313F2EE7922}" type="slidenum">
              <a:rPr lang="en-US" smtClean="0"/>
              <a:t>3</a:t>
            </a:fld>
            <a:endParaRPr lang="en-US"/>
          </a:p>
        </p:txBody>
      </p:sp>
    </p:spTree>
    <p:extLst>
      <p:ext uri="{BB962C8B-B14F-4D97-AF65-F5344CB8AC3E}">
        <p14:creationId xmlns:p14="http://schemas.microsoft.com/office/powerpoint/2010/main" val="392122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22909-9E9E-074E-88F0-4313F2EE7922}" type="slidenum">
              <a:rPr lang="en-US" smtClean="0"/>
              <a:t>5</a:t>
            </a:fld>
            <a:endParaRPr lang="en-US"/>
          </a:p>
        </p:txBody>
      </p:sp>
    </p:spTree>
    <p:extLst>
      <p:ext uri="{BB962C8B-B14F-4D97-AF65-F5344CB8AC3E}">
        <p14:creationId xmlns:p14="http://schemas.microsoft.com/office/powerpoint/2010/main" val="337960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22909-9E9E-074E-88F0-4313F2EE7922}" type="slidenum">
              <a:rPr lang="en-US" smtClean="0"/>
              <a:t>7</a:t>
            </a:fld>
            <a:endParaRPr lang="en-US"/>
          </a:p>
        </p:txBody>
      </p:sp>
    </p:spTree>
    <p:extLst>
      <p:ext uri="{BB962C8B-B14F-4D97-AF65-F5344CB8AC3E}">
        <p14:creationId xmlns:p14="http://schemas.microsoft.com/office/powerpoint/2010/main" val="424754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22909-9E9E-074E-88F0-4313F2EE7922}" type="slidenum">
              <a:rPr lang="en-US" smtClean="0"/>
              <a:t>8</a:t>
            </a:fld>
            <a:endParaRPr lang="en-US"/>
          </a:p>
        </p:txBody>
      </p:sp>
    </p:spTree>
    <p:extLst>
      <p:ext uri="{BB962C8B-B14F-4D97-AF65-F5344CB8AC3E}">
        <p14:creationId xmlns:p14="http://schemas.microsoft.com/office/powerpoint/2010/main" val="62224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22909-9E9E-074E-88F0-4313F2EE7922}" type="slidenum">
              <a:rPr lang="en-US" smtClean="0"/>
              <a:t>12</a:t>
            </a:fld>
            <a:endParaRPr lang="en-US"/>
          </a:p>
        </p:txBody>
      </p:sp>
    </p:spTree>
    <p:extLst>
      <p:ext uri="{BB962C8B-B14F-4D97-AF65-F5344CB8AC3E}">
        <p14:creationId xmlns:p14="http://schemas.microsoft.com/office/powerpoint/2010/main" val="284843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showed low disease incidence and high yield across the four years study</a:t>
            </a:r>
          </a:p>
        </p:txBody>
      </p:sp>
      <p:sp>
        <p:nvSpPr>
          <p:cNvPr id="4" name="Slide Number Placeholder 3"/>
          <p:cNvSpPr>
            <a:spLocks noGrp="1"/>
          </p:cNvSpPr>
          <p:nvPr>
            <p:ph type="sldNum" sz="quarter" idx="5"/>
          </p:nvPr>
        </p:nvSpPr>
        <p:spPr/>
        <p:txBody>
          <a:bodyPr/>
          <a:lstStyle/>
          <a:p>
            <a:fld id="{8B09A41E-FB28-AD45-9999-0EDF3E57CC4E}" type="slidenum">
              <a:rPr lang="en-US" smtClean="0"/>
              <a:t>14</a:t>
            </a:fld>
            <a:endParaRPr lang="en-US"/>
          </a:p>
        </p:txBody>
      </p:sp>
    </p:spTree>
    <p:extLst>
      <p:ext uri="{BB962C8B-B14F-4D97-AF65-F5344CB8AC3E}">
        <p14:creationId xmlns:p14="http://schemas.microsoft.com/office/powerpoint/2010/main" val="16205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contribute what </a:t>
            </a:r>
          </a:p>
          <a:p>
            <a:r>
              <a:rPr lang="en-US" dirty="0"/>
              <a:t>Thanks for them </a:t>
            </a:r>
          </a:p>
        </p:txBody>
      </p:sp>
      <p:sp>
        <p:nvSpPr>
          <p:cNvPr id="4" name="Slide Number Placeholder 3"/>
          <p:cNvSpPr>
            <a:spLocks noGrp="1"/>
          </p:cNvSpPr>
          <p:nvPr>
            <p:ph type="sldNum" sz="quarter" idx="5"/>
          </p:nvPr>
        </p:nvSpPr>
        <p:spPr/>
        <p:txBody>
          <a:bodyPr/>
          <a:lstStyle/>
          <a:p>
            <a:fld id="{39222909-9E9E-074E-88F0-4313F2EE7922}" type="slidenum">
              <a:rPr lang="en-US" smtClean="0"/>
              <a:t>15</a:t>
            </a:fld>
            <a:endParaRPr lang="en-US"/>
          </a:p>
        </p:txBody>
      </p:sp>
    </p:spTree>
    <p:extLst>
      <p:ext uri="{BB962C8B-B14F-4D97-AF65-F5344CB8AC3E}">
        <p14:creationId xmlns:p14="http://schemas.microsoft.com/office/powerpoint/2010/main" val="293252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3C13A7-10EE-1845-9E89-8D2279629A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BAA57BB-C0D2-814E-AFBC-CA5299AA13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30DDBFC-F652-6446-8580-F6153CA21EE8}"/>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5" name="Footer Placeholder 4">
            <a:extLst>
              <a:ext uri="{FF2B5EF4-FFF2-40B4-BE49-F238E27FC236}">
                <a16:creationId xmlns:a16="http://schemas.microsoft.com/office/drawing/2014/main" xmlns="" id="{26CB248B-9BA3-4C46-A38F-55D2591E4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991684-F719-DE45-8DE1-04C52727C83D}"/>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82707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5255E-27A6-2644-8E9F-FC644F4D53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4A0430-6185-2347-970B-3A84158DF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88A197-4C83-5B43-92FF-60EF8AC568D8}"/>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5" name="Footer Placeholder 4">
            <a:extLst>
              <a:ext uri="{FF2B5EF4-FFF2-40B4-BE49-F238E27FC236}">
                <a16:creationId xmlns:a16="http://schemas.microsoft.com/office/drawing/2014/main" xmlns="" id="{74E57C35-D445-C84C-81F0-6F368DF38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5AAC82-D977-7646-B14F-530DF399A477}"/>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1134351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6DB558-71EC-3947-AC22-482BF94846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78B785-083C-CE41-917F-90F688144B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6E9996-73EC-D247-8E5B-6587BB5485D0}"/>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5" name="Footer Placeholder 4">
            <a:extLst>
              <a:ext uri="{FF2B5EF4-FFF2-40B4-BE49-F238E27FC236}">
                <a16:creationId xmlns:a16="http://schemas.microsoft.com/office/drawing/2014/main" xmlns="" id="{A80BBBF3-D852-034C-814D-2BEB9544A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BD0AA6-ACDC-F042-98B2-8E9311A84AB6}"/>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329053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887518-C37B-6146-8ADD-7A49F4BC3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F2386A-036A-A94D-8D03-443030F07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BC3536-D854-3648-B7A7-3D0F5CC75076}"/>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5" name="Footer Placeholder 4">
            <a:extLst>
              <a:ext uri="{FF2B5EF4-FFF2-40B4-BE49-F238E27FC236}">
                <a16:creationId xmlns:a16="http://schemas.microsoft.com/office/drawing/2014/main" xmlns="" id="{291A6E64-B30D-0243-A377-6DB14B043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8E1B92-238D-494F-9C61-1020FB5FE421}"/>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4039541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00DF8-BDFA-F144-B786-D97049AB29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872AFF-0B54-5F4A-9467-96A8376B5E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E85C44-1B43-914A-A375-0EAC5B3F163D}"/>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5" name="Footer Placeholder 4">
            <a:extLst>
              <a:ext uri="{FF2B5EF4-FFF2-40B4-BE49-F238E27FC236}">
                <a16:creationId xmlns:a16="http://schemas.microsoft.com/office/drawing/2014/main" xmlns="" id="{E2A5E721-7544-7A4F-AE0E-DE46333A7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B67EF5-58AD-E74F-BD17-C292BE2944FB}"/>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176902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06392-3F96-3546-AE30-349C0A8F5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F085A1-200E-2841-ACEF-D76A19820E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266E036-A923-E941-A0B4-8062A60EAA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E1EFBA9-F7B7-2242-90D7-6434DF68CCE1}"/>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6" name="Footer Placeholder 5">
            <a:extLst>
              <a:ext uri="{FF2B5EF4-FFF2-40B4-BE49-F238E27FC236}">
                <a16:creationId xmlns:a16="http://schemas.microsoft.com/office/drawing/2014/main" xmlns="" id="{24E9B48E-2E61-614F-A63A-0069241F9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4BAA7D-C4B6-1245-939F-DCA26288C6F9}"/>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179179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40B0E8-FA14-3C4B-94C8-782213C787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4C1E2A-E8F5-4E49-AE78-6C35B0560A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B654BC2-FCEE-174E-A7DC-04836A5B00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AC23098-FEAF-DA43-B66F-993B91F180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C17C490-8335-254E-B111-FE5A0AFEF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5D2D238-37D0-A543-8D88-0C27E872B50C}"/>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8" name="Footer Placeholder 7">
            <a:extLst>
              <a:ext uri="{FF2B5EF4-FFF2-40B4-BE49-F238E27FC236}">
                <a16:creationId xmlns:a16="http://schemas.microsoft.com/office/drawing/2014/main" xmlns="" id="{E7295612-A598-F44E-8B04-FD4E752C4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8B2D4CA-B03A-F244-8117-3CE8D0FF9263}"/>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386361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BC1674-DC26-414E-8785-A5A98F4540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3E4743-A8FC-564D-82AB-C837982041BF}"/>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4" name="Footer Placeholder 3">
            <a:extLst>
              <a:ext uri="{FF2B5EF4-FFF2-40B4-BE49-F238E27FC236}">
                <a16:creationId xmlns:a16="http://schemas.microsoft.com/office/drawing/2014/main" xmlns="" id="{003FB908-2881-8D42-A7DD-B5BB2A6E8B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732E4BC-9171-F141-AB4F-A14F81F82C02}"/>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293778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876E584-E681-E142-9E93-A82235E5AB80}"/>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3" name="Footer Placeholder 2">
            <a:extLst>
              <a:ext uri="{FF2B5EF4-FFF2-40B4-BE49-F238E27FC236}">
                <a16:creationId xmlns:a16="http://schemas.microsoft.com/office/drawing/2014/main" xmlns="" id="{61CC1BFE-081E-2341-BDF1-A6B1EB0AF9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CEF475F-9217-B14E-B542-BA46A1970E9D}"/>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3732408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83420-5A35-1343-8AF8-BADAE5F202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BD39EE9-A866-9042-AAC0-4F67895115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BC2CFCC-8479-F445-BCB0-D9045D4FE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6C94CC4-74AE-C443-B5B3-30A71E5780DF}"/>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6" name="Footer Placeholder 5">
            <a:extLst>
              <a:ext uri="{FF2B5EF4-FFF2-40B4-BE49-F238E27FC236}">
                <a16:creationId xmlns:a16="http://schemas.microsoft.com/office/drawing/2014/main" xmlns="" id="{A42E2D0A-BFFD-BE4D-8601-59E6BA04C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59F5CF-184A-E145-82B6-D7C5A70DF570}"/>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4229979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ACF293-43BE-CC42-8F27-ECD270690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EEA7626-199A-E74B-B2B5-D17E769AAD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0313129-E42C-DE4E-BC72-6C9707219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EE07C4A-CE99-FE4C-809A-F680635F9389}"/>
              </a:ext>
            </a:extLst>
          </p:cNvPr>
          <p:cNvSpPr>
            <a:spLocks noGrp="1"/>
          </p:cNvSpPr>
          <p:nvPr>
            <p:ph type="dt" sz="half" idx="10"/>
          </p:nvPr>
        </p:nvSpPr>
        <p:spPr/>
        <p:txBody>
          <a:bodyPr/>
          <a:lstStyle/>
          <a:p>
            <a:fld id="{7ECFC555-30D2-9B42-8997-58FC0E7240C6}" type="datetimeFigureOut">
              <a:rPr lang="en-US" smtClean="0"/>
              <a:t>2/11/2021</a:t>
            </a:fld>
            <a:endParaRPr lang="en-US"/>
          </a:p>
        </p:txBody>
      </p:sp>
      <p:sp>
        <p:nvSpPr>
          <p:cNvPr id="6" name="Footer Placeholder 5">
            <a:extLst>
              <a:ext uri="{FF2B5EF4-FFF2-40B4-BE49-F238E27FC236}">
                <a16:creationId xmlns:a16="http://schemas.microsoft.com/office/drawing/2014/main" xmlns="" id="{0C40602C-4985-6846-A933-4550AA670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25DE93-C898-EB4B-9999-949B1488BF00}"/>
              </a:ext>
            </a:extLst>
          </p:cNvPr>
          <p:cNvSpPr>
            <a:spLocks noGrp="1"/>
          </p:cNvSpPr>
          <p:nvPr>
            <p:ph type="sldNum" sz="quarter" idx="12"/>
          </p:nvPr>
        </p:nvSpPr>
        <p:spPr/>
        <p:txBody>
          <a:bodyPr/>
          <a:lstStyle/>
          <a:p>
            <a:fld id="{B0442FE9-36A1-E44B-A9EC-376FFFFEF48A}" type="slidenum">
              <a:rPr lang="en-US" smtClean="0"/>
              <a:t>‹#›</a:t>
            </a:fld>
            <a:endParaRPr lang="en-US"/>
          </a:p>
        </p:txBody>
      </p:sp>
    </p:spTree>
    <p:extLst>
      <p:ext uri="{BB962C8B-B14F-4D97-AF65-F5344CB8AC3E}">
        <p14:creationId xmlns:p14="http://schemas.microsoft.com/office/powerpoint/2010/main" val="362886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A9A075E-4EAD-6A46-AC96-80597D316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14A221-30F9-8F42-B3E3-2B8DDD23A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2D780D-3D25-1A42-B7EB-11DB8A7025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FC555-30D2-9B42-8997-58FC0E7240C6}" type="datetimeFigureOut">
              <a:rPr lang="en-US" smtClean="0"/>
              <a:t>2/11/2021</a:t>
            </a:fld>
            <a:endParaRPr lang="en-US"/>
          </a:p>
        </p:txBody>
      </p:sp>
      <p:sp>
        <p:nvSpPr>
          <p:cNvPr id="5" name="Footer Placeholder 4">
            <a:extLst>
              <a:ext uri="{FF2B5EF4-FFF2-40B4-BE49-F238E27FC236}">
                <a16:creationId xmlns:a16="http://schemas.microsoft.com/office/drawing/2014/main" xmlns="" id="{50E3BEE6-4A97-984D-B8DF-5DB8CB153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414AEE0-9CCB-124E-9844-997AC4B03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2FE9-36A1-E44B-A9EC-376FFFFEF48A}" type="slidenum">
              <a:rPr lang="en-US" smtClean="0"/>
              <a:t>‹#›</a:t>
            </a:fld>
            <a:endParaRPr lang="en-US"/>
          </a:p>
        </p:txBody>
      </p:sp>
    </p:spTree>
    <p:extLst>
      <p:ext uri="{BB962C8B-B14F-4D97-AF65-F5344CB8AC3E}">
        <p14:creationId xmlns:p14="http://schemas.microsoft.com/office/powerpoint/2010/main" val="53361439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AB431A0-7148-994F-86FE-97564942023E}"/>
              </a:ext>
            </a:extLst>
          </p:cNvPr>
          <p:cNvPicPr>
            <a:picLocks noChangeAspect="1"/>
          </p:cNvPicPr>
          <p:nvPr/>
        </p:nvPicPr>
        <p:blipFill>
          <a:blip r:embed="rId3"/>
          <a:stretch>
            <a:fillRect/>
          </a:stretch>
        </p:blipFill>
        <p:spPr>
          <a:xfrm>
            <a:off x="8944251" y="95044"/>
            <a:ext cx="3118727" cy="944047"/>
          </a:xfrm>
          <a:prstGeom prst="rect">
            <a:avLst/>
          </a:prstGeom>
        </p:spPr>
      </p:pic>
      <p:cxnSp>
        <p:nvCxnSpPr>
          <p:cNvPr id="6" name="Straight Connector 5">
            <a:extLst>
              <a:ext uri="{FF2B5EF4-FFF2-40B4-BE49-F238E27FC236}">
                <a16:creationId xmlns:a16="http://schemas.microsoft.com/office/drawing/2014/main" xmlns="" id="{E5DF0CFE-F36B-D348-951D-1562F29406A6}"/>
              </a:ext>
            </a:extLst>
          </p:cNvPr>
          <p:cNvCxnSpPr/>
          <p:nvPr/>
        </p:nvCxnSpPr>
        <p:spPr>
          <a:xfrm>
            <a:off x="965758" y="2897580"/>
            <a:ext cx="971401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框 5">
            <a:extLst>
              <a:ext uri="{FF2B5EF4-FFF2-40B4-BE49-F238E27FC236}">
                <a16:creationId xmlns:a16="http://schemas.microsoft.com/office/drawing/2014/main" xmlns="" id="{8809F68E-DED2-DA4C-AA6F-7175732CE6FC}"/>
              </a:ext>
            </a:extLst>
          </p:cNvPr>
          <p:cNvSpPr txBox="1"/>
          <p:nvPr/>
        </p:nvSpPr>
        <p:spPr>
          <a:xfrm>
            <a:off x="2689158" y="3477946"/>
            <a:ext cx="6103089" cy="1525418"/>
          </a:xfrm>
          <a:prstGeom prst="rect">
            <a:avLst/>
          </a:prstGeom>
          <a:noFill/>
        </p:spPr>
        <p:txBody>
          <a:bodyPr wrap="square" rtlCol="0">
            <a:spAutoFit/>
          </a:bodyPr>
          <a:lstStyle/>
          <a:p>
            <a:pPr algn="ctr">
              <a:lnSpc>
                <a:spcPct val="150000"/>
              </a:lnSpc>
            </a:pPr>
            <a:r>
              <a:rPr lang="en-US" altLang="zh-CN" sz="2400" b="1" dirty="0">
                <a:latin typeface="Times New Roman" panose="02020603050405020304" pitchFamily="18" charset="0"/>
                <a:cs typeface="Times New Roman" panose="02020603050405020304" pitchFamily="18" charset="0"/>
              </a:rPr>
              <a:t>Sylvia Zhang</a:t>
            </a:r>
            <a:r>
              <a:rPr lang="en-US" altLang="zh-CN" sz="2400" b="1" dirty="0">
                <a:solidFill>
                  <a:schemeClr val="bg2">
                    <a:lumMod val="10000"/>
                  </a:schemeClr>
                </a:solidFill>
                <a:latin typeface="Times New Roman" panose="02020603050405020304" pitchFamily="18" charset="0"/>
                <a:cs typeface="Times New Roman" panose="02020603050405020304" pitchFamily="18" charset="0"/>
              </a:rPr>
              <a:t>, </a:t>
            </a:r>
            <a:r>
              <a:rPr lang="en-US" altLang="zh-CN" sz="2400" dirty="0">
                <a:solidFill>
                  <a:schemeClr val="bg2">
                    <a:lumMod val="10000"/>
                  </a:schemeClr>
                </a:solidFill>
                <a:latin typeface="Times New Roman" panose="02020603050405020304" pitchFamily="18" charset="0"/>
                <a:cs typeface="Times New Roman" panose="02020603050405020304" pitchFamily="18" charset="0"/>
              </a:rPr>
              <a:t>PhD student</a:t>
            </a:r>
          </a:p>
          <a:p>
            <a:pPr algn="ctr">
              <a:lnSpc>
                <a:spcPct val="150000"/>
              </a:lnSpc>
            </a:pPr>
            <a:r>
              <a:rPr lang="en-US" altLang="zh-CN" sz="2400" dirty="0">
                <a:solidFill>
                  <a:schemeClr val="bg2">
                    <a:lumMod val="10000"/>
                  </a:schemeClr>
                </a:solidFill>
                <a:latin typeface="Times New Roman" panose="02020603050405020304" pitchFamily="18" charset="0"/>
                <a:cs typeface="Times New Roman" panose="02020603050405020304" pitchFamily="18" charset="0"/>
              </a:rPr>
              <a:t>Advisor: Jay Hao</a:t>
            </a:r>
          </a:p>
          <a:p>
            <a:pPr algn="ctr">
              <a:lnSpc>
                <a:spcPct val="150000"/>
              </a:lnSpc>
            </a:pPr>
            <a:r>
              <a:rPr lang="en-US" altLang="zh-CN" sz="1600" b="1" dirty="0">
                <a:solidFill>
                  <a:schemeClr val="bg2">
                    <a:lumMod val="10000"/>
                  </a:schemeClr>
                </a:solidFill>
                <a:latin typeface="Times New Roman" panose="02020603050405020304" pitchFamily="18" charset="0"/>
                <a:cs typeface="Times New Roman" panose="02020603050405020304" pitchFamily="18" charset="0"/>
              </a:rPr>
              <a:t>The University of Maine</a:t>
            </a:r>
            <a:endParaRPr lang="zh-CN" alt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04E3E9D5-3DB6-FD4E-9124-9A761B7DE0B3}"/>
              </a:ext>
            </a:extLst>
          </p:cNvPr>
          <p:cNvSpPr/>
          <p:nvPr/>
        </p:nvSpPr>
        <p:spPr>
          <a:xfrm>
            <a:off x="965758" y="1732440"/>
            <a:ext cx="10470078" cy="584775"/>
          </a:xfrm>
          <a:prstGeom prst="rect">
            <a:avLst/>
          </a:prstGeom>
        </p:spPr>
        <p:txBody>
          <a:bodyPr wrap="square">
            <a:spAutoFit/>
          </a:bodyPr>
          <a:lstStyle/>
          <a:p>
            <a:pPr algn="ctr"/>
            <a:r>
              <a:rPr lang="en-US" sz="3200" b="1" spc="-50" dirty="0">
                <a:solidFill>
                  <a:schemeClr val="accent4">
                    <a:lumMod val="75000"/>
                  </a:schemeClr>
                </a:solidFill>
                <a:latin typeface="Times New Roman" panose="02020603050405020304" pitchFamily="18" charset="0"/>
                <a:ea typeface="+mj-ea"/>
                <a:cs typeface="Times New Roman" panose="02020603050405020304" pitchFamily="18" charset="0"/>
              </a:rPr>
              <a:t>Screening potato clones for pink rot resistance</a:t>
            </a:r>
          </a:p>
        </p:txBody>
      </p:sp>
      <p:sp>
        <p:nvSpPr>
          <p:cNvPr id="2" name="TextBox 1">
            <a:extLst>
              <a:ext uri="{FF2B5EF4-FFF2-40B4-BE49-F238E27FC236}">
                <a16:creationId xmlns:a16="http://schemas.microsoft.com/office/drawing/2014/main" xmlns="" id="{9CEED887-CAAB-7A40-856E-E394E5C7D07F}"/>
              </a:ext>
            </a:extLst>
          </p:cNvPr>
          <p:cNvSpPr txBox="1"/>
          <p:nvPr/>
        </p:nvSpPr>
        <p:spPr>
          <a:xfrm>
            <a:off x="286441" y="336234"/>
            <a:ext cx="5536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2021 Maine Potato Conference via Zoom</a:t>
            </a:r>
          </a:p>
        </p:txBody>
      </p:sp>
    </p:spTree>
    <p:extLst>
      <p:ext uri="{BB962C8B-B14F-4D97-AF65-F5344CB8AC3E}">
        <p14:creationId xmlns:p14="http://schemas.microsoft.com/office/powerpoint/2010/main" val="2746594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0581C507-7666-2044-A524-8E71D83DD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902742" y="-635794"/>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3D281DB6-4DF0-E844-AF1C-E9B4F54DE32E}"/>
              </a:ext>
            </a:extLst>
          </p:cNvPr>
          <p:cNvPicPr>
            <a:picLocks noChangeAspect="1"/>
          </p:cNvPicPr>
          <p:nvPr/>
        </p:nvPicPr>
        <p:blipFill rotWithShape="1">
          <a:blip r:embed="rId3"/>
          <a:srcRect t="50350"/>
          <a:stretch/>
        </p:blipFill>
        <p:spPr>
          <a:xfrm>
            <a:off x="2045490" y="4061623"/>
            <a:ext cx="6858001" cy="2431252"/>
          </a:xfrm>
          <a:prstGeom prst="rect">
            <a:avLst/>
          </a:prstGeom>
        </p:spPr>
      </p:pic>
    </p:spTree>
    <p:extLst>
      <p:ext uri="{BB962C8B-B14F-4D97-AF65-F5344CB8AC3E}">
        <p14:creationId xmlns:p14="http://schemas.microsoft.com/office/powerpoint/2010/main" val="73678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4">
            <a:extLst>
              <a:ext uri="{FF2B5EF4-FFF2-40B4-BE49-F238E27FC236}">
                <a16:creationId xmlns:a16="http://schemas.microsoft.com/office/drawing/2014/main" xmlns="" id="{DBB31882-5886-FA49-A922-BBF8142F05EC}"/>
              </a:ext>
            </a:extLst>
          </p:cNvPr>
          <p:cNvGraphicFramePr>
            <a:graphicFrameLocks/>
          </p:cNvGraphicFramePr>
          <p:nvPr>
            <p:extLst>
              <p:ext uri="{D42A27DB-BD31-4B8C-83A1-F6EECF244321}">
                <p14:modId xmlns:p14="http://schemas.microsoft.com/office/powerpoint/2010/main" val="3884978641"/>
              </p:ext>
            </p:extLst>
          </p:nvPr>
        </p:nvGraphicFramePr>
        <p:xfrm>
          <a:off x="386895" y="1411720"/>
          <a:ext cx="11108419" cy="514819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xmlns="" id="{295C32BC-931F-6C4D-B70C-70608BD45570}"/>
              </a:ext>
            </a:extLst>
          </p:cNvPr>
          <p:cNvSpPr txBox="1"/>
          <p:nvPr/>
        </p:nvSpPr>
        <p:spPr>
          <a:xfrm>
            <a:off x="386895" y="298088"/>
            <a:ext cx="1058303" cy="584775"/>
          </a:xfrm>
          <a:prstGeom prst="rect">
            <a:avLst/>
          </a:prstGeom>
          <a:noFill/>
        </p:spPr>
        <p:txBody>
          <a:bodyPr wrap="none" rtlCol="0">
            <a:spAutoFit/>
          </a:bodyPr>
          <a:lstStyle/>
          <a:p>
            <a:r>
              <a:rPr lang="en-US" sz="3200" b="1" dirty="0">
                <a:latin typeface="华文新魏" panose="02010800040101010101" pitchFamily="2" charset="-122"/>
                <a:ea typeface="华文新魏" panose="02010800040101010101" pitchFamily="2" charset="-122"/>
              </a:rPr>
              <a:t>2019</a:t>
            </a:r>
          </a:p>
        </p:txBody>
      </p:sp>
      <p:cxnSp>
        <p:nvCxnSpPr>
          <p:cNvPr id="5" name="Straight Connector 4">
            <a:extLst>
              <a:ext uri="{FF2B5EF4-FFF2-40B4-BE49-F238E27FC236}">
                <a16:creationId xmlns:a16="http://schemas.microsoft.com/office/drawing/2014/main" xmlns="" id="{B4117A89-AD16-0E4B-B1F6-804EE58EC72A}"/>
              </a:ext>
            </a:extLst>
          </p:cNvPr>
          <p:cNvCxnSpPr/>
          <p:nvPr/>
        </p:nvCxnSpPr>
        <p:spPr>
          <a:xfrm flipV="1">
            <a:off x="1317401" y="4951113"/>
            <a:ext cx="609600" cy="6361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4CFEE0F-8DF1-584E-B8B9-A5CFB03B8623}"/>
              </a:ext>
            </a:extLst>
          </p:cNvPr>
          <p:cNvCxnSpPr/>
          <p:nvPr/>
        </p:nvCxnSpPr>
        <p:spPr>
          <a:xfrm flipV="1">
            <a:off x="877224" y="4810176"/>
            <a:ext cx="609600" cy="6361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A4AE717-AA4D-2643-A65A-424498A2C1ED}"/>
              </a:ext>
            </a:extLst>
          </p:cNvPr>
          <p:cNvCxnSpPr>
            <a:cxnSpLocks/>
          </p:cNvCxnSpPr>
          <p:nvPr/>
        </p:nvCxnSpPr>
        <p:spPr>
          <a:xfrm flipV="1">
            <a:off x="1357565" y="4896126"/>
            <a:ext cx="1058134" cy="11003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FE73F3B2-8A0A-0A4D-9634-E8BCF442DDE1}"/>
              </a:ext>
            </a:extLst>
          </p:cNvPr>
          <p:cNvCxnSpPr/>
          <p:nvPr/>
        </p:nvCxnSpPr>
        <p:spPr>
          <a:xfrm flipV="1">
            <a:off x="6336563" y="4874829"/>
            <a:ext cx="609600" cy="6361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FE04D8A6-3E84-4942-9B7A-3E9258D2F3B9}"/>
              </a:ext>
            </a:extLst>
          </p:cNvPr>
          <p:cNvSpPr/>
          <p:nvPr/>
        </p:nvSpPr>
        <p:spPr>
          <a:xfrm rot="19157898">
            <a:off x="7956041" y="4910819"/>
            <a:ext cx="1084265" cy="43481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E876EB41-104E-BE4D-A425-BB8663C38064}"/>
              </a:ext>
            </a:extLst>
          </p:cNvPr>
          <p:cNvSpPr/>
          <p:nvPr/>
        </p:nvSpPr>
        <p:spPr>
          <a:xfrm rot="19157898">
            <a:off x="7403264" y="4916892"/>
            <a:ext cx="1084265" cy="43481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D26EA54A-C32E-0944-BEF8-252CDA6F01C7}"/>
              </a:ext>
            </a:extLst>
          </p:cNvPr>
          <p:cNvCxnSpPr/>
          <p:nvPr/>
        </p:nvCxnSpPr>
        <p:spPr>
          <a:xfrm flipV="1">
            <a:off x="2415699" y="4896126"/>
            <a:ext cx="609600" cy="6361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8E230E56-3BF7-7046-B3C6-D7C4A581747E}"/>
              </a:ext>
            </a:extLst>
          </p:cNvPr>
          <p:cNvSpPr txBox="1"/>
          <p:nvPr/>
        </p:nvSpPr>
        <p:spPr>
          <a:xfrm rot="18822538">
            <a:off x="1888103" y="5219481"/>
            <a:ext cx="1844544" cy="369332"/>
          </a:xfrm>
          <a:prstGeom prst="rect">
            <a:avLst/>
          </a:prstGeom>
          <a:solidFill>
            <a:schemeClr val="accent6">
              <a:lumMod val="40000"/>
              <a:lumOff val="60000"/>
            </a:schemeClr>
          </a:solidFill>
        </p:spPr>
        <p:txBody>
          <a:bodyPr wrap="none" rtlCol="0">
            <a:spAutoFit/>
          </a:bodyPr>
          <a:lstStyle/>
          <a:p>
            <a:r>
              <a:rPr lang="en-US" dirty="0"/>
              <a:t>Dark Red Norland</a:t>
            </a:r>
          </a:p>
        </p:txBody>
      </p:sp>
    </p:spTree>
    <p:extLst>
      <p:ext uri="{BB962C8B-B14F-4D97-AF65-F5344CB8AC3E}">
        <p14:creationId xmlns:p14="http://schemas.microsoft.com/office/powerpoint/2010/main" val="393772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3E9BBC7-1C45-4341-A79E-9F2015EE6509}"/>
              </a:ext>
            </a:extLst>
          </p:cNvPr>
          <p:cNvSpPr txBox="1"/>
          <p:nvPr/>
        </p:nvSpPr>
        <p:spPr>
          <a:xfrm>
            <a:off x="386895" y="298088"/>
            <a:ext cx="1136850" cy="584775"/>
          </a:xfrm>
          <a:prstGeom prst="rect">
            <a:avLst/>
          </a:prstGeom>
          <a:noFill/>
        </p:spPr>
        <p:txBody>
          <a:bodyPr wrap="none" rtlCol="0">
            <a:spAutoFit/>
          </a:bodyPr>
          <a:lstStyle/>
          <a:p>
            <a:r>
              <a:rPr lang="en-US" sz="3200" b="1" dirty="0">
                <a:latin typeface="华文新魏" panose="02010800040101010101" pitchFamily="2" charset="-122"/>
                <a:ea typeface="华文新魏" panose="02010800040101010101" pitchFamily="2" charset="-122"/>
              </a:rPr>
              <a:t>2020</a:t>
            </a:r>
          </a:p>
        </p:txBody>
      </p:sp>
      <p:graphicFrame>
        <p:nvGraphicFramePr>
          <p:cNvPr id="4" name="Chart 3">
            <a:extLst>
              <a:ext uri="{FF2B5EF4-FFF2-40B4-BE49-F238E27FC236}">
                <a16:creationId xmlns:a16="http://schemas.microsoft.com/office/drawing/2014/main" xmlns="" id="{D2E0E7CA-76CA-6B43-8CC5-3B889132C407}"/>
              </a:ext>
            </a:extLst>
          </p:cNvPr>
          <p:cNvGraphicFramePr>
            <a:graphicFrameLocks/>
          </p:cNvGraphicFramePr>
          <p:nvPr>
            <p:extLst>
              <p:ext uri="{D42A27DB-BD31-4B8C-83A1-F6EECF244321}">
                <p14:modId xmlns:p14="http://schemas.microsoft.com/office/powerpoint/2010/main" val="3350524511"/>
              </p:ext>
            </p:extLst>
          </p:nvPr>
        </p:nvGraphicFramePr>
        <p:xfrm>
          <a:off x="137781" y="882863"/>
          <a:ext cx="11916438" cy="463157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59BFB266-D87A-4F4E-B57F-92769FD9F382}"/>
              </a:ext>
            </a:extLst>
          </p:cNvPr>
          <p:cNvSpPr txBox="1"/>
          <p:nvPr/>
        </p:nvSpPr>
        <p:spPr>
          <a:xfrm>
            <a:off x="4850834" y="5649686"/>
            <a:ext cx="3652603" cy="461665"/>
          </a:xfrm>
          <a:prstGeom prst="rect">
            <a:avLst/>
          </a:prstGeom>
          <a:noFill/>
        </p:spPr>
        <p:txBody>
          <a:bodyPr wrap="none" rtlCol="0">
            <a:spAutoFit/>
          </a:bodyPr>
          <a:lstStyle/>
          <a:p>
            <a:r>
              <a:rPr lang="en-US" sz="2400" dirty="0">
                <a:solidFill>
                  <a:schemeClr val="tx1">
                    <a:lumMod val="75000"/>
                    <a:lumOff val="25000"/>
                  </a:schemeClr>
                </a:solidFill>
              </a:rPr>
              <a:t>Potato Germplasm / Variety</a:t>
            </a:r>
          </a:p>
        </p:txBody>
      </p:sp>
      <p:grpSp>
        <p:nvGrpSpPr>
          <p:cNvPr id="7" name="Group 6">
            <a:extLst>
              <a:ext uri="{FF2B5EF4-FFF2-40B4-BE49-F238E27FC236}">
                <a16:creationId xmlns:a16="http://schemas.microsoft.com/office/drawing/2014/main" xmlns="" id="{8C637514-D98B-B546-A1FF-C96676704580}"/>
              </a:ext>
            </a:extLst>
          </p:cNvPr>
          <p:cNvGrpSpPr/>
          <p:nvPr/>
        </p:nvGrpSpPr>
        <p:grpSpPr>
          <a:xfrm>
            <a:off x="5527599" y="1208316"/>
            <a:ext cx="5812627" cy="369332"/>
            <a:chOff x="3705323" y="-3938035"/>
            <a:chExt cx="5812554" cy="369342"/>
          </a:xfrm>
        </p:grpSpPr>
        <p:sp>
          <p:nvSpPr>
            <p:cNvPr id="9" name="TextBox 9">
              <a:extLst>
                <a:ext uri="{FF2B5EF4-FFF2-40B4-BE49-F238E27FC236}">
                  <a16:creationId xmlns:a16="http://schemas.microsoft.com/office/drawing/2014/main" xmlns="" id="{6B427678-C368-3743-99D5-2126BD6FA462}"/>
                </a:ext>
              </a:extLst>
            </p:cNvPr>
            <p:cNvSpPr txBox="1"/>
            <p:nvPr/>
          </p:nvSpPr>
          <p:spPr>
            <a:xfrm>
              <a:off x="3933931" y="-3938035"/>
              <a:ext cx="2210834" cy="36934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Disease incidence (%)</a:t>
              </a:r>
            </a:p>
          </p:txBody>
        </p:sp>
        <p:sp>
          <p:nvSpPr>
            <p:cNvPr id="10" name="TextBox 10">
              <a:extLst>
                <a:ext uri="{FF2B5EF4-FFF2-40B4-BE49-F238E27FC236}">
                  <a16:creationId xmlns:a16="http://schemas.microsoft.com/office/drawing/2014/main" xmlns="" id="{99223A26-7A35-AF4E-8C8C-46781A6AC961}"/>
                </a:ext>
              </a:extLst>
            </p:cNvPr>
            <p:cNvSpPr txBox="1"/>
            <p:nvPr/>
          </p:nvSpPr>
          <p:spPr>
            <a:xfrm>
              <a:off x="6470349" y="-3938035"/>
              <a:ext cx="3047528" cy="36934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Yield (number of tubers/plant)</a:t>
              </a:r>
            </a:p>
          </p:txBody>
        </p:sp>
        <p:sp>
          <p:nvSpPr>
            <p:cNvPr id="11" name="Rectangle 10">
              <a:extLst>
                <a:ext uri="{FF2B5EF4-FFF2-40B4-BE49-F238E27FC236}">
                  <a16:creationId xmlns:a16="http://schemas.microsoft.com/office/drawing/2014/main" xmlns="" id="{C4CDBFED-C079-9C49-AD49-2CA0E89BE6FA}"/>
                </a:ext>
              </a:extLst>
            </p:cNvPr>
            <p:cNvSpPr/>
            <p:nvPr/>
          </p:nvSpPr>
          <p:spPr>
            <a:xfrm>
              <a:off x="3705323" y="-3839784"/>
              <a:ext cx="134722" cy="107899"/>
            </a:xfrm>
            <a:prstGeom prst="rect">
              <a:avLst/>
            </a:prstGeom>
            <a:solidFill>
              <a:srgbClr val="4472C5"/>
            </a:solidFill>
            <a:ln>
              <a:solidFill>
                <a:srgbClr val="4472C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800"/>
            </a:p>
          </p:txBody>
        </p:sp>
        <p:sp>
          <p:nvSpPr>
            <p:cNvPr id="12" name="Rectangle 11">
              <a:extLst>
                <a:ext uri="{FF2B5EF4-FFF2-40B4-BE49-F238E27FC236}">
                  <a16:creationId xmlns:a16="http://schemas.microsoft.com/office/drawing/2014/main" xmlns="" id="{97DA8E62-92F3-4040-BD0E-A1AF989C53EC}"/>
                </a:ext>
              </a:extLst>
            </p:cNvPr>
            <p:cNvSpPr/>
            <p:nvPr/>
          </p:nvSpPr>
          <p:spPr>
            <a:xfrm>
              <a:off x="6157849" y="-3845570"/>
              <a:ext cx="134722" cy="107899"/>
            </a:xfrm>
            <a:prstGeom prst="rect">
              <a:avLst/>
            </a:prstGeom>
            <a:solidFill>
              <a:srgbClr val="EC7E31"/>
            </a:solidFill>
            <a:ln>
              <a:solidFill>
                <a:srgbClr val="EC7E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800"/>
            </a:p>
          </p:txBody>
        </p:sp>
      </p:grpSp>
      <p:cxnSp>
        <p:nvCxnSpPr>
          <p:cNvPr id="13" name="Straight Connector 12">
            <a:extLst>
              <a:ext uri="{FF2B5EF4-FFF2-40B4-BE49-F238E27FC236}">
                <a16:creationId xmlns:a16="http://schemas.microsoft.com/office/drawing/2014/main" xmlns="" id="{E3BE132B-D40D-C14D-9E5C-C28730AAA4A3}"/>
              </a:ext>
            </a:extLst>
          </p:cNvPr>
          <p:cNvCxnSpPr>
            <a:cxnSpLocks/>
          </p:cNvCxnSpPr>
          <p:nvPr/>
        </p:nvCxnSpPr>
        <p:spPr>
          <a:xfrm flipV="1">
            <a:off x="1952523" y="4102611"/>
            <a:ext cx="0" cy="6549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8D668C49-C628-4A4A-8669-003DCE7CF09A}"/>
              </a:ext>
            </a:extLst>
          </p:cNvPr>
          <p:cNvSpPr/>
          <p:nvPr/>
        </p:nvSpPr>
        <p:spPr>
          <a:xfrm rot="16045776">
            <a:off x="4664220" y="4764001"/>
            <a:ext cx="1696278" cy="21334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xmlns="" id="{B459064F-C9C8-4D4E-8CAC-85E162656045}"/>
              </a:ext>
            </a:extLst>
          </p:cNvPr>
          <p:cNvCxnSpPr>
            <a:cxnSpLocks/>
          </p:cNvCxnSpPr>
          <p:nvPr/>
        </p:nvCxnSpPr>
        <p:spPr>
          <a:xfrm flipV="1">
            <a:off x="3893967" y="4102611"/>
            <a:ext cx="0" cy="6549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xmlns="" id="{326F040B-9CDD-B147-A9AE-99BA2FAC7C6E}"/>
              </a:ext>
            </a:extLst>
          </p:cNvPr>
          <p:cNvSpPr/>
          <p:nvPr/>
        </p:nvSpPr>
        <p:spPr>
          <a:xfrm rot="16045776">
            <a:off x="11054877" y="4446952"/>
            <a:ext cx="1036382" cy="18702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xmlns="" id="{CD55CD96-E843-3049-9456-7C9F2BE8AE52}"/>
              </a:ext>
            </a:extLst>
          </p:cNvPr>
          <p:cNvCxnSpPr>
            <a:cxnSpLocks/>
          </p:cNvCxnSpPr>
          <p:nvPr/>
        </p:nvCxnSpPr>
        <p:spPr>
          <a:xfrm flipV="1">
            <a:off x="2422975" y="4102611"/>
            <a:ext cx="0" cy="8404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821F9253-56FA-2C4B-9FF6-8660F7EEC701}"/>
              </a:ext>
            </a:extLst>
          </p:cNvPr>
          <p:cNvSpPr/>
          <p:nvPr/>
        </p:nvSpPr>
        <p:spPr>
          <a:xfrm rot="16045776">
            <a:off x="7868586" y="4523876"/>
            <a:ext cx="1036382" cy="18702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14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BADFD1DB-B0C1-3C45-A813-A4E346100093}"/>
              </a:ext>
            </a:extLst>
          </p:cNvPr>
          <p:cNvGraphicFramePr>
            <a:graphicFrameLocks noGrp="1"/>
          </p:cNvGraphicFramePr>
          <p:nvPr>
            <p:extLst>
              <p:ext uri="{D42A27DB-BD31-4B8C-83A1-F6EECF244321}">
                <p14:modId xmlns:p14="http://schemas.microsoft.com/office/powerpoint/2010/main" val="827285892"/>
              </p:ext>
            </p:extLst>
          </p:nvPr>
        </p:nvGraphicFramePr>
        <p:xfrm>
          <a:off x="511312" y="1382275"/>
          <a:ext cx="10846574" cy="4146169"/>
        </p:xfrm>
        <a:graphic>
          <a:graphicData uri="http://schemas.openxmlformats.org/drawingml/2006/table">
            <a:tbl>
              <a:tblPr firstRow="1" bandRow="1">
                <a:tableStyleId>{5C22544A-7EE6-4342-B048-85BDC9FD1C3A}</a:tableStyleId>
              </a:tblPr>
              <a:tblGrid>
                <a:gridCol w="1205176">
                  <a:extLst>
                    <a:ext uri="{9D8B030D-6E8A-4147-A177-3AD203B41FA5}">
                      <a16:colId xmlns:a16="http://schemas.microsoft.com/office/drawing/2014/main" xmlns="" val="695235345"/>
                    </a:ext>
                  </a:extLst>
                </a:gridCol>
                <a:gridCol w="1205175">
                  <a:extLst>
                    <a:ext uri="{9D8B030D-6E8A-4147-A177-3AD203B41FA5}">
                      <a16:colId xmlns:a16="http://schemas.microsoft.com/office/drawing/2014/main" xmlns="" val="181140716"/>
                    </a:ext>
                  </a:extLst>
                </a:gridCol>
                <a:gridCol w="1205175">
                  <a:extLst>
                    <a:ext uri="{9D8B030D-6E8A-4147-A177-3AD203B41FA5}">
                      <a16:colId xmlns:a16="http://schemas.microsoft.com/office/drawing/2014/main" xmlns="" val="1647021184"/>
                    </a:ext>
                  </a:extLst>
                </a:gridCol>
                <a:gridCol w="1205175">
                  <a:extLst>
                    <a:ext uri="{9D8B030D-6E8A-4147-A177-3AD203B41FA5}">
                      <a16:colId xmlns:a16="http://schemas.microsoft.com/office/drawing/2014/main" xmlns="" val="2639490333"/>
                    </a:ext>
                  </a:extLst>
                </a:gridCol>
                <a:gridCol w="1166873">
                  <a:extLst>
                    <a:ext uri="{9D8B030D-6E8A-4147-A177-3AD203B41FA5}">
                      <a16:colId xmlns:a16="http://schemas.microsoft.com/office/drawing/2014/main" xmlns="" val="4190166950"/>
                    </a:ext>
                  </a:extLst>
                </a:gridCol>
                <a:gridCol w="1234787">
                  <a:extLst>
                    <a:ext uri="{9D8B030D-6E8A-4147-A177-3AD203B41FA5}">
                      <a16:colId xmlns:a16="http://schemas.microsoft.com/office/drawing/2014/main" xmlns="" val="3607708016"/>
                    </a:ext>
                  </a:extLst>
                </a:gridCol>
                <a:gridCol w="1179907">
                  <a:extLst>
                    <a:ext uri="{9D8B030D-6E8A-4147-A177-3AD203B41FA5}">
                      <a16:colId xmlns:a16="http://schemas.microsoft.com/office/drawing/2014/main" xmlns="" val="696188180"/>
                    </a:ext>
                  </a:extLst>
                </a:gridCol>
                <a:gridCol w="1344546">
                  <a:extLst>
                    <a:ext uri="{9D8B030D-6E8A-4147-A177-3AD203B41FA5}">
                      <a16:colId xmlns:a16="http://schemas.microsoft.com/office/drawing/2014/main" xmlns="" val="1888085096"/>
                    </a:ext>
                  </a:extLst>
                </a:gridCol>
                <a:gridCol w="1099760">
                  <a:extLst>
                    <a:ext uri="{9D8B030D-6E8A-4147-A177-3AD203B41FA5}">
                      <a16:colId xmlns:a16="http://schemas.microsoft.com/office/drawing/2014/main" xmlns="" val="3578821360"/>
                    </a:ext>
                  </a:extLst>
                </a:gridCol>
              </a:tblGrid>
              <a:tr h="370840">
                <a:tc>
                  <a:txBody>
                    <a:bodyPr/>
                    <a:lstStyle/>
                    <a:p>
                      <a:pPr>
                        <a:lnSpc>
                          <a:spcPct val="300000"/>
                        </a:lnSpc>
                      </a:pPr>
                      <a:endParaRPr lang="en-US" dirty="0"/>
                    </a:p>
                  </a:txBody>
                  <a:tcPr/>
                </a:tc>
                <a:tc>
                  <a:txBody>
                    <a:bodyPr/>
                    <a:lstStyle/>
                    <a:p>
                      <a:pPr>
                        <a:lnSpc>
                          <a:spcPct val="300000"/>
                        </a:lnSpc>
                      </a:pPr>
                      <a:r>
                        <a:rPr lang="en-US" dirty="0"/>
                        <a:t>AF4831-2</a:t>
                      </a:r>
                    </a:p>
                  </a:txBody>
                  <a:tcPr/>
                </a:tc>
                <a:tc>
                  <a:txBody>
                    <a:bodyPr/>
                    <a:lstStyle/>
                    <a:p>
                      <a:pPr>
                        <a:lnSpc>
                          <a:spcPct val="300000"/>
                        </a:lnSpc>
                      </a:pPr>
                      <a:r>
                        <a:rPr lang="en-US" dirty="0"/>
                        <a:t>AF4648-2</a:t>
                      </a:r>
                    </a:p>
                  </a:txBody>
                  <a:tcPr/>
                </a:tc>
                <a:tc>
                  <a:txBody>
                    <a:bodyPr/>
                    <a:lstStyle/>
                    <a:p>
                      <a:pPr>
                        <a:lnSpc>
                          <a:spcPct val="300000"/>
                        </a:lnSpc>
                      </a:pPr>
                      <a:r>
                        <a:rPr lang="en-US" dirty="0"/>
                        <a:t>AF5245-1</a:t>
                      </a:r>
                    </a:p>
                  </a:txBody>
                  <a:tcPr/>
                </a:tc>
                <a:tc>
                  <a:txBody>
                    <a:bodyPr/>
                    <a:lstStyle/>
                    <a:p>
                      <a:pPr>
                        <a:lnSpc>
                          <a:spcPct val="300000"/>
                        </a:lnSpc>
                      </a:pPr>
                      <a:r>
                        <a:rPr lang="en-US" dirty="0"/>
                        <a:t>AF5406-7</a:t>
                      </a:r>
                    </a:p>
                  </a:txBody>
                  <a:tcPr/>
                </a:tc>
                <a:tc>
                  <a:txBody>
                    <a:bodyPr/>
                    <a:lstStyle/>
                    <a:p>
                      <a:pPr>
                        <a:lnSpc>
                          <a:spcPct val="300000"/>
                        </a:lnSpc>
                      </a:pPr>
                      <a:r>
                        <a:rPr lang="en-US" dirty="0"/>
                        <a:t>AF3317-15</a:t>
                      </a:r>
                    </a:p>
                  </a:txBody>
                  <a:tcPr/>
                </a:tc>
                <a:tc>
                  <a:txBody>
                    <a:bodyPr/>
                    <a:lstStyle/>
                    <a:p>
                      <a:pPr>
                        <a:lnSpc>
                          <a:spcPct val="300000"/>
                        </a:lnSpc>
                      </a:pPr>
                      <a:r>
                        <a:rPr lang="en-US" dirty="0"/>
                        <a:t>AF5280-5</a:t>
                      </a:r>
                    </a:p>
                  </a:txBody>
                  <a:tcPr/>
                </a:tc>
                <a:tc>
                  <a:txBody>
                    <a:bodyPr/>
                    <a:lstStyle/>
                    <a:p>
                      <a:pPr>
                        <a:lnSpc>
                          <a:spcPct val="300000"/>
                        </a:lnSpc>
                      </a:pPr>
                      <a:r>
                        <a:rPr lang="en-US" dirty="0"/>
                        <a:t>WAF10073</a:t>
                      </a:r>
                    </a:p>
                  </a:txBody>
                  <a:tcPr/>
                </a:tc>
                <a:tc>
                  <a:txBody>
                    <a:bodyPr/>
                    <a:lstStyle/>
                    <a:p>
                      <a:pPr>
                        <a:lnSpc>
                          <a:spcPct val="300000"/>
                        </a:lnSpc>
                      </a:pPr>
                      <a:r>
                        <a:rPr lang="en-US" dirty="0"/>
                        <a:t>AF5179-4</a:t>
                      </a:r>
                    </a:p>
                  </a:txBody>
                  <a:tcPr/>
                </a:tc>
                <a:extLst>
                  <a:ext uri="{0D108BD9-81ED-4DB2-BD59-A6C34878D82A}">
                    <a16:rowId xmlns:a16="http://schemas.microsoft.com/office/drawing/2014/main" xmlns="" val="2221565334"/>
                  </a:ext>
                </a:extLst>
              </a:tr>
              <a:tr h="370840">
                <a:tc>
                  <a:txBody>
                    <a:bodyPr/>
                    <a:lstStyle/>
                    <a:p>
                      <a:pPr algn="ctr">
                        <a:lnSpc>
                          <a:spcPct val="300000"/>
                        </a:lnSpc>
                      </a:pPr>
                      <a:r>
                        <a:rPr lang="en-US" sz="2000" dirty="0"/>
                        <a:t>2017</a:t>
                      </a:r>
                    </a:p>
                  </a:txBody>
                  <a:tcPr/>
                </a:tc>
                <a:tc>
                  <a:txBody>
                    <a:bodyPr/>
                    <a:lstStyle/>
                    <a:p>
                      <a:pPr algn="ctr">
                        <a:lnSpc>
                          <a:spcPct val="300000"/>
                        </a:lnSpc>
                      </a:pPr>
                      <a:r>
                        <a:rPr lang="en-US" sz="2000" dirty="0"/>
                        <a:t>M</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M</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solidFill>
                            <a:srgbClr val="FF0000"/>
                          </a:solidFill>
                        </a:rPr>
                        <a:t>S</a:t>
                      </a:r>
                    </a:p>
                  </a:txBody>
                  <a:tcPr/>
                </a:tc>
                <a:extLst>
                  <a:ext uri="{0D108BD9-81ED-4DB2-BD59-A6C34878D82A}">
                    <a16:rowId xmlns:a16="http://schemas.microsoft.com/office/drawing/2014/main" xmlns="" val="3920292783"/>
                  </a:ext>
                </a:extLst>
              </a:tr>
              <a:tr h="370840">
                <a:tc>
                  <a:txBody>
                    <a:bodyPr/>
                    <a:lstStyle/>
                    <a:p>
                      <a:pPr algn="ctr">
                        <a:lnSpc>
                          <a:spcPct val="300000"/>
                        </a:lnSpc>
                      </a:pPr>
                      <a:r>
                        <a:rPr lang="en-US" sz="2000" dirty="0"/>
                        <a:t>2018</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M</a:t>
                      </a:r>
                    </a:p>
                  </a:txBody>
                  <a:tcPr/>
                </a:tc>
                <a:tc>
                  <a:txBody>
                    <a:bodyPr/>
                    <a:lstStyle/>
                    <a:p>
                      <a:pPr algn="ctr">
                        <a:lnSpc>
                          <a:spcPct val="300000"/>
                        </a:lnSpc>
                      </a:pPr>
                      <a:r>
                        <a:rPr lang="en-US" sz="2000" dirty="0"/>
                        <a:t>M</a:t>
                      </a:r>
                    </a:p>
                  </a:txBody>
                  <a:tcPr/>
                </a:tc>
                <a:tc>
                  <a:txBody>
                    <a:bodyPr/>
                    <a:lstStyle/>
                    <a:p>
                      <a:pPr algn="ctr">
                        <a:lnSpc>
                          <a:spcPct val="300000"/>
                        </a:lnSpc>
                      </a:pPr>
                      <a:r>
                        <a:rPr lang="en-US" sz="2000" dirty="0"/>
                        <a:t>-</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M</a:t>
                      </a:r>
                    </a:p>
                  </a:txBody>
                  <a:tcPr/>
                </a:tc>
                <a:tc>
                  <a:txBody>
                    <a:bodyPr/>
                    <a:lstStyle/>
                    <a:p>
                      <a:pPr algn="ctr">
                        <a:lnSpc>
                          <a:spcPct val="300000"/>
                        </a:lnSpc>
                      </a:pPr>
                      <a:r>
                        <a:rPr lang="en-US" sz="2000" dirty="0">
                          <a:solidFill>
                            <a:srgbClr val="FF0000"/>
                          </a:solidFill>
                        </a:rPr>
                        <a:t>S</a:t>
                      </a:r>
                    </a:p>
                  </a:txBody>
                  <a:tcPr/>
                </a:tc>
                <a:extLst>
                  <a:ext uri="{0D108BD9-81ED-4DB2-BD59-A6C34878D82A}">
                    <a16:rowId xmlns:a16="http://schemas.microsoft.com/office/drawing/2014/main" xmlns="" val="605499810"/>
                  </a:ext>
                </a:extLst>
              </a:tr>
              <a:tr h="370840">
                <a:tc>
                  <a:txBody>
                    <a:bodyPr/>
                    <a:lstStyle/>
                    <a:p>
                      <a:pPr algn="ctr">
                        <a:lnSpc>
                          <a:spcPct val="300000"/>
                        </a:lnSpc>
                      </a:pPr>
                      <a:r>
                        <a:rPr lang="en-US" sz="2000" dirty="0"/>
                        <a:t>2019</a:t>
                      </a:r>
                    </a:p>
                  </a:txBody>
                  <a:tcPr/>
                </a:tc>
                <a:tc>
                  <a:txBody>
                    <a:bodyPr/>
                    <a:lstStyle/>
                    <a:p>
                      <a:pPr algn="ctr">
                        <a:lnSpc>
                          <a:spcPct val="300000"/>
                        </a:lnSpc>
                      </a:pPr>
                      <a:r>
                        <a:rPr lang="en-US" sz="2000" dirty="0"/>
                        <a:t>M</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M</a:t>
                      </a:r>
                    </a:p>
                  </a:txBody>
                  <a:tcPr/>
                </a:tc>
                <a:extLst>
                  <a:ext uri="{0D108BD9-81ED-4DB2-BD59-A6C34878D82A}">
                    <a16:rowId xmlns:a16="http://schemas.microsoft.com/office/drawing/2014/main" xmlns="" val="675717166"/>
                  </a:ext>
                </a:extLst>
              </a:tr>
              <a:tr h="0">
                <a:tc>
                  <a:txBody>
                    <a:bodyPr/>
                    <a:lstStyle/>
                    <a:p>
                      <a:pPr algn="ctr">
                        <a:lnSpc>
                          <a:spcPct val="300000"/>
                        </a:lnSpc>
                      </a:pPr>
                      <a:r>
                        <a:rPr lang="en-US" sz="2000" dirty="0"/>
                        <a:t>2020</a:t>
                      </a:r>
                    </a:p>
                  </a:txBody>
                  <a:tcPr/>
                </a:tc>
                <a:tc>
                  <a:txBody>
                    <a:bodyPr/>
                    <a:lstStyle/>
                    <a:p>
                      <a:pPr algn="ctr">
                        <a:lnSpc>
                          <a:spcPct val="300000"/>
                        </a:lnSpc>
                      </a:pPr>
                      <a:r>
                        <a:rPr lang="en-US" sz="2000" dirty="0"/>
                        <a:t>-</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solidFill>
                            <a:srgbClr val="FF0000"/>
                          </a:solidFill>
                        </a:rPr>
                        <a:t>S</a:t>
                      </a:r>
                    </a:p>
                  </a:txBody>
                  <a:tcPr/>
                </a:tc>
                <a:tc>
                  <a:txBody>
                    <a:bodyPr/>
                    <a:lstStyle/>
                    <a:p>
                      <a:pPr algn="ctr">
                        <a:lnSpc>
                          <a:spcPct val="300000"/>
                        </a:lnSpc>
                      </a:pPr>
                      <a:r>
                        <a:rPr lang="en-US" sz="2000" dirty="0"/>
                        <a:t>R</a:t>
                      </a:r>
                    </a:p>
                  </a:txBody>
                  <a:tcPr/>
                </a:tc>
                <a:tc>
                  <a:txBody>
                    <a:bodyPr/>
                    <a:lstStyle/>
                    <a:p>
                      <a:pPr algn="ctr">
                        <a:lnSpc>
                          <a:spcPct val="300000"/>
                        </a:lnSpc>
                      </a:pPr>
                      <a:r>
                        <a:rPr lang="en-US" sz="2000" dirty="0">
                          <a:solidFill>
                            <a:srgbClr val="FF0000"/>
                          </a:solidFill>
                        </a:rPr>
                        <a:t>S</a:t>
                      </a:r>
                    </a:p>
                  </a:txBody>
                  <a:tcPr/>
                </a:tc>
                <a:tc>
                  <a:txBody>
                    <a:bodyPr/>
                    <a:lstStyle/>
                    <a:p>
                      <a:pPr algn="ctr">
                        <a:lnSpc>
                          <a:spcPct val="300000"/>
                        </a:lnSpc>
                      </a:pPr>
                      <a:r>
                        <a:rPr lang="en-US" sz="2000" dirty="0"/>
                        <a:t>M</a:t>
                      </a:r>
                    </a:p>
                  </a:txBody>
                  <a:tcPr/>
                </a:tc>
                <a:tc>
                  <a:txBody>
                    <a:bodyPr/>
                    <a:lstStyle/>
                    <a:p>
                      <a:pPr algn="ctr">
                        <a:lnSpc>
                          <a:spcPct val="300000"/>
                        </a:lnSpc>
                      </a:pPr>
                      <a:r>
                        <a:rPr lang="en-US" sz="2000" dirty="0"/>
                        <a:t>-</a:t>
                      </a:r>
                    </a:p>
                  </a:txBody>
                  <a:tcPr/>
                </a:tc>
                <a:extLst>
                  <a:ext uri="{0D108BD9-81ED-4DB2-BD59-A6C34878D82A}">
                    <a16:rowId xmlns:a16="http://schemas.microsoft.com/office/drawing/2014/main" xmlns="" val="2985054109"/>
                  </a:ext>
                </a:extLst>
              </a:tr>
            </a:tbl>
          </a:graphicData>
        </a:graphic>
      </p:graphicFrame>
      <p:cxnSp>
        <p:nvCxnSpPr>
          <p:cNvPr id="6" name="Straight Connector 5">
            <a:extLst>
              <a:ext uri="{FF2B5EF4-FFF2-40B4-BE49-F238E27FC236}">
                <a16:creationId xmlns:a16="http://schemas.microsoft.com/office/drawing/2014/main" xmlns="" id="{F81925D4-061B-F548-856B-CC9BDDF3A32D}"/>
              </a:ext>
            </a:extLst>
          </p:cNvPr>
          <p:cNvCxnSpPr>
            <a:cxnSpLocks/>
          </p:cNvCxnSpPr>
          <p:nvPr/>
        </p:nvCxnSpPr>
        <p:spPr>
          <a:xfrm>
            <a:off x="511312" y="1392261"/>
            <a:ext cx="1171714" cy="7015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29D7B0F3-8078-D440-8863-675192B2420F}"/>
              </a:ext>
            </a:extLst>
          </p:cNvPr>
          <p:cNvSpPr txBox="1"/>
          <p:nvPr/>
        </p:nvSpPr>
        <p:spPr>
          <a:xfrm>
            <a:off x="970907" y="1461523"/>
            <a:ext cx="838628" cy="338554"/>
          </a:xfrm>
          <a:prstGeom prst="rect">
            <a:avLst/>
          </a:prstGeom>
          <a:noFill/>
        </p:spPr>
        <p:txBody>
          <a:bodyPr wrap="none" rtlCol="0">
            <a:spAutoFit/>
          </a:bodyPr>
          <a:lstStyle/>
          <a:p>
            <a:r>
              <a:rPr lang="en-US" sz="1600" dirty="0">
                <a:solidFill>
                  <a:schemeClr val="bg1"/>
                </a:solidFill>
              </a:rPr>
              <a:t>CLONES</a:t>
            </a:r>
          </a:p>
        </p:txBody>
      </p:sp>
      <p:sp>
        <p:nvSpPr>
          <p:cNvPr id="9" name="TextBox 8">
            <a:extLst>
              <a:ext uri="{FF2B5EF4-FFF2-40B4-BE49-F238E27FC236}">
                <a16:creationId xmlns:a16="http://schemas.microsoft.com/office/drawing/2014/main" xmlns="" id="{E0484F6B-72F5-9345-94FA-6A00B5D55402}"/>
              </a:ext>
            </a:extLst>
          </p:cNvPr>
          <p:cNvSpPr txBox="1"/>
          <p:nvPr/>
        </p:nvSpPr>
        <p:spPr>
          <a:xfrm>
            <a:off x="432747" y="1743052"/>
            <a:ext cx="613694" cy="338554"/>
          </a:xfrm>
          <a:prstGeom prst="rect">
            <a:avLst/>
          </a:prstGeom>
          <a:noFill/>
        </p:spPr>
        <p:txBody>
          <a:bodyPr wrap="none" rtlCol="0">
            <a:spAutoFit/>
          </a:bodyPr>
          <a:lstStyle/>
          <a:p>
            <a:r>
              <a:rPr lang="en-US" sz="1600" dirty="0">
                <a:solidFill>
                  <a:schemeClr val="bg1"/>
                </a:solidFill>
              </a:rPr>
              <a:t>YEAR</a:t>
            </a:r>
          </a:p>
        </p:txBody>
      </p:sp>
      <p:sp>
        <p:nvSpPr>
          <p:cNvPr id="10" name="TextBox 9">
            <a:extLst>
              <a:ext uri="{FF2B5EF4-FFF2-40B4-BE49-F238E27FC236}">
                <a16:creationId xmlns:a16="http://schemas.microsoft.com/office/drawing/2014/main" xmlns="" id="{44A00E70-42FD-2441-8A14-8E59F9F12526}"/>
              </a:ext>
            </a:extLst>
          </p:cNvPr>
          <p:cNvSpPr txBox="1"/>
          <p:nvPr/>
        </p:nvSpPr>
        <p:spPr>
          <a:xfrm>
            <a:off x="511312" y="334710"/>
            <a:ext cx="7213834" cy="584775"/>
          </a:xfrm>
          <a:prstGeom prst="rect">
            <a:avLst/>
          </a:prstGeom>
          <a:noFill/>
        </p:spPr>
        <p:txBody>
          <a:bodyPr wrap="none" rtlCol="0">
            <a:spAutoFit/>
          </a:bodyPr>
          <a:lstStyle/>
          <a:p>
            <a:r>
              <a:rPr lang="en-US" sz="3200" b="1" dirty="0">
                <a:latin typeface="华文新魏" panose="02010800040101010101" pitchFamily="2" charset="-122"/>
                <a:ea typeface="华文新魏" panose="02010800040101010101" pitchFamily="2" charset="-122"/>
              </a:rPr>
              <a:t>Multi-year evaluation of selected clones</a:t>
            </a:r>
          </a:p>
        </p:txBody>
      </p:sp>
      <p:sp>
        <p:nvSpPr>
          <p:cNvPr id="2" name="TextBox 1">
            <a:extLst>
              <a:ext uri="{FF2B5EF4-FFF2-40B4-BE49-F238E27FC236}">
                <a16:creationId xmlns:a16="http://schemas.microsoft.com/office/drawing/2014/main" xmlns="" id="{2F4E7BE7-F379-6E4E-BE6A-E81C512C6CFF}"/>
              </a:ext>
            </a:extLst>
          </p:cNvPr>
          <p:cNvSpPr txBox="1"/>
          <p:nvPr/>
        </p:nvSpPr>
        <p:spPr>
          <a:xfrm>
            <a:off x="4925248" y="6338624"/>
            <a:ext cx="704617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 Susceptible     M:</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Moderate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R: Resistance</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027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78AD16D-D52C-C440-844D-484201B78440}"/>
              </a:ext>
            </a:extLst>
          </p:cNvPr>
          <p:cNvGraphicFramePr>
            <a:graphicFrameLocks noGrp="1"/>
          </p:cNvGraphicFramePr>
          <p:nvPr>
            <p:extLst>
              <p:ext uri="{D42A27DB-BD31-4B8C-83A1-F6EECF244321}">
                <p14:modId xmlns:p14="http://schemas.microsoft.com/office/powerpoint/2010/main" val="291975490"/>
              </p:ext>
            </p:extLst>
          </p:nvPr>
        </p:nvGraphicFramePr>
        <p:xfrm>
          <a:off x="1211462" y="1834319"/>
          <a:ext cx="10053945" cy="3860160"/>
        </p:xfrm>
        <a:graphic>
          <a:graphicData uri="http://schemas.openxmlformats.org/drawingml/2006/table">
            <a:tbl>
              <a:tblPr firstRow="1" bandRow="1">
                <a:tableStyleId>{5C22544A-7EE6-4342-B048-85BDC9FD1C3A}</a:tableStyleId>
              </a:tblPr>
              <a:tblGrid>
                <a:gridCol w="3351315">
                  <a:extLst>
                    <a:ext uri="{9D8B030D-6E8A-4147-A177-3AD203B41FA5}">
                      <a16:colId xmlns:a16="http://schemas.microsoft.com/office/drawing/2014/main" xmlns="" val="1628941827"/>
                    </a:ext>
                  </a:extLst>
                </a:gridCol>
                <a:gridCol w="3351315">
                  <a:extLst>
                    <a:ext uri="{9D8B030D-6E8A-4147-A177-3AD203B41FA5}">
                      <a16:colId xmlns:a16="http://schemas.microsoft.com/office/drawing/2014/main" xmlns="" val="2435068992"/>
                    </a:ext>
                  </a:extLst>
                </a:gridCol>
                <a:gridCol w="3351315">
                  <a:extLst>
                    <a:ext uri="{9D8B030D-6E8A-4147-A177-3AD203B41FA5}">
                      <a16:colId xmlns:a16="http://schemas.microsoft.com/office/drawing/2014/main" xmlns="" val="1928877226"/>
                    </a:ext>
                  </a:extLst>
                </a:gridCol>
              </a:tblGrid>
              <a:tr h="52932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CLONES</a:t>
                      </a:r>
                    </a:p>
                    <a:p>
                      <a:pPr algn="ctr"/>
                      <a:endParaRPr lang="en-US" dirty="0">
                        <a:solidFill>
                          <a:schemeClr val="tx1"/>
                        </a:solidFill>
                      </a:endParaRPr>
                    </a:p>
                  </a:txBody>
                  <a:tcPr>
                    <a:solidFill>
                      <a:schemeClr val="accent4">
                        <a:lumMod val="60000"/>
                        <a:lumOff val="40000"/>
                      </a:schemeClr>
                    </a:solidFill>
                  </a:tcPr>
                </a:tc>
                <a:tc hMerge="1">
                  <a:txBody>
                    <a:bodyPr/>
                    <a:lstStyle/>
                    <a:p>
                      <a:pPr algn="ctr"/>
                      <a:endParaRPr lang="en-US" dirty="0">
                        <a:solidFill>
                          <a:schemeClr val="tx1"/>
                        </a:solidFill>
                      </a:endParaRPr>
                    </a:p>
                  </a:txBody>
                  <a:tcP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Commercial</a:t>
                      </a:r>
                      <a:r>
                        <a:rPr lang="zh-CN" altLang="en-US" dirty="0">
                          <a:solidFill>
                            <a:schemeClr val="tx1"/>
                          </a:solidFill>
                        </a:rPr>
                        <a:t> </a:t>
                      </a:r>
                      <a:r>
                        <a:rPr lang="en-US" altLang="zh-CN" dirty="0">
                          <a:solidFill>
                            <a:schemeClr val="tx1"/>
                          </a:solidFill>
                        </a:rPr>
                        <a:t>Variety</a:t>
                      </a:r>
                      <a:endParaRPr lang="en-US" dirty="0">
                        <a:solidFill>
                          <a:schemeClr val="tx1"/>
                        </a:solidFill>
                      </a:endParaRPr>
                    </a:p>
                  </a:txBody>
                  <a:tcPr>
                    <a:solidFill>
                      <a:schemeClr val="accent4">
                        <a:lumMod val="60000"/>
                        <a:lumOff val="40000"/>
                      </a:schemeClr>
                    </a:solidFill>
                  </a:tcPr>
                </a:tc>
                <a:extLst>
                  <a:ext uri="{0D108BD9-81ED-4DB2-BD59-A6C34878D82A}">
                    <a16:rowId xmlns:a16="http://schemas.microsoft.com/office/drawing/2014/main" xmlns="" val="3838154134"/>
                  </a:ext>
                </a:extLst>
              </a:tr>
              <a:tr h="536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AF5735-8</a:t>
                      </a:r>
                    </a:p>
                  </a:txBody>
                  <a:tcPr>
                    <a:solidFill>
                      <a:schemeClr val="accent4">
                        <a:lumMod val="20000"/>
                        <a:lumOff val="80000"/>
                      </a:schemeClr>
                    </a:solidFill>
                  </a:tcPr>
                </a:tc>
                <a:tc>
                  <a:txBody>
                    <a:bodyPr/>
                    <a:lstStyle/>
                    <a:p>
                      <a:r>
                        <a:rPr lang="en-US" dirty="0">
                          <a:solidFill>
                            <a:schemeClr val="tx1"/>
                          </a:solidFill>
                        </a:rPr>
                        <a:t>MSAFB609-12</a:t>
                      </a:r>
                    </a:p>
                  </a:txBody>
                  <a:tcPr>
                    <a:solidFill>
                      <a:schemeClr val="accent4">
                        <a:lumMod val="20000"/>
                        <a:lumOff val="80000"/>
                      </a:schemeClr>
                    </a:solidFill>
                  </a:tcPr>
                </a:tc>
                <a:tc>
                  <a:txBody>
                    <a:bodyPr/>
                    <a:lstStyle/>
                    <a:p>
                      <a:r>
                        <a:rPr lang="en-US" dirty="0">
                          <a:solidFill>
                            <a:schemeClr val="tx1"/>
                          </a:solidFill>
                        </a:rPr>
                        <a:t>Yukon Gem</a:t>
                      </a:r>
                    </a:p>
                  </a:txBody>
                  <a:tcPr>
                    <a:solidFill>
                      <a:schemeClr val="accent4">
                        <a:lumMod val="20000"/>
                        <a:lumOff val="80000"/>
                      </a:schemeClr>
                    </a:solidFill>
                  </a:tcPr>
                </a:tc>
                <a:extLst>
                  <a:ext uri="{0D108BD9-81ED-4DB2-BD59-A6C34878D82A}">
                    <a16:rowId xmlns:a16="http://schemas.microsoft.com/office/drawing/2014/main" xmlns="" val="3109048510"/>
                  </a:ext>
                </a:extLst>
              </a:tr>
              <a:tr h="536680">
                <a:tc>
                  <a:txBody>
                    <a:bodyPr/>
                    <a:lstStyle/>
                    <a:p>
                      <a:r>
                        <a:rPr lang="en-US" dirty="0">
                          <a:solidFill>
                            <a:schemeClr val="tx1"/>
                          </a:solidFill>
                        </a:rPr>
                        <a:t>AF5406-7</a:t>
                      </a:r>
                    </a:p>
                  </a:txBody>
                  <a:tcPr>
                    <a:solidFill>
                      <a:schemeClr val="accent4">
                        <a:lumMod val="20000"/>
                        <a:lumOff val="80000"/>
                      </a:schemeClr>
                    </a:solidFill>
                  </a:tcPr>
                </a:tc>
                <a:tc>
                  <a:txBody>
                    <a:bodyPr/>
                    <a:lstStyle/>
                    <a:p>
                      <a:r>
                        <a:rPr lang="en-US" dirty="0">
                          <a:solidFill>
                            <a:schemeClr val="tx1"/>
                          </a:solidFill>
                        </a:rPr>
                        <a:t>AF4831-2</a:t>
                      </a:r>
                    </a:p>
                  </a:txBody>
                  <a:tcPr>
                    <a:solidFill>
                      <a:schemeClr val="accent4">
                        <a:lumMod val="20000"/>
                        <a:lumOff val="80000"/>
                      </a:schemeClr>
                    </a:solidFill>
                  </a:tcPr>
                </a:tc>
                <a:tc>
                  <a:txBody>
                    <a:bodyPr/>
                    <a:lstStyle/>
                    <a:p>
                      <a:r>
                        <a:rPr lang="en-US" dirty="0">
                          <a:solidFill>
                            <a:schemeClr val="tx1"/>
                          </a:solidFill>
                        </a:rPr>
                        <a:t>Atlantic</a:t>
                      </a:r>
                    </a:p>
                  </a:txBody>
                  <a:tcPr>
                    <a:solidFill>
                      <a:schemeClr val="accent4">
                        <a:lumMod val="20000"/>
                        <a:lumOff val="80000"/>
                      </a:schemeClr>
                    </a:solidFill>
                  </a:tcPr>
                </a:tc>
                <a:extLst>
                  <a:ext uri="{0D108BD9-81ED-4DB2-BD59-A6C34878D82A}">
                    <a16:rowId xmlns:a16="http://schemas.microsoft.com/office/drawing/2014/main" xmlns="" val="3134344115"/>
                  </a:ext>
                </a:extLst>
              </a:tr>
              <a:tr h="536680">
                <a:tc>
                  <a:txBody>
                    <a:bodyPr/>
                    <a:lstStyle/>
                    <a:p>
                      <a:r>
                        <a:rPr lang="en-US" dirty="0">
                          <a:solidFill>
                            <a:schemeClr val="tx1"/>
                          </a:solidFill>
                        </a:rPr>
                        <a:t>AF3317-15</a:t>
                      </a:r>
                    </a:p>
                  </a:txBody>
                  <a:tcPr>
                    <a:solidFill>
                      <a:schemeClr val="accent4">
                        <a:lumMod val="20000"/>
                        <a:lumOff val="80000"/>
                      </a:schemeClr>
                    </a:solidFill>
                  </a:tcPr>
                </a:tc>
                <a:tc>
                  <a:txBody>
                    <a:bodyPr/>
                    <a:lstStyle/>
                    <a:p>
                      <a:r>
                        <a:rPr lang="en-US" dirty="0">
                          <a:solidFill>
                            <a:schemeClr val="tx1"/>
                          </a:solidFill>
                        </a:rPr>
                        <a:t>AAF10943-4</a:t>
                      </a:r>
                    </a:p>
                  </a:txBody>
                  <a:tcPr>
                    <a:solidFill>
                      <a:schemeClr val="accent4">
                        <a:lumMod val="20000"/>
                        <a:lumOff val="80000"/>
                      </a:schemeClr>
                    </a:solidFill>
                  </a:tcPr>
                </a:tc>
                <a:tc>
                  <a:txBody>
                    <a:bodyPr/>
                    <a:lstStyle/>
                    <a:p>
                      <a:r>
                        <a:rPr lang="en-US" dirty="0">
                          <a:solidFill>
                            <a:schemeClr val="tx1"/>
                          </a:solidFill>
                        </a:rPr>
                        <a:t>Dark Red Norland</a:t>
                      </a:r>
                    </a:p>
                  </a:txBody>
                  <a:tcPr>
                    <a:solidFill>
                      <a:schemeClr val="accent4">
                        <a:lumMod val="20000"/>
                        <a:lumOff val="80000"/>
                      </a:schemeClr>
                    </a:solidFill>
                  </a:tcPr>
                </a:tc>
                <a:extLst>
                  <a:ext uri="{0D108BD9-81ED-4DB2-BD59-A6C34878D82A}">
                    <a16:rowId xmlns:a16="http://schemas.microsoft.com/office/drawing/2014/main" xmlns="" val="1924474859"/>
                  </a:ext>
                </a:extLst>
              </a:tr>
              <a:tr h="536680">
                <a:tc>
                  <a:txBody>
                    <a:bodyPr/>
                    <a:lstStyle/>
                    <a:p>
                      <a:r>
                        <a:rPr lang="en-US" dirty="0">
                          <a:solidFill>
                            <a:schemeClr val="tx1"/>
                          </a:solidFill>
                        </a:rPr>
                        <a:t>MSAFB635-15</a:t>
                      </a:r>
                    </a:p>
                  </a:txBody>
                  <a:tcPr>
                    <a:solidFill>
                      <a:schemeClr val="accent4">
                        <a:lumMod val="20000"/>
                        <a:lumOff val="80000"/>
                      </a:schemeClr>
                    </a:solidFill>
                  </a:tcPr>
                </a:tc>
                <a:tc>
                  <a:txBody>
                    <a:bodyPr/>
                    <a:lstStyle/>
                    <a:p>
                      <a:r>
                        <a:rPr lang="en-US" dirty="0">
                          <a:solidFill>
                            <a:schemeClr val="tx1"/>
                          </a:solidFill>
                        </a:rPr>
                        <a:t>AF5741-6</a:t>
                      </a:r>
                    </a:p>
                  </a:txBody>
                  <a:tcPr>
                    <a:solidFill>
                      <a:schemeClr val="accent4">
                        <a:lumMod val="20000"/>
                        <a:lumOff val="80000"/>
                      </a:schemeClr>
                    </a:solidFill>
                  </a:tcPr>
                </a:tc>
                <a:tc>
                  <a:txBody>
                    <a:bodyPr/>
                    <a:lstStyle/>
                    <a:p>
                      <a:r>
                        <a:rPr lang="en-US" dirty="0">
                          <a:solidFill>
                            <a:schemeClr val="tx1"/>
                          </a:solidFill>
                        </a:rPr>
                        <a:t>Snowden</a:t>
                      </a:r>
                    </a:p>
                  </a:txBody>
                  <a:tcPr>
                    <a:solidFill>
                      <a:schemeClr val="accent4">
                        <a:lumMod val="20000"/>
                        <a:lumOff val="80000"/>
                      </a:schemeClr>
                    </a:solidFill>
                  </a:tcPr>
                </a:tc>
                <a:extLst>
                  <a:ext uri="{0D108BD9-81ED-4DB2-BD59-A6C34878D82A}">
                    <a16:rowId xmlns:a16="http://schemas.microsoft.com/office/drawing/2014/main" xmlns="" val="2710035102"/>
                  </a:ext>
                </a:extLst>
              </a:tr>
              <a:tr h="536680">
                <a:tc>
                  <a:txBody>
                    <a:bodyPr/>
                    <a:lstStyle/>
                    <a:p>
                      <a:r>
                        <a:rPr lang="en-US" dirty="0">
                          <a:solidFill>
                            <a:schemeClr val="tx1"/>
                          </a:solidFill>
                        </a:rPr>
                        <a:t>MSAFB605-4</a:t>
                      </a:r>
                    </a:p>
                  </a:txBody>
                  <a:tcPr>
                    <a:solidFill>
                      <a:schemeClr val="accent4">
                        <a:lumMod val="20000"/>
                        <a:lumOff val="80000"/>
                      </a:schemeClr>
                    </a:solidFill>
                  </a:tcPr>
                </a:tc>
                <a:tc>
                  <a:txBody>
                    <a:bodyPr/>
                    <a:lstStyle/>
                    <a:p>
                      <a:r>
                        <a:rPr lang="en-US" dirty="0">
                          <a:solidFill>
                            <a:schemeClr val="tx1"/>
                          </a:solidFill>
                        </a:rPr>
                        <a:t>AAF10596-1</a:t>
                      </a:r>
                    </a:p>
                  </a:txBody>
                  <a:tcPr>
                    <a:solidFill>
                      <a:schemeClr val="accent4">
                        <a:lumMod val="20000"/>
                        <a:lumOff val="80000"/>
                      </a:schemeClr>
                    </a:solidFill>
                  </a:tcPr>
                </a:tc>
                <a:tc>
                  <a:txBody>
                    <a:bodyPr/>
                    <a:lstStyle/>
                    <a:p>
                      <a:r>
                        <a:rPr lang="en-US" dirty="0">
                          <a:solidFill>
                            <a:schemeClr val="tx1"/>
                          </a:solidFill>
                        </a:rPr>
                        <a:t>Pike</a:t>
                      </a:r>
                    </a:p>
                  </a:txBody>
                  <a:tcPr>
                    <a:solidFill>
                      <a:schemeClr val="accent4">
                        <a:lumMod val="20000"/>
                        <a:lumOff val="80000"/>
                      </a:schemeClr>
                    </a:solidFill>
                  </a:tcPr>
                </a:tc>
                <a:extLst>
                  <a:ext uri="{0D108BD9-81ED-4DB2-BD59-A6C34878D82A}">
                    <a16:rowId xmlns:a16="http://schemas.microsoft.com/office/drawing/2014/main" xmlns="" val="2725108640"/>
                  </a:ext>
                </a:extLst>
              </a:tr>
              <a:tr h="536680">
                <a:tc>
                  <a:txBody>
                    <a:bodyPr/>
                    <a:lstStyle/>
                    <a:p>
                      <a:r>
                        <a:rPr lang="en-US" dirty="0">
                          <a:solidFill>
                            <a:schemeClr val="tx1"/>
                          </a:solidFill>
                        </a:rPr>
                        <a:t>AF4648-2</a:t>
                      </a:r>
                    </a:p>
                  </a:txBody>
                  <a:tcPr>
                    <a:solidFill>
                      <a:schemeClr val="accent4">
                        <a:lumMod val="20000"/>
                        <a:lumOff val="80000"/>
                      </a:schemeClr>
                    </a:solidFill>
                  </a:tcPr>
                </a:tc>
                <a:tc>
                  <a:txBody>
                    <a:bodyPr/>
                    <a:lstStyle/>
                    <a:p>
                      <a:r>
                        <a:rPr lang="en-US" dirty="0">
                          <a:solidFill>
                            <a:schemeClr val="tx1"/>
                          </a:solidFill>
                        </a:rPr>
                        <a:t>AF5245-1</a:t>
                      </a:r>
                    </a:p>
                  </a:txBody>
                  <a:tcPr>
                    <a:solidFill>
                      <a:schemeClr val="accent4">
                        <a:lumMod val="20000"/>
                        <a:lumOff val="80000"/>
                      </a:schemeClr>
                    </a:solidFill>
                  </a:tcPr>
                </a:tc>
                <a:tc>
                  <a:txBody>
                    <a:bodyPr/>
                    <a:lstStyle/>
                    <a:p>
                      <a:r>
                        <a:rPr lang="en-US" dirty="0" err="1">
                          <a:solidFill>
                            <a:schemeClr val="tx1"/>
                          </a:solidFill>
                        </a:rPr>
                        <a:t>Lamoka</a:t>
                      </a:r>
                      <a:endParaRPr lang="en-US"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xmlns="" val="752024669"/>
                  </a:ext>
                </a:extLst>
              </a:tr>
            </a:tbl>
          </a:graphicData>
        </a:graphic>
      </p:graphicFrame>
      <p:sp>
        <p:nvSpPr>
          <p:cNvPr id="3" name="TextBox 2">
            <a:extLst>
              <a:ext uri="{FF2B5EF4-FFF2-40B4-BE49-F238E27FC236}">
                <a16:creationId xmlns:a16="http://schemas.microsoft.com/office/drawing/2014/main" xmlns="" id="{A21455D5-B53C-2B40-B823-D2073CF0EDDE}"/>
              </a:ext>
            </a:extLst>
          </p:cNvPr>
          <p:cNvSpPr txBox="1"/>
          <p:nvPr/>
        </p:nvSpPr>
        <p:spPr>
          <a:xfrm>
            <a:off x="1705214" y="470595"/>
            <a:ext cx="8781571" cy="584775"/>
          </a:xfrm>
          <a:prstGeom prst="rect">
            <a:avLst/>
          </a:prstGeom>
          <a:noFill/>
        </p:spPr>
        <p:txBody>
          <a:bodyPr wrap="none" rtlCol="0">
            <a:spAutoFit/>
          </a:bodyPr>
          <a:lstStyle/>
          <a:p>
            <a:r>
              <a:rPr lang="en-US" sz="3200" b="1" dirty="0">
                <a:latin typeface="华文新魏" panose="02010800040101010101" pitchFamily="2" charset="-122"/>
                <a:ea typeface="华文新魏" panose="02010800040101010101" pitchFamily="2" charset="-122"/>
              </a:rPr>
              <a:t>Top pick of pink-rot-resistant potato germplasms</a:t>
            </a:r>
          </a:p>
        </p:txBody>
      </p:sp>
    </p:spTree>
    <p:extLst>
      <p:ext uri="{BB962C8B-B14F-4D97-AF65-F5344CB8AC3E}">
        <p14:creationId xmlns:p14="http://schemas.microsoft.com/office/powerpoint/2010/main" val="160341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F0BF3F6-9B88-0746-8149-23BA56589671}"/>
              </a:ext>
            </a:extLst>
          </p:cNvPr>
          <p:cNvSpPr txBox="1">
            <a:spLocks/>
          </p:cNvSpPr>
          <p:nvPr/>
        </p:nvSpPr>
        <p:spPr>
          <a:xfrm>
            <a:off x="230505" y="884943"/>
            <a:ext cx="4073857" cy="1457002"/>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3200" b="1" kern="1200">
                <a:solidFill>
                  <a:schemeClr val="tx1"/>
                </a:solidFill>
                <a:latin typeface="Arial"/>
                <a:ea typeface="+mj-ea"/>
                <a:cs typeface="Arial"/>
              </a:defRPr>
            </a:lvl1pPr>
          </a:lstStyle>
          <a:p>
            <a:pPr defTabSz="914400">
              <a:lnSpc>
                <a:spcPct val="90000"/>
              </a:lnSpc>
              <a:spcAft>
                <a:spcPts val="600"/>
              </a:spcAft>
            </a:pPr>
            <a:r>
              <a:rPr lang="en-US" sz="4000" i="1" kern="1200" dirty="0">
                <a:solidFill>
                  <a:schemeClr val="tx1"/>
                </a:solidFill>
                <a:latin typeface="+mj-lt"/>
                <a:ea typeface="+mj-ea"/>
                <a:cs typeface="+mj-cs"/>
              </a:rPr>
              <a:t>Acknowledgments</a:t>
            </a:r>
          </a:p>
        </p:txBody>
      </p:sp>
      <p:sp>
        <p:nvSpPr>
          <p:cNvPr id="3" name="Content Placeholder 12">
            <a:extLst>
              <a:ext uri="{FF2B5EF4-FFF2-40B4-BE49-F238E27FC236}">
                <a16:creationId xmlns:a16="http://schemas.microsoft.com/office/drawing/2014/main" xmlns="" id="{BC5BC557-938E-AA43-AC7A-346A560A4759}"/>
              </a:ext>
            </a:extLst>
          </p:cNvPr>
          <p:cNvSpPr txBox="1">
            <a:spLocks/>
          </p:cNvSpPr>
          <p:nvPr/>
        </p:nvSpPr>
        <p:spPr>
          <a:xfrm>
            <a:off x="622870" y="2729683"/>
            <a:ext cx="6108130" cy="36331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Dr. Jay Hao </a:t>
            </a:r>
          </a:p>
          <a:p>
            <a:r>
              <a:rPr lang="en-US" sz="1800" dirty="0">
                <a:latin typeface="Times New Roman" panose="02020603050405020304" pitchFamily="18" charset="0"/>
                <a:cs typeface="Times New Roman" panose="02020603050405020304" pitchFamily="18" charset="0"/>
              </a:rPr>
              <a:t>Dr. Gregory Porter</a:t>
            </a:r>
          </a:p>
          <a:p>
            <a:r>
              <a:rPr lang="en-US" sz="1800" dirty="0">
                <a:latin typeface="Times New Roman" panose="02020603050405020304" pitchFamily="18" charset="0"/>
                <a:cs typeface="Times New Roman" panose="02020603050405020304" pitchFamily="18" charset="0"/>
              </a:rPr>
              <a:t>Dr. Steven Johnson</a:t>
            </a:r>
          </a:p>
          <a:p>
            <a:r>
              <a:rPr lang="en-US" sz="1800" dirty="0">
                <a:latin typeface="Times New Roman" panose="02020603050405020304" pitchFamily="18" charset="0"/>
                <a:cs typeface="Times New Roman" panose="02020603050405020304" pitchFamily="18" charset="0"/>
              </a:rPr>
              <a:t>Elbridge </a:t>
            </a:r>
            <a:r>
              <a:rPr lang="en-US" sz="1800" dirty="0" err="1">
                <a:latin typeface="Times New Roman" panose="02020603050405020304" pitchFamily="18" charset="0"/>
                <a:cs typeface="Times New Roman" panose="02020603050405020304" pitchFamily="18" charset="0"/>
              </a:rPr>
              <a:t>Giggie</a:t>
            </a: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Lab members</a:t>
            </a:r>
          </a:p>
          <a:p>
            <a:pPr lvl="1"/>
            <a:r>
              <a:rPr lang="en-US" sz="1400" dirty="0">
                <a:latin typeface="Times New Roman" panose="02020603050405020304" pitchFamily="18" charset="0"/>
                <a:cs typeface="Times New Roman" panose="02020603050405020304" pitchFamily="18" charset="0"/>
              </a:rPr>
              <a:t>Dr. Helen Jiang, </a:t>
            </a:r>
            <a:r>
              <a:rPr lang="en-US" sz="1400" dirty="0" err="1">
                <a:latin typeface="Times New Roman" panose="02020603050405020304" pitchFamily="18" charset="0"/>
                <a:cs typeface="Times New Roman" panose="02020603050405020304" pitchFamily="18" charset="0"/>
              </a:rPr>
              <a:t>Tongling</a:t>
            </a:r>
            <a:r>
              <a:rPr lang="en-US" sz="1400" dirty="0">
                <a:latin typeface="Times New Roman" panose="02020603050405020304" pitchFamily="18" charset="0"/>
                <a:cs typeface="Times New Roman" panose="02020603050405020304" pitchFamily="18" charset="0"/>
              </a:rPr>
              <a:t> Ge </a:t>
            </a:r>
          </a:p>
          <a:p>
            <a:pPr lvl="1"/>
            <a:r>
              <a:rPr lang="en-US" sz="1400" dirty="0">
                <a:latin typeface="Times New Roman" panose="02020603050405020304" pitchFamily="18" charset="0"/>
                <a:cs typeface="Times New Roman" panose="02020603050405020304" pitchFamily="18" charset="0"/>
              </a:rPr>
              <a:t>Andrea Hain, Cody Li, Fatemeh Ekbataniamiri, Adwoa </a:t>
            </a:r>
            <a:r>
              <a:rPr lang="en-US" sz="1400" dirty="0" err="1">
                <a:latin typeface="Times New Roman" panose="02020603050405020304" pitchFamily="18" charset="0"/>
                <a:cs typeface="Times New Roman" panose="02020603050405020304" pitchFamily="18" charset="0"/>
              </a:rPr>
              <a:t>Dankwa</a:t>
            </a:r>
            <a:r>
              <a:rPr lang="en-US" sz="1400"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Funding</a:t>
            </a:r>
          </a:p>
          <a:p>
            <a:pPr lvl="1"/>
            <a:r>
              <a:rPr lang="en-US" sz="1400" dirty="0">
                <a:latin typeface="Times New Roman" panose="02020603050405020304" pitchFamily="18" charset="0"/>
                <a:cs typeface="Times New Roman" panose="02020603050405020304" pitchFamily="18" charset="0"/>
              </a:rPr>
              <a:t>Maine Potato Board</a:t>
            </a:r>
          </a:p>
          <a:p>
            <a:pPr lvl="1"/>
            <a:r>
              <a:rPr lang="en-US" sz="1400" dirty="0">
                <a:latin typeface="Times New Roman" panose="02020603050405020304" pitchFamily="18" charset="0"/>
                <a:cs typeface="Times New Roman" panose="02020603050405020304" pitchFamily="18" charset="0"/>
              </a:rPr>
              <a:t>USDA-NIFA</a:t>
            </a:r>
          </a:p>
        </p:txBody>
      </p:sp>
      <p:pic>
        <p:nvPicPr>
          <p:cNvPr id="4" name="Picture 3">
            <a:extLst>
              <a:ext uri="{FF2B5EF4-FFF2-40B4-BE49-F238E27FC236}">
                <a16:creationId xmlns:a16="http://schemas.microsoft.com/office/drawing/2014/main" xmlns="" id="{45896600-852A-3E48-AB22-5E9CC4E8E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20" r="2" b="28472"/>
          <a:stretch/>
        </p:blipFill>
        <p:spPr>
          <a:xfrm>
            <a:off x="4534867" y="10"/>
            <a:ext cx="7657132" cy="3428990"/>
          </a:xfrm>
          <a:prstGeom prst="rect">
            <a:avLst/>
          </a:prstGeom>
        </p:spPr>
      </p:pic>
      <p:pic>
        <p:nvPicPr>
          <p:cNvPr id="5" name="Picture 6" descr="Image result for maine potato board">
            <a:extLst>
              <a:ext uri="{FF2B5EF4-FFF2-40B4-BE49-F238E27FC236}">
                <a16:creationId xmlns:a16="http://schemas.microsoft.com/office/drawing/2014/main" xmlns="" id="{3D6A6F37-9ED5-8941-8877-1A8C3BD905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82" r="-2" b="16673"/>
          <a:stretch/>
        </p:blipFill>
        <p:spPr bwMode="auto">
          <a:xfrm>
            <a:off x="6981862" y="4074771"/>
            <a:ext cx="4893968" cy="219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781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8BCCEEB-737C-1146-802A-5F05167417A9}"/>
              </a:ext>
            </a:extLst>
          </p:cNvPr>
          <p:cNvSpPr txBox="1"/>
          <p:nvPr/>
        </p:nvSpPr>
        <p:spPr>
          <a:xfrm>
            <a:off x="4038600" y="2705725"/>
            <a:ext cx="3771353" cy="1446550"/>
          </a:xfrm>
          <a:prstGeom prst="rect">
            <a:avLst/>
          </a:prstGeom>
          <a:noFill/>
        </p:spPr>
        <p:txBody>
          <a:bodyPr wrap="none" rtlCol="0">
            <a:spAutoFit/>
          </a:bodyPr>
          <a:lstStyle/>
          <a:p>
            <a:r>
              <a:rPr lang="en-US" sz="8800" dirty="0"/>
              <a:t>Thanks!</a:t>
            </a:r>
          </a:p>
        </p:txBody>
      </p:sp>
    </p:spTree>
    <p:extLst>
      <p:ext uri="{BB962C8B-B14F-4D97-AF65-F5344CB8AC3E}">
        <p14:creationId xmlns:p14="http://schemas.microsoft.com/office/powerpoint/2010/main" val="413044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45A04F54-0EB5-1144-94AB-3319D0204A38}"/>
              </a:ext>
            </a:extLst>
          </p:cNvPr>
          <p:cNvSpPr>
            <a:spLocks noGrp="1"/>
          </p:cNvSpPr>
          <p:nvPr>
            <p:ph type="title"/>
          </p:nvPr>
        </p:nvSpPr>
        <p:spPr>
          <a:xfrm>
            <a:off x="887610" y="863701"/>
            <a:ext cx="10654145" cy="702303"/>
          </a:xfrm>
        </p:spPr>
        <p:txBody>
          <a:bodyPr>
            <a:normAutofit fontScale="90000"/>
          </a:bodyPr>
          <a:lstStyle/>
          <a:p>
            <a:pPr algn="ctr"/>
            <a:r>
              <a:rPr lang="en-US" sz="3200" b="1" dirty="0">
                <a:solidFill>
                  <a:schemeClr val="accent4">
                    <a:lumMod val="75000"/>
                  </a:schemeClr>
                </a:solidFill>
                <a:latin typeface="Times New Roman" panose="02020603050405020304" pitchFamily="18" charset="0"/>
                <a:cs typeface="Times New Roman" panose="02020603050405020304" pitchFamily="18" charset="0"/>
              </a:rPr>
              <a:t>Pink rot </a:t>
            </a:r>
            <a:r>
              <a:rPr lang="en-US" sz="3200" b="1" i="1" dirty="0">
                <a:solidFill>
                  <a:schemeClr val="accent4">
                    <a:lumMod val="75000"/>
                  </a:schemeClr>
                </a:solidFill>
                <a:latin typeface="Times New Roman" panose="02020603050405020304" pitchFamily="18" charset="0"/>
                <a:cs typeface="Times New Roman" panose="02020603050405020304" pitchFamily="18" charset="0"/>
              </a:rPr>
              <a:t>(Phytophthora </a:t>
            </a:r>
            <a:r>
              <a:rPr lang="en-US" sz="3200" b="1" i="1" dirty="0" err="1">
                <a:solidFill>
                  <a:schemeClr val="accent4">
                    <a:lumMod val="75000"/>
                  </a:schemeClr>
                </a:solidFill>
                <a:latin typeface="Times New Roman" panose="02020603050405020304" pitchFamily="18" charset="0"/>
                <a:cs typeface="Times New Roman" panose="02020603050405020304" pitchFamily="18" charset="0"/>
              </a:rPr>
              <a:t>erythroseptica</a:t>
            </a:r>
            <a:r>
              <a:rPr lang="en-US" altLang="zh-CN" sz="3200" b="1" dirty="0">
                <a:solidFill>
                  <a:schemeClr val="accent4">
                    <a:lumMod val="75000"/>
                  </a:schemeClr>
                </a:solidFill>
                <a:latin typeface="Times New Roman" panose="02020603050405020304" pitchFamily="18" charset="0"/>
                <a:cs typeface="Times New Roman" panose="02020603050405020304" pitchFamily="18" charset="0"/>
              </a:rPr>
              <a:t>) is a major threat in Maine</a:t>
            </a:r>
          </a:p>
        </p:txBody>
      </p:sp>
      <p:grpSp>
        <p:nvGrpSpPr>
          <p:cNvPr id="6" name="Group 5">
            <a:extLst>
              <a:ext uri="{FF2B5EF4-FFF2-40B4-BE49-F238E27FC236}">
                <a16:creationId xmlns:a16="http://schemas.microsoft.com/office/drawing/2014/main" xmlns="" id="{A5789442-F7DC-054F-9DD0-1CBD8D66AE21}"/>
              </a:ext>
            </a:extLst>
          </p:cNvPr>
          <p:cNvGrpSpPr/>
          <p:nvPr/>
        </p:nvGrpSpPr>
        <p:grpSpPr>
          <a:xfrm>
            <a:off x="2460882" y="2562052"/>
            <a:ext cx="6973050" cy="3047011"/>
            <a:chOff x="887610" y="4113238"/>
            <a:chExt cx="4638548" cy="2313758"/>
          </a:xfrm>
        </p:grpSpPr>
        <p:pic>
          <p:nvPicPr>
            <p:cNvPr id="2" name="Picture 1">
              <a:extLst>
                <a:ext uri="{FF2B5EF4-FFF2-40B4-BE49-F238E27FC236}">
                  <a16:creationId xmlns:a16="http://schemas.microsoft.com/office/drawing/2014/main" xmlns="" id="{DD39FE46-5018-7A4D-89DF-4FEAC045FA64}"/>
                </a:ext>
              </a:extLst>
            </p:cNvPr>
            <p:cNvPicPr>
              <a:picLocks noChangeAspect="1"/>
            </p:cNvPicPr>
            <p:nvPr/>
          </p:nvPicPr>
          <p:blipFill rotWithShape="1">
            <a:blip r:embed="rId3"/>
            <a:srcRect t="50350"/>
            <a:stretch/>
          </p:blipFill>
          <p:spPr>
            <a:xfrm>
              <a:off x="887610" y="4113238"/>
              <a:ext cx="4638548" cy="1877151"/>
            </a:xfrm>
            <a:prstGeom prst="rect">
              <a:avLst/>
            </a:prstGeom>
          </p:spPr>
        </p:pic>
        <p:sp>
          <p:nvSpPr>
            <p:cNvPr id="8" name="TextBox 7">
              <a:extLst>
                <a:ext uri="{FF2B5EF4-FFF2-40B4-BE49-F238E27FC236}">
                  <a16:creationId xmlns:a16="http://schemas.microsoft.com/office/drawing/2014/main" xmlns="" id="{53F9E0EC-F49F-C947-8A98-565260BBDABC}"/>
                </a:ext>
              </a:extLst>
            </p:cNvPr>
            <p:cNvSpPr txBox="1"/>
            <p:nvPr/>
          </p:nvSpPr>
          <p:spPr>
            <a:xfrm>
              <a:off x="1366868" y="5993682"/>
              <a:ext cx="906530" cy="369332"/>
            </a:xfrm>
            <a:prstGeom prst="rect">
              <a:avLst/>
            </a:prstGeom>
            <a:noFill/>
          </p:spPr>
          <p:txBody>
            <a:bodyPr wrap="none" rtlCol="0">
              <a:spAutoFit/>
            </a:bodyPr>
            <a:lstStyle/>
            <a:p>
              <a:r>
                <a:rPr lang="en-US" dirty="0"/>
                <a:t>Healthy</a:t>
              </a:r>
            </a:p>
          </p:txBody>
        </p:sp>
        <p:sp>
          <p:nvSpPr>
            <p:cNvPr id="9" name="TextBox 8">
              <a:extLst>
                <a:ext uri="{FF2B5EF4-FFF2-40B4-BE49-F238E27FC236}">
                  <a16:creationId xmlns:a16="http://schemas.microsoft.com/office/drawing/2014/main" xmlns="" id="{7459A233-7899-774C-8100-A579041D0E79}"/>
                </a:ext>
              </a:extLst>
            </p:cNvPr>
            <p:cNvSpPr txBox="1"/>
            <p:nvPr/>
          </p:nvSpPr>
          <p:spPr>
            <a:xfrm>
              <a:off x="3786808" y="6057664"/>
              <a:ext cx="1023037" cy="369332"/>
            </a:xfrm>
            <a:prstGeom prst="rect">
              <a:avLst/>
            </a:prstGeom>
            <a:noFill/>
          </p:spPr>
          <p:txBody>
            <a:bodyPr wrap="none" rtlCol="0">
              <a:spAutoFit/>
            </a:bodyPr>
            <a:lstStyle/>
            <a:p>
              <a:r>
                <a:rPr lang="en-US" dirty="0"/>
                <a:t>Diseased</a:t>
              </a:r>
            </a:p>
          </p:txBody>
        </p:sp>
      </p:grpSp>
    </p:spTree>
    <p:extLst>
      <p:ext uri="{BB962C8B-B14F-4D97-AF65-F5344CB8AC3E}">
        <p14:creationId xmlns:p14="http://schemas.microsoft.com/office/powerpoint/2010/main" val="242546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160DB948-D43B-0F47-AB1D-5861FC2085D7}"/>
              </a:ext>
            </a:extLst>
          </p:cNvPr>
          <p:cNvSpPr>
            <a:spLocks noGrp="1"/>
          </p:cNvSpPr>
          <p:nvPr>
            <p:ph type="title"/>
          </p:nvPr>
        </p:nvSpPr>
        <p:spPr>
          <a:xfrm>
            <a:off x="310653" y="103220"/>
            <a:ext cx="10654145" cy="702303"/>
          </a:xfrm>
        </p:spPr>
        <p:txBody>
          <a:bodyPr>
            <a:normAutofit/>
          </a:bodyPr>
          <a:lstStyle/>
          <a:p>
            <a:pPr algn="ctr"/>
            <a:r>
              <a:rPr lang="en-US" altLang="zh-CN" sz="3200" b="1" dirty="0">
                <a:solidFill>
                  <a:schemeClr val="accent4">
                    <a:lumMod val="75000"/>
                  </a:schemeClr>
                </a:solidFill>
                <a:latin typeface="Times New Roman" panose="02020603050405020304" pitchFamily="18" charset="0"/>
                <a:cs typeface="Times New Roman" panose="02020603050405020304" pitchFamily="18" charset="0"/>
              </a:rPr>
              <a:t>Life cycle of </a:t>
            </a:r>
            <a:r>
              <a:rPr lang="en-US" sz="3200" b="1" i="1" dirty="0">
                <a:solidFill>
                  <a:schemeClr val="accent4">
                    <a:lumMod val="75000"/>
                  </a:schemeClr>
                </a:solidFill>
                <a:latin typeface="Times New Roman" panose="02020603050405020304" pitchFamily="18" charset="0"/>
                <a:cs typeface="Times New Roman" panose="02020603050405020304" pitchFamily="18" charset="0"/>
              </a:rPr>
              <a:t>Phytophthora </a:t>
            </a:r>
            <a:r>
              <a:rPr lang="en-US" sz="3200" b="1" i="1" dirty="0" err="1">
                <a:solidFill>
                  <a:schemeClr val="accent4">
                    <a:lumMod val="75000"/>
                  </a:schemeClr>
                </a:solidFill>
                <a:latin typeface="Times New Roman" panose="02020603050405020304" pitchFamily="18" charset="0"/>
                <a:cs typeface="Times New Roman" panose="02020603050405020304" pitchFamily="18" charset="0"/>
              </a:rPr>
              <a:t>erythroseptica</a:t>
            </a:r>
            <a:r>
              <a:rPr lang="en-US" altLang="zh-CN" sz="3200" b="1" dirty="0">
                <a:solidFill>
                  <a:schemeClr val="accent4">
                    <a:lumMod val="75000"/>
                  </a:schemeClr>
                </a:solidFill>
                <a:latin typeface="Times New Roman" panose="02020603050405020304" pitchFamily="18" charset="0"/>
                <a:cs typeface="Times New Roman" panose="02020603050405020304" pitchFamily="18" charset="0"/>
              </a:rPr>
              <a:t> </a:t>
            </a:r>
          </a:p>
        </p:txBody>
      </p:sp>
      <p:grpSp>
        <p:nvGrpSpPr>
          <p:cNvPr id="7" name="Group 6">
            <a:extLst>
              <a:ext uri="{FF2B5EF4-FFF2-40B4-BE49-F238E27FC236}">
                <a16:creationId xmlns:a16="http://schemas.microsoft.com/office/drawing/2014/main" xmlns="" id="{55642B32-E6EC-834B-ABDB-F0D90C752B95}"/>
              </a:ext>
            </a:extLst>
          </p:cNvPr>
          <p:cNvGrpSpPr/>
          <p:nvPr/>
        </p:nvGrpSpPr>
        <p:grpSpPr>
          <a:xfrm>
            <a:off x="423805" y="1199597"/>
            <a:ext cx="11484035" cy="4774282"/>
            <a:chOff x="469041" y="1789161"/>
            <a:chExt cx="11484035" cy="4774282"/>
          </a:xfrm>
        </p:grpSpPr>
        <p:pic>
          <p:nvPicPr>
            <p:cNvPr id="8" name="Picture 7">
              <a:extLst>
                <a:ext uri="{FF2B5EF4-FFF2-40B4-BE49-F238E27FC236}">
                  <a16:creationId xmlns:a16="http://schemas.microsoft.com/office/drawing/2014/main" xmlns="" id="{6BE1C56B-B1A8-A244-BDA4-8DEDFC70D99A}"/>
                </a:ext>
              </a:extLst>
            </p:cNvPr>
            <p:cNvPicPr>
              <a:picLocks noChangeAspect="1"/>
            </p:cNvPicPr>
            <p:nvPr/>
          </p:nvPicPr>
          <p:blipFill>
            <a:blip r:embed="rId3"/>
            <a:stretch>
              <a:fillRect/>
            </a:stretch>
          </p:blipFill>
          <p:spPr>
            <a:xfrm>
              <a:off x="5191014" y="3100596"/>
              <a:ext cx="1371600" cy="1143000"/>
            </a:xfrm>
            <a:prstGeom prst="rect">
              <a:avLst/>
            </a:prstGeom>
          </p:spPr>
        </p:pic>
        <p:grpSp>
          <p:nvGrpSpPr>
            <p:cNvPr id="9" name="Group 8">
              <a:extLst>
                <a:ext uri="{FF2B5EF4-FFF2-40B4-BE49-F238E27FC236}">
                  <a16:creationId xmlns:a16="http://schemas.microsoft.com/office/drawing/2014/main" xmlns="" id="{58C216C1-4715-2C40-BD73-244840E0C397}"/>
                </a:ext>
              </a:extLst>
            </p:cNvPr>
            <p:cNvGrpSpPr/>
            <p:nvPr/>
          </p:nvGrpSpPr>
          <p:grpSpPr>
            <a:xfrm>
              <a:off x="469041" y="1789161"/>
              <a:ext cx="11484035" cy="4774282"/>
              <a:chOff x="52352" y="1175702"/>
              <a:chExt cx="11484035" cy="4774282"/>
            </a:xfrm>
          </p:grpSpPr>
          <p:sp>
            <p:nvSpPr>
              <p:cNvPr id="22" name="TextBox 21">
                <a:extLst>
                  <a:ext uri="{FF2B5EF4-FFF2-40B4-BE49-F238E27FC236}">
                    <a16:creationId xmlns:a16="http://schemas.microsoft.com/office/drawing/2014/main" xmlns="" id="{C9601475-9152-5F4B-AE7C-C36ADA93D4E5}"/>
                  </a:ext>
                </a:extLst>
              </p:cNvPr>
              <p:cNvSpPr txBox="1"/>
              <p:nvPr/>
            </p:nvSpPr>
            <p:spPr>
              <a:xfrm>
                <a:off x="7642264" y="1175702"/>
                <a:ext cx="2845010" cy="461665"/>
              </a:xfrm>
              <a:prstGeom prst="rect">
                <a:avLst/>
              </a:prstGeom>
              <a:noFill/>
            </p:spPr>
            <p:txBody>
              <a:bodyPr wrap="none" rtlCol="0">
                <a:spAutoFit/>
              </a:bodyPr>
              <a:lstStyle/>
              <a:p>
                <a:r>
                  <a:rPr lang="en-US" sz="2400" dirty="0">
                    <a:highlight>
                      <a:srgbClr val="FFFF00"/>
                    </a:highlight>
                  </a:rPr>
                  <a:t>Asexual reproduction</a:t>
                </a:r>
              </a:p>
            </p:txBody>
          </p:sp>
          <p:sp>
            <p:nvSpPr>
              <p:cNvPr id="23" name="TextBox 22">
                <a:extLst>
                  <a:ext uri="{FF2B5EF4-FFF2-40B4-BE49-F238E27FC236}">
                    <a16:creationId xmlns:a16="http://schemas.microsoft.com/office/drawing/2014/main" xmlns="" id="{BAC2B0D3-088B-4149-82C8-82E0A365D481}"/>
                  </a:ext>
                </a:extLst>
              </p:cNvPr>
              <p:cNvSpPr txBox="1"/>
              <p:nvPr/>
            </p:nvSpPr>
            <p:spPr>
              <a:xfrm>
                <a:off x="1823092" y="1244539"/>
                <a:ext cx="2687915" cy="461665"/>
              </a:xfrm>
              <a:prstGeom prst="rect">
                <a:avLst/>
              </a:prstGeom>
              <a:noFill/>
            </p:spPr>
            <p:txBody>
              <a:bodyPr wrap="none" rtlCol="0">
                <a:spAutoFit/>
              </a:bodyPr>
              <a:lstStyle/>
              <a:p>
                <a:r>
                  <a:rPr lang="en-US" sz="2400" dirty="0">
                    <a:highlight>
                      <a:srgbClr val="FFFF00"/>
                    </a:highlight>
                  </a:rPr>
                  <a:t>Sexual reproduction</a:t>
                </a:r>
              </a:p>
            </p:txBody>
          </p:sp>
          <p:sp>
            <p:nvSpPr>
              <p:cNvPr id="26" name="TextBox 25">
                <a:extLst>
                  <a:ext uri="{FF2B5EF4-FFF2-40B4-BE49-F238E27FC236}">
                    <a16:creationId xmlns:a16="http://schemas.microsoft.com/office/drawing/2014/main" xmlns="" id="{5262CA78-7C7E-2149-8F9C-3B72C4B61938}"/>
                  </a:ext>
                </a:extLst>
              </p:cNvPr>
              <p:cNvSpPr txBox="1"/>
              <p:nvPr/>
            </p:nvSpPr>
            <p:spPr>
              <a:xfrm>
                <a:off x="9854388" y="4114278"/>
                <a:ext cx="1681999" cy="461665"/>
              </a:xfrm>
              <a:prstGeom prst="rect">
                <a:avLst/>
              </a:prstGeom>
              <a:noFill/>
            </p:spPr>
            <p:txBody>
              <a:bodyPr wrap="none" rtlCol="0">
                <a:spAutoFit/>
              </a:bodyPr>
              <a:lstStyle/>
              <a:p>
                <a:r>
                  <a:rPr lang="en-US" sz="2400" dirty="0"/>
                  <a:t>Sporangium</a:t>
                </a:r>
              </a:p>
            </p:txBody>
          </p:sp>
          <p:sp>
            <p:nvSpPr>
              <p:cNvPr id="27" name="TextBox 26">
                <a:extLst>
                  <a:ext uri="{FF2B5EF4-FFF2-40B4-BE49-F238E27FC236}">
                    <a16:creationId xmlns:a16="http://schemas.microsoft.com/office/drawing/2014/main" xmlns="" id="{05F3F857-30DD-904C-BBCE-C9EE6DB5D7A5}"/>
                  </a:ext>
                </a:extLst>
              </p:cNvPr>
              <p:cNvSpPr txBox="1"/>
              <p:nvPr/>
            </p:nvSpPr>
            <p:spPr>
              <a:xfrm>
                <a:off x="8779968" y="5488319"/>
                <a:ext cx="1469890" cy="461665"/>
              </a:xfrm>
              <a:prstGeom prst="rect">
                <a:avLst/>
              </a:prstGeom>
              <a:noFill/>
            </p:spPr>
            <p:txBody>
              <a:bodyPr wrap="none" rtlCol="0">
                <a:spAutoFit/>
              </a:bodyPr>
              <a:lstStyle/>
              <a:p>
                <a:r>
                  <a:rPr lang="en-US" sz="2400" dirty="0"/>
                  <a:t>Zoospores</a:t>
                </a:r>
              </a:p>
            </p:txBody>
          </p:sp>
          <p:sp>
            <p:nvSpPr>
              <p:cNvPr id="28" name="TextBox 27">
                <a:extLst>
                  <a:ext uri="{FF2B5EF4-FFF2-40B4-BE49-F238E27FC236}">
                    <a16:creationId xmlns:a16="http://schemas.microsoft.com/office/drawing/2014/main" xmlns="" id="{0112AE4B-A727-1D41-8044-8F52C5095702}"/>
                  </a:ext>
                </a:extLst>
              </p:cNvPr>
              <p:cNvSpPr txBox="1"/>
              <p:nvPr/>
            </p:nvSpPr>
            <p:spPr>
              <a:xfrm>
                <a:off x="52352" y="2590387"/>
                <a:ext cx="1755396" cy="1200329"/>
              </a:xfrm>
              <a:prstGeom prst="rect">
                <a:avLst/>
              </a:prstGeom>
              <a:noFill/>
            </p:spPr>
            <p:txBody>
              <a:bodyPr wrap="square" rtlCol="0">
                <a:spAutoFit/>
              </a:bodyPr>
              <a:lstStyle/>
              <a:p>
                <a:r>
                  <a:rPr lang="en-US" sz="2400" dirty="0"/>
                  <a:t>Oogonium &amp;</a:t>
                </a:r>
                <a:r>
                  <a:rPr lang="zh-CN" altLang="en-US" sz="2400" dirty="0"/>
                  <a:t> </a:t>
                </a:r>
                <a:r>
                  <a:rPr lang="en-US" altLang="zh-CN" sz="2400" dirty="0"/>
                  <a:t>antheridium</a:t>
                </a:r>
                <a:endParaRPr lang="en-US" sz="2400" dirty="0"/>
              </a:p>
            </p:txBody>
          </p:sp>
          <p:sp>
            <p:nvSpPr>
              <p:cNvPr id="29" name="TextBox 28">
                <a:extLst>
                  <a:ext uri="{FF2B5EF4-FFF2-40B4-BE49-F238E27FC236}">
                    <a16:creationId xmlns:a16="http://schemas.microsoft.com/office/drawing/2014/main" xmlns="" id="{13F11218-301F-B340-8E42-823B67A2B34D}"/>
                  </a:ext>
                </a:extLst>
              </p:cNvPr>
              <p:cNvSpPr txBox="1"/>
              <p:nvPr/>
            </p:nvSpPr>
            <p:spPr>
              <a:xfrm>
                <a:off x="2623367" y="4873174"/>
                <a:ext cx="1371658" cy="461665"/>
              </a:xfrm>
              <a:prstGeom prst="rect">
                <a:avLst/>
              </a:prstGeom>
              <a:noFill/>
            </p:spPr>
            <p:txBody>
              <a:bodyPr wrap="none" rtlCol="0">
                <a:spAutoFit/>
              </a:bodyPr>
              <a:lstStyle/>
              <a:p>
                <a:r>
                  <a:rPr lang="en-US" sz="2400" dirty="0"/>
                  <a:t>Oospores</a:t>
                </a:r>
              </a:p>
            </p:txBody>
          </p:sp>
          <p:pic>
            <p:nvPicPr>
              <p:cNvPr id="31" name="Picture 30">
                <a:extLst>
                  <a:ext uri="{FF2B5EF4-FFF2-40B4-BE49-F238E27FC236}">
                    <a16:creationId xmlns:a16="http://schemas.microsoft.com/office/drawing/2014/main" xmlns="" id="{0BE4645E-CAF6-D245-8EF7-EB586410445F}"/>
                  </a:ext>
                </a:extLst>
              </p:cNvPr>
              <p:cNvPicPr>
                <a:picLocks noChangeAspect="1"/>
              </p:cNvPicPr>
              <p:nvPr/>
            </p:nvPicPr>
            <p:blipFill>
              <a:blip r:embed="rId4"/>
              <a:stretch>
                <a:fillRect/>
              </a:stretch>
            </p:blipFill>
            <p:spPr>
              <a:xfrm rot="188390" flipV="1">
                <a:off x="2302418" y="3410910"/>
                <a:ext cx="221841" cy="356530"/>
              </a:xfrm>
              <a:prstGeom prst="rect">
                <a:avLst/>
              </a:prstGeom>
            </p:spPr>
          </p:pic>
          <p:pic>
            <p:nvPicPr>
              <p:cNvPr id="32" name="Picture 31">
                <a:extLst>
                  <a:ext uri="{FF2B5EF4-FFF2-40B4-BE49-F238E27FC236}">
                    <a16:creationId xmlns:a16="http://schemas.microsoft.com/office/drawing/2014/main" xmlns="" id="{76CD9D7C-9B19-EE40-9B47-672E57C9E788}"/>
                  </a:ext>
                </a:extLst>
              </p:cNvPr>
              <p:cNvPicPr>
                <a:picLocks noChangeAspect="1"/>
              </p:cNvPicPr>
              <p:nvPr/>
            </p:nvPicPr>
            <p:blipFill>
              <a:blip r:embed="rId4"/>
              <a:stretch>
                <a:fillRect/>
              </a:stretch>
            </p:blipFill>
            <p:spPr>
              <a:xfrm flipV="1">
                <a:off x="2557048" y="3195104"/>
                <a:ext cx="221841" cy="356530"/>
              </a:xfrm>
              <a:prstGeom prst="rect">
                <a:avLst/>
              </a:prstGeom>
            </p:spPr>
          </p:pic>
        </p:grpSp>
        <p:grpSp>
          <p:nvGrpSpPr>
            <p:cNvPr id="11" name="Group 10">
              <a:extLst>
                <a:ext uri="{FF2B5EF4-FFF2-40B4-BE49-F238E27FC236}">
                  <a16:creationId xmlns:a16="http://schemas.microsoft.com/office/drawing/2014/main" xmlns="" id="{5DDBCAED-C772-E34E-A9A8-9DB586E3FEB1}"/>
                </a:ext>
              </a:extLst>
            </p:cNvPr>
            <p:cNvGrpSpPr/>
            <p:nvPr/>
          </p:nvGrpSpPr>
          <p:grpSpPr>
            <a:xfrm>
              <a:off x="892051" y="2462053"/>
              <a:ext cx="2357478" cy="1602961"/>
              <a:chOff x="5295793" y="2922433"/>
              <a:chExt cx="2855610" cy="1854126"/>
            </a:xfrm>
          </p:grpSpPr>
          <p:pic>
            <p:nvPicPr>
              <p:cNvPr id="20" name="Picture 19">
                <a:extLst>
                  <a:ext uri="{FF2B5EF4-FFF2-40B4-BE49-F238E27FC236}">
                    <a16:creationId xmlns:a16="http://schemas.microsoft.com/office/drawing/2014/main" xmlns="" id="{491BA0EF-194C-0F48-9C7B-DFF42835E731}"/>
                  </a:ext>
                </a:extLst>
              </p:cNvPr>
              <p:cNvPicPr>
                <a:picLocks noChangeAspect="1"/>
              </p:cNvPicPr>
              <p:nvPr/>
            </p:nvPicPr>
            <p:blipFill>
              <a:blip r:embed="rId5"/>
              <a:stretch>
                <a:fillRect/>
              </a:stretch>
            </p:blipFill>
            <p:spPr>
              <a:xfrm>
                <a:off x="6970303" y="3531959"/>
                <a:ext cx="1181100" cy="1244600"/>
              </a:xfrm>
              <a:prstGeom prst="rect">
                <a:avLst/>
              </a:prstGeom>
            </p:spPr>
          </p:pic>
          <p:pic>
            <p:nvPicPr>
              <p:cNvPr id="21" name="Picture 20">
                <a:extLst>
                  <a:ext uri="{FF2B5EF4-FFF2-40B4-BE49-F238E27FC236}">
                    <a16:creationId xmlns:a16="http://schemas.microsoft.com/office/drawing/2014/main" xmlns="" id="{0C23B2E3-74C5-E14E-ABB7-3362467A2D08}"/>
                  </a:ext>
                </a:extLst>
              </p:cNvPr>
              <p:cNvPicPr>
                <a:picLocks noChangeAspect="1"/>
              </p:cNvPicPr>
              <p:nvPr/>
            </p:nvPicPr>
            <p:blipFill>
              <a:blip r:embed="rId6"/>
              <a:stretch>
                <a:fillRect/>
              </a:stretch>
            </p:blipFill>
            <p:spPr>
              <a:xfrm>
                <a:off x="5295793" y="2922433"/>
                <a:ext cx="419100" cy="431800"/>
              </a:xfrm>
              <a:prstGeom prst="rect">
                <a:avLst/>
              </a:prstGeom>
            </p:spPr>
          </p:pic>
        </p:grpSp>
        <p:pic>
          <p:nvPicPr>
            <p:cNvPr id="15" name="Picture 14">
              <a:extLst>
                <a:ext uri="{FF2B5EF4-FFF2-40B4-BE49-F238E27FC236}">
                  <a16:creationId xmlns:a16="http://schemas.microsoft.com/office/drawing/2014/main" xmlns="" id="{F27729F7-A31E-C94C-BEAF-5020B1FCC147}"/>
                </a:ext>
              </a:extLst>
            </p:cNvPr>
            <p:cNvPicPr>
              <a:picLocks noChangeAspect="1"/>
            </p:cNvPicPr>
            <p:nvPr/>
          </p:nvPicPr>
          <p:blipFill>
            <a:blip r:embed="rId7"/>
            <a:stretch>
              <a:fillRect/>
            </a:stretch>
          </p:blipFill>
          <p:spPr>
            <a:xfrm>
              <a:off x="8357810" y="5593859"/>
              <a:ext cx="749300" cy="927100"/>
            </a:xfrm>
            <a:prstGeom prst="rect">
              <a:avLst/>
            </a:prstGeom>
          </p:spPr>
        </p:pic>
        <p:cxnSp>
          <p:nvCxnSpPr>
            <p:cNvPr id="17" name="Straight Arrow Connector 16">
              <a:extLst>
                <a:ext uri="{FF2B5EF4-FFF2-40B4-BE49-F238E27FC236}">
                  <a16:creationId xmlns:a16="http://schemas.microsoft.com/office/drawing/2014/main" xmlns="" id="{098D2115-1203-1B40-95B5-E0378E25BFBC}"/>
                </a:ext>
              </a:extLst>
            </p:cNvPr>
            <p:cNvCxnSpPr>
              <a:cxnSpLocks/>
            </p:cNvCxnSpPr>
            <p:nvPr/>
          </p:nvCxnSpPr>
          <p:spPr>
            <a:xfrm flipV="1">
              <a:off x="3419325" y="4426655"/>
              <a:ext cx="2071787" cy="955621"/>
            </a:xfrm>
            <a:prstGeom prst="straightConnector1">
              <a:avLst/>
            </a:prstGeom>
            <a:ln w="19050">
              <a:solidFill>
                <a:schemeClr val="tx1">
                  <a:alpha val="94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CBC158FF-43DB-184C-AB7B-6C0D6C9C0188}"/>
                </a:ext>
              </a:extLst>
            </p:cNvPr>
            <p:cNvCxnSpPr>
              <a:cxnSpLocks/>
            </p:cNvCxnSpPr>
            <p:nvPr/>
          </p:nvCxnSpPr>
          <p:spPr>
            <a:xfrm flipH="1" flipV="1">
              <a:off x="6562615" y="4311087"/>
              <a:ext cx="2634042" cy="416650"/>
            </a:xfrm>
            <a:prstGeom prst="straightConnector1">
              <a:avLst/>
            </a:prstGeom>
            <a:ln w="19050">
              <a:solidFill>
                <a:schemeClr val="tx1">
                  <a:alpha val="94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6670E204-7089-1846-A7A0-E0ED97D2BD8C}"/>
                </a:ext>
              </a:extLst>
            </p:cNvPr>
            <p:cNvCxnSpPr>
              <a:cxnSpLocks/>
            </p:cNvCxnSpPr>
            <p:nvPr/>
          </p:nvCxnSpPr>
          <p:spPr>
            <a:xfrm flipH="1" flipV="1">
              <a:off x="6329314" y="4505303"/>
              <a:ext cx="2028496" cy="1366600"/>
            </a:xfrm>
            <a:prstGeom prst="straightConnector1">
              <a:avLst/>
            </a:prstGeom>
            <a:ln w="19050">
              <a:solidFill>
                <a:schemeClr val="tx1">
                  <a:alpha val="94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xmlns="" id="{84A920B8-4D5A-0341-8FDE-DF14B5E260D4}"/>
              </a:ext>
            </a:extLst>
          </p:cNvPr>
          <p:cNvCxnSpPr>
            <a:cxnSpLocks/>
            <a:stCxn id="8" idx="1"/>
          </p:cNvCxnSpPr>
          <p:nvPr/>
        </p:nvCxnSpPr>
        <p:spPr>
          <a:xfrm flipH="1" flipV="1">
            <a:off x="3537090" y="2874994"/>
            <a:ext cx="1608688" cy="207538"/>
          </a:xfrm>
          <a:prstGeom prst="straightConnector1">
            <a:avLst/>
          </a:prstGeom>
          <a:ln w="19050">
            <a:solidFill>
              <a:schemeClr val="accent6">
                <a:alpha val="94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DD1B5E6A-A79A-5444-8FBD-98409C3C2FB1}"/>
              </a:ext>
            </a:extLst>
          </p:cNvPr>
          <p:cNvCxnSpPr>
            <a:cxnSpLocks/>
          </p:cNvCxnSpPr>
          <p:nvPr/>
        </p:nvCxnSpPr>
        <p:spPr>
          <a:xfrm flipV="1">
            <a:off x="6610799" y="2168287"/>
            <a:ext cx="1701775" cy="572855"/>
          </a:xfrm>
          <a:prstGeom prst="straightConnector1">
            <a:avLst/>
          </a:prstGeom>
          <a:ln w="19050">
            <a:solidFill>
              <a:schemeClr val="accent6">
                <a:alpha val="94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C968580C-7CBB-3748-868D-263E2052110E}"/>
              </a:ext>
            </a:extLst>
          </p:cNvPr>
          <p:cNvSpPr txBox="1"/>
          <p:nvPr/>
        </p:nvSpPr>
        <p:spPr>
          <a:xfrm>
            <a:off x="9680138" y="1902651"/>
            <a:ext cx="1155381" cy="461665"/>
          </a:xfrm>
          <a:prstGeom prst="rect">
            <a:avLst/>
          </a:prstGeom>
          <a:noFill/>
        </p:spPr>
        <p:txBody>
          <a:bodyPr wrap="none" rtlCol="0">
            <a:spAutoFit/>
          </a:bodyPr>
          <a:lstStyle/>
          <a:p>
            <a:r>
              <a:rPr lang="en-US" sz="2400" dirty="0"/>
              <a:t>Mycelia</a:t>
            </a:r>
          </a:p>
        </p:txBody>
      </p:sp>
      <p:cxnSp>
        <p:nvCxnSpPr>
          <p:cNvPr id="61" name="Straight Arrow Connector 60">
            <a:extLst>
              <a:ext uri="{FF2B5EF4-FFF2-40B4-BE49-F238E27FC236}">
                <a16:creationId xmlns:a16="http://schemas.microsoft.com/office/drawing/2014/main" xmlns="" id="{1241950A-644A-A343-825D-3B5F3E3B9EAE}"/>
              </a:ext>
            </a:extLst>
          </p:cNvPr>
          <p:cNvCxnSpPr>
            <a:cxnSpLocks/>
          </p:cNvCxnSpPr>
          <p:nvPr/>
        </p:nvCxnSpPr>
        <p:spPr>
          <a:xfrm>
            <a:off x="8874551" y="2461777"/>
            <a:ext cx="679343" cy="826434"/>
          </a:xfrm>
          <a:prstGeom prst="straightConnector1">
            <a:avLst/>
          </a:prstGeom>
          <a:ln w="19050">
            <a:solidFill>
              <a:schemeClr val="tx1">
                <a:alpha val="94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47255B0E-4D5A-884C-BA17-26EB7519D8B8}"/>
              </a:ext>
            </a:extLst>
          </p:cNvPr>
          <p:cNvCxnSpPr>
            <a:cxnSpLocks/>
          </p:cNvCxnSpPr>
          <p:nvPr/>
        </p:nvCxnSpPr>
        <p:spPr>
          <a:xfrm flipH="1">
            <a:off x="6529295" y="2399447"/>
            <a:ext cx="2075690" cy="879169"/>
          </a:xfrm>
          <a:prstGeom prst="straightConnector1">
            <a:avLst/>
          </a:prstGeom>
          <a:ln w="19050">
            <a:solidFill>
              <a:schemeClr val="tx1">
                <a:alpha val="94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xmlns="" id="{9703D15A-DB57-A14F-896A-7D88056723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795" t="26034" r="36488" b="14545"/>
          <a:stretch/>
        </p:blipFill>
        <p:spPr bwMode="auto">
          <a:xfrm>
            <a:off x="1866300" y="3953249"/>
            <a:ext cx="1132225" cy="17055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hytophthora erythroseptica | IDphy">
            <a:extLst>
              <a:ext uri="{FF2B5EF4-FFF2-40B4-BE49-F238E27FC236}">
                <a16:creationId xmlns:a16="http://schemas.microsoft.com/office/drawing/2014/main" xmlns="" id="{1D1FD81B-C1AC-4548-92A6-BC403A97537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4353" r="56198"/>
          <a:stretch/>
        </p:blipFill>
        <p:spPr bwMode="auto">
          <a:xfrm>
            <a:off x="8376934" y="1745601"/>
            <a:ext cx="1253037" cy="7580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0594F871-785F-ED42-A8F6-53E53270739B}"/>
              </a:ext>
            </a:extLst>
          </p:cNvPr>
          <p:cNvPicPr>
            <a:picLocks noChangeAspect="1"/>
          </p:cNvPicPr>
          <p:nvPr/>
        </p:nvPicPr>
        <p:blipFill rotWithShape="1">
          <a:blip r:embed="rId10"/>
          <a:srcRect t="4768"/>
          <a:stretch/>
        </p:blipFill>
        <p:spPr>
          <a:xfrm>
            <a:off x="9384077" y="3518086"/>
            <a:ext cx="679343" cy="1005336"/>
          </a:xfrm>
          <a:prstGeom prst="rect">
            <a:avLst/>
          </a:prstGeom>
        </p:spPr>
      </p:pic>
      <p:cxnSp>
        <p:nvCxnSpPr>
          <p:cNvPr id="6" name="Straight Arrow Connector 5">
            <a:extLst>
              <a:ext uri="{FF2B5EF4-FFF2-40B4-BE49-F238E27FC236}">
                <a16:creationId xmlns:a16="http://schemas.microsoft.com/office/drawing/2014/main" xmlns="" id="{8229637B-60A4-D94B-A95F-5DDB2F9BC6FB}"/>
              </a:ext>
            </a:extLst>
          </p:cNvPr>
          <p:cNvCxnSpPr/>
          <p:nvPr/>
        </p:nvCxnSpPr>
        <p:spPr>
          <a:xfrm flipH="1">
            <a:off x="10098157" y="4599838"/>
            <a:ext cx="523154" cy="6825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859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898A2-FA24-1045-8C31-34CDAA143E55}"/>
              </a:ext>
            </a:extLst>
          </p:cNvPr>
          <p:cNvSpPr>
            <a:spLocks noGrp="1"/>
          </p:cNvSpPr>
          <p:nvPr>
            <p:ph type="title"/>
          </p:nvPr>
        </p:nvSpPr>
        <p:spPr/>
        <p:txBody>
          <a:bodyPr/>
          <a:lstStyle/>
          <a:p>
            <a:r>
              <a:rPr lang="en-US" dirty="0"/>
              <a:t>Why screening for resistant varieties?</a:t>
            </a:r>
          </a:p>
        </p:txBody>
      </p:sp>
      <p:sp>
        <p:nvSpPr>
          <p:cNvPr id="3" name="Content Placeholder 2">
            <a:extLst>
              <a:ext uri="{FF2B5EF4-FFF2-40B4-BE49-F238E27FC236}">
                <a16:creationId xmlns:a16="http://schemas.microsoft.com/office/drawing/2014/main" xmlns="" id="{EC4A8A43-4D59-7946-B53D-46A580E301F5}"/>
              </a:ext>
            </a:extLst>
          </p:cNvPr>
          <p:cNvSpPr>
            <a:spLocks noGrp="1"/>
          </p:cNvSpPr>
          <p:nvPr>
            <p:ph idx="1"/>
          </p:nvPr>
        </p:nvSpPr>
        <p:spPr/>
        <p:txBody>
          <a:bodyPr/>
          <a:lstStyle/>
          <a:p>
            <a:r>
              <a:rPr lang="en-US" dirty="0"/>
              <a:t>Chemicals are not fully effective in controlling the soilborne pathogen</a:t>
            </a:r>
          </a:p>
          <a:p>
            <a:r>
              <a:rPr lang="en-US" dirty="0"/>
              <a:t>Concerns about fungicide resistance</a:t>
            </a:r>
          </a:p>
          <a:p>
            <a:pPr lvl="1"/>
            <a:r>
              <a:rPr lang="en-US" i="1" dirty="0"/>
              <a:t>P. erythroseptica</a:t>
            </a:r>
            <a:r>
              <a:rPr lang="en-US" dirty="0"/>
              <a:t> has &gt;75% population resistant to Ridomil in Maine</a:t>
            </a:r>
          </a:p>
          <a:p>
            <a:r>
              <a:rPr lang="en-US" dirty="0"/>
              <a:t>Concerns about environmental impact in a long term</a:t>
            </a:r>
          </a:p>
          <a:p>
            <a:r>
              <a:rPr lang="en-US" dirty="0"/>
              <a:t>Cost </a:t>
            </a:r>
          </a:p>
          <a:p>
            <a:r>
              <a:rPr lang="en-US" dirty="0"/>
              <a:t>Enhance potato yield and quality</a:t>
            </a:r>
          </a:p>
        </p:txBody>
      </p:sp>
    </p:spTree>
    <p:extLst>
      <p:ext uri="{BB962C8B-B14F-4D97-AF65-F5344CB8AC3E}">
        <p14:creationId xmlns:p14="http://schemas.microsoft.com/office/powerpoint/2010/main" val="4223195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45A04F54-0EB5-1144-94AB-3319D0204A38}"/>
              </a:ext>
            </a:extLst>
          </p:cNvPr>
          <p:cNvSpPr>
            <a:spLocks noGrp="1"/>
          </p:cNvSpPr>
          <p:nvPr>
            <p:ph type="title"/>
          </p:nvPr>
        </p:nvSpPr>
        <p:spPr>
          <a:xfrm>
            <a:off x="768927" y="486220"/>
            <a:ext cx="10654145" cy="702303"/>
          </a:xfrm>
        </p:spPr>
        <p:txBody>
          <a:bodyPr>
            <a:normAutofit/>
          </a:bodyPr>
          <a:lstStyle/>
          <a:p>
            <a:pPr algn="ctr"/>
            <a:r>
              <a:rPr lang="en-US" sz="3200" b="1" dirty="0">
                <a:solidFill>
                  <a:schemeClr val="accent4">
                    <a:lumMod val="75000"/>
                  </a:schemeClr>
                </a:solidFill>
                <a:latin typeface="Times New Roman" panose="02020603050405020304" pitchFamily="18" charset="0"/>
                <a:cs typeface="Times New Roman" panose="02020603050405020304" pitchFamily="18" charset="0"/>
              </a:rPr>
              <a:t>Host resistance </a:t>
            </a:r>
            <a:r>
              <a:rPr lang="en-US" altLang="zh-CN" sz="3200" b="1" dirty="0">
                <a:solidFill>
                  <a:schemeClr val="accent4">
                    <a:lumMod val="75000"/>
                  </a:schemeClr>
                </a:solidFill>
                <a:latin typeface="Times New Roman" panose="02020603050405020304" pitchFamily="18" charset="0"/>
                <a:cs typeface="Times New Roman" panose="02020603050405020304" pitchFamily="18" charset="0"/>
              </a:rPr>
              <a:t>for </a:t>
            </a:r>
            <a:r>
              <a:rPr lang="en-US" sz="3200" b="1" dirty="0">
                <a:solidFill>
                  <a:schemeClr val="accent4">
                    <a:lumMod val="75000"/>
                  </a:schemeClr>
                </a:solidFill>
                <a:latin typeface="Times New Roman" panose="02020603050405020304" pitchFamily="18" charset="0"/>
                <a:cs typeface="Times New Roman" panose="02020603050405020304" pitchFamily="18" charset="0"/>
              </a:rPr>
              <a:t>pink rot control</a:t>
            </a:r>
            <a:endParaRPr lang="en-US" altLang="zh-CN" sz="3200" b="1" dirty="0">
              <a:solidFill>
                <a:schemeClr val="accent4">
                  <a:lumMod val="75000"/>
                </a:schemeClr>
              </a:solidFill>
              <a:latin typeface="Times New Roman" panose="02020603050405020304" pitchFamily="18" charset="0"/>
              <a:cs typeface="Times New Roman" panose="02020603050405020304" pitchFamily="18" charset="0"/>
            </a:endParaRPr>
          </a:p>
        </p:txBody>
      </p:sp>
      <p:graphicFrame>
        <p:nvGraphicFramePr>
          <p:cNvPr id="2" name="Table 3">
            <a:extLst>
              <a:ext uri="{FF2B5EF4-FFF2-40B4-BE49-F238E27FC236}">
                <a16:creationId xmlns:a16="http://schemas.microsoft.com/office/drawing/2014/main" xmlns="" id="{EF74C19D-8C05-A740-84BC-AB48E42ED22C}"/>
              </a:ext>
            </a:extLst>
          </p:cNvPr>
          <p:cNvGraphicFramePr>
            <a:graphicFrameLocks noGrp="1"/>
          </p:cNvGraphicFramePr>
          <p:nvPr>
            <p:extLst>
              <p:ext uri="{D42A27DB-BD31-4B8C-83A1-F6EECF244321}">
                <p14:modId xmlns:p14="http://schemas.microsoft.com/office/powerpoint/2010/main" val="4015491737"/>
              </p:ext>
            </p:extLst>
          </p:nvPr>
        </p:nvGraphicFramePr>
        <p:xfrm>
          <a:off x="1445874" y="1693376"/>
          <a:ext cx="9300252" cy="3133220"/>
        </p:xfrm>
        <a:graphic>
          <a:graphicData uri="http://schemas.openxmlformats.org/drawingml/2006/table">
            <a:tbl>
              <a:tblPr firstRow="1" bandRow="1">
                <a:tableStyleId>{5C22544A-7EE6-4342-B048-85BDC9FD1C3A}</a:tableStyleId>
              </a:tblPr>
              <a:tblGrid>
                <a:gridCol w="3100084">
                  <a:extLst>
                    <a:ext uri="{9D8B030D-6E8A-4147-A177-3AD203B41FA5}">
                      <a16:colId xmlns:a16="http://schemas.microsoft.com/office/drawing/2014/main" xmlns="" val="1803891412"/>
                    </a:ext>
                  </a:extLst>
                </a:gridCol>
                <a:gridCol w="3100084">
                  <a:extLst>
                    <a:ext uri="{9D8B030D-6E8A-4147-A177-3AD203B41FA5}">
                      <a16:colId xmlns:a16="http://schemas.microsoft.com/office/drawing/2014/main" xmlns="" val="2961361641"/>
                    </a:ext>
                  </a:extLst>
                </a:gridCol>
                <a:gridCol w="3100084">
                  <a:extLst>
                    <a:ext uri="{9D8B030D-6E8A-4147-A177-3AD203B41FA5}">
                      <a16:colId xmlns:a16="http://schemas.microsoft.com/office/drawing/2014/main" xmlns="" val="2231755790"/>
                    </a:ext>
                  </a:extLst>
                </a:gridCol>
              </a:tblGrid>
              <a:tr h="684204">
                <a:tc>
                  <a:txBody>
                    <a:bodyPr/>
                    <a:lstStyle/>
                    <a:p>
                      <a:r>
                        <a:rPr lang="en-US" sz="1800" u="sng" dirty="0">
                          <a:solidFill>
                            <a:schemeClr val="tx1"/>
                          </a:solidFill>
                          <a:latin typeface="Times New Roman" panose="02020603050405020304" pitchFamily="18" charset="0"/>
                          <a:ea typeface="Times New Roman" panose="02020603050405020304" pitchFamily="18" charset="0"/>
                        </a:rPr>
                        <a:t>Susceptible</a:t>
                      </a:r>
                      <a:endParaRPr lang="en-US" dirty="0"/>
                    </a:p>
                  </a:txBody>
                  <a:tcPr/>
                </a:tc>
                <a:tc>
                  <a:txBody>
                    <a:bodyPr/>
                    <a:lstStyle/>
                    <a:p>
                      <a:r>
                        <a:rPr lang="en-US" sz="1800" u="sng" dirty="0">
                          <a:solidFill>
                            <a:schemeClr val="tx1"/>
                          </a:solidFill>
                          <a:latin typeface="Times New Roman" panose="02020603050405020304" pitchFamily="18" charset="0"/>
                          <a:ea typeface="Times New Roman" panose="02020603050405020304" pitchFamily="18" charset="0"/>
                        </a:rPr>
                        <a:t>Moderate resistant</a:t>
                      </a:r>
                      <a:endParaRPr lang="en-US" dirty="0"/>
                    </a:p>
                  </a:txBody>
                  <a:tcPr/>
                </a:tc>
                <a:tc>
                  <a:txBody>
                    <a:bodyPr/>
                    <a:lstStyle/>
                    <a:p>
                      <a:r>
                        <a:rPr lang="en-US" sz="1800" u="sng" dirty="0">
                          <a:solidFill>
                            <a:schemeClr val="tx1"/>
                          </a:solidFill>
                          <a:latin typeface="Times New Roman" panose="02020603050405020304" pitchFamily="18" charset="0"/>
                          <a:ea typeface="Times New Roman" panose="02020603050405020304" pitchFamily="18" charset="0"/>
                        </a:rPr>
                        <a:t>Highly tolerant</a:t>
                      </a:r>
                      <a:endParaRPr lang="en-US" dirty="0"/>
                    </a:p>
                  </a:txBody>
                  <a:tcPr/>
                </a:tc>
                <a:extLst>
                  <a:ext uri="{0D108BD9-81ED-4DB2-BD59-A6C34878D82A}">
                    <a16:rowId xmlns:a16="http://schemas.microsoft.com/office/drawing/2014/main" xmlns="" val="839560411"/>
                  </a:ext>
                </a:extLst>
              </a:tr>
              <a:tr h="684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imes New Roman" panose="02020603050405020304" pitchFamily="18" charset="0"/>
                          <a:ea typeface="Times New Roman" panose="02020603050405020304" pitchFamily="18" charset="0"/>
                        </a:rPr>
                        <a:t>Red </a:t>
                      </a:r>
                      <a:r>
                        <a:rPr lang="en-US" sz="1800" dirty="0" err="1">
                          <a:solidFill>
                            <a:schemeClr val="tx1"/>
                          </a:solidFill>
                          <a:latin typeface="Times New Roman" panose="02020603050405020304" pitchFamily="18" charset="0"/>
                          <a:ea typeface="Times New Roman" panose="02020603050405020304" pitchFamily="18" charset="0"/>
                        </a:rPr>
                        <a:t>LaSoda</a:t>
                      </a:r>
                      <a:endParaRPr lang="en-US" sz="1800" dirty="0">
                        <a:solidFill>
                          <a:schemeClr val="tx1"/>
                        </a:solidFill>
                        <a:latin typeface="Times New Roman" panose="02020603050405020304" pitchFamily="18" charset="0"/>
                        <a:ea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imes New Roman" panose="02020603050405020304" pitchFamily="18" charset="0"/>
                          <a:ea typeface="Times New Roman" panose="02020603050405020304" pitchFamily="18" charset="0"/>
                        </a:rPr>
                        <a:t>Ranger Russet </a:t>
                      </a:r>
                    </a:p>
                  </a:txBody>
                  <a:tcPr/>
                </a:tc>
                <a:tc>
                  <a:txBody>
                    <a:bodyPr/>
                    <a:lstStyle/>
                    <a:p>
                      <a:r>
                        <a:rPr lang="en-US" sz="1800" dirty="0">
                          <a:solidFill>
                            <a:schemeClr val="tx1"/>
                          </a:solidFill>
                          <a:latin typeface="Times New Roman" panose="02020603050405020304" pitchFamily="18" charset="0"/>
                          <a:ea typeface="Times New Roman" panose="02020603050405020304" pitchFamily="18" charset="0"/>
                        </a:rPr>
                        <a:t>Snowden</a:t>
                      </a:r>
                      <a:endParaRPr lang="en-US" dirty="0"/>
                    </a:p>
                  </a:txBody>
                  <a:tcPr/>
                </a:tc>
                <a:extLst>
                  <a:ext uri="{0D108BD9-81ED-4DB2-BD59-A6C34878D82A}">
                    <a16:rowId xmlns:a16="http://schemas.microsoft.com/office/drawing/2014/main" xmlns="" val="3192928179"/>
                  </a:ext>
                </a:extLst>
              </a:tr>
              <a:tr h="684204">
                <a:tc>
                  <a:txBody>
                    <a:bodyPr/>
                    <a:lstStyle/>
                    <a:p>
                      <a:r>
                        <a:rPr lang="en-US" sz="1800" dirty="0">
                          <a:solidFill>
                            <a:schemeClr val="tx1"/>
                          </a:solidFill>
                          <a:latin typeface="Times New Roman" panose="02020603050405020304" pitchFamily="18" charset="0"/>
                          <a:ea typeface="Times New Roman" panose="02020603050405020304" pitchFamily="18" charset="0"/>
                        </a:rPr>
                        <a:t>Shepody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imes New Roman" panose="02020603050405020304" pitchFamily="18" charset="0"/>
                          <a:ea typeface="Times New Roman" panose="02020603050405020304" pitchFamily="18" charset="0"/>
                        </a:rPr>
                        <a:t>Russet Burbank </a:t>
                      </a:r>
                      <a:endParaRPr lang="en-US" dirty="0"/>
                    </a:p>
                  </a:txBody>
                  <a:tcPr/>
                </a:tc>
                <a:tc>
                  <a:txBody>
                    <a:bodyPr/>
                    <a:lstStyle/>
                    <a:p>
                      <a:r>
                        <a:rPr lang="en-US" sz="1800" dirty="0">
                          <a:solidFill>
                            <a:schemeClr val="tx1"/>
                          </a:solidFill>
                          <a:latin typeface="Times New Roman" panose="02020603050405020304" pitchFamily="18" charset="0"/>
                          <a:ea typeface="Times New Roman" panose="02020603050405020304" pitchFamily="18" charset="0"/>
                        </a:rPr>
                        <a:t>Atlantic</a:t>
                      </a:r>
                      <a:endParaRPr lang="en-US" dirty="0"/>
                    </a:p>
                  </a:txBody>
                  <a:tcPr/>
                </a:tc>
                <a:extLst>
                  <a:ext uri="{0D108BD9-81ED-4DB2-BD59-A6C34878D82A}">
                    <a16:rowId xmlns:a16="http://schemas.microsoft.com/office/drawing/2014/main" xmlns="" val="3691050706"/>
                  </a:ext>
                </a:extLst>
              </a:tr>
              <a:tr h="396404">
                <a:tc>
                  <a:txBody>
                    <a:bodyPr/>
                    <a:lstStyle/>
                    <a:p>
                      <a:r>
                        <a:rPr lang="en-US" sz="1800" dirty="0">
                          <a:solidFill>
                            <a:schemeClr val="tx1"/>
                          </a:solidFill>
                          <a:latin typeface="Times New Roman" panose="02020603050405020304" pitchFamily="18" charset="0"/>
                          <a:ea typeface="Times New Roman" panose="02020603050405020304" pitchFamily="18" charset="0"/>
                        </a:rPr>
                        <a:t>Goldrush</a:t>
                      </a:r>
                      <a:endParaRPr lang="en-US" dirty="0"/>
                    </a:p>
                  </a:txBody>
                  <a:tcPr/>
                </a:tc>
                <a:tc>
                  <a:txBody>
                    <a:bodyPr/>
                    <a:lstStyle/>
                    <a:p>
                      <a:endParaRPr lang="en-US" dirty="0"/>
                    </a:p>
                  </a:txBody>
                  <a:tcPr/>
                </a:tc>
                <a:tc>
                  <a:txBody>
                    <a:bodyPr/>
                    <a:lstStyle/>
                    <a:p>
                      <a:r>
                        <a:rPr lang="en-US" sz="1800" dirty="0">
                          <a:solidFill>
                            <a:schemeClr val="tx1"/>
                          </a:solidFill>
                          <a:latin typeface="Times New Roman" panose="02020603050405020304" pitchFamily="18" charset="0"/>
                          <a:ea typeface="Times New Roman" panose="02020603050405020304" pitchFamily="18" charset="0"/>
                        </a:rPr>
                        <a:t>Pike</a:t>
                      </a:r>
                      <a:endParaRPr lang="en-US" dirty="0"/>
                    </a:p>
                  </a:txBody>
                  <a:tcPr/>
                </a:tc>
                <a:extLst>
                  <a:ext uri="{0D108BD9-81ED-4DB2-BD59-A6C34878D82A}">
                    <a16:rowId xmlns:a16="http://schemas.microsoft.com/office/drawing/2014/main" xmlns="" val="379868409"/>
                  </a:ext>
                </a:extLst>
              </a:tr>
              <a:tr h="684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imes New Roman" panose="02020603050405020304" pitchFamily="18" charset="0"/>
                          <a:ea typeface="Times New Roman" panose="02020603050405020304" pitchFamily="18" charset="0"/>
                        </a:rPr>
                        <a:t>Russet Norkotah</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737012134"/>
                  </a:ext>
                </a:extLst>
              </a:tr>
            </a:tbl>
          </a:graphicData>
        </a:graphic>
      </p:graphicFrame>
    </p:spTree>
    <p:extLst>
      <p:ext uri="{BB962C8B-B14F-4D97-AF65-F5344CB8AC3E}">
        <p14:creationId xmlns:p14="http://schemas.microsoft.com/office/powerpoint/2010/main" val="210336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xmlns="" id="{34C13847-AE7B-6946-89B7-A3D1667E14D7}"/>
              </a:ext>
            </a:extLst>
          </p:cNvPr>
          <p:cNvSpPr txBox="1"/>
          <p:nvPr/>
        </p:nvSpPr>
        <p:spPr>
          <a:xfrm>
            <a:off x="143794" y="134914"/>
            <a:ext cx="3164649" cy="584775"/>
          </a:xfrm>
          <a:prstGeom prst="rect">
            <a:avLst/>
          </a:prstGeom>
          <a:noFill/>
        </p:spPr>
        <p:txBody>
          <a:bodyPr wrap="none" rtlCol="0">
            <a:spAutoFit/>
          </a:bodyPr>
          <a:lstStyle/>
          <a:p>
            <a:r>
              <a:rPr lang="en-US" altLang="zh-CN" sz="3200" b="1" dirty="0">
                <a:latin typeface="华文新魏" panose="02010800040101010101" pitchFamily="2" charset="-122"/>
                <a:ea typeface="华文新魏" panose="02010800040101010101" pitchFamily="2" charset="-122"/>
              </a:rPr>
              <a:t>Field inoculation</a:t>
            </a:r>
            <a:endParaRPr lang="zh-CN" altLang="en-US" sz="3200" b="1" dirty="0">
              <a:latin typeface="华文新魏" panose="02010800040101010101" pitchFamily="2" charset="-122"/>
              <a:ea typeface="华文新魏" panose="02010800040101010101" pitchFamily="2" charset="-122"/>
            </a:endParaRPr>
          </a:p>
        </p:txBody>
      </p:sp>
      <p:grpSp>
        <p:nvGrpSpPr>
          <p:cNvPr id="13" name="Group 12">
            <a:extLst>
              <a:ext uri="{FF2B5EF4-FFF2-40B4-BE49-F238E27FC236}">
                <a16:creationId xmlns:a16="http://schemas.microsoft.com/office/drawing/2014/main" xmlns="" id="{518E805B-CC33-1D44-B3D4-78820F4883CF}"/>
              </a:ext>
            </a:extLst>
          </p:cNvPr>
          <p:cNvGrpSpPr/>
          <p:nvPr/>
        </p:nvGrpSpPr>
        <p:grpSpPr>
          <a:xfrm>
            <a:off x="801256" y="991328"/>
            <a:ext cx="6096000" cy="1617196"/>
            <a:chOff x="1607937" y="1551130"/>
            <a:chExt cx="6096000" cy="1617196"/>
          </a:xfrm>
        </p:grpSpPr>
        <p:sp>
          <p:nvSpPr>
            <p:cNvPr id="10" name="Rectangle 9">
              <a:extLst>
                <a:ext uri="{FF2B5EF4-FFF2-40B4-BE49-F238E27FC236}">
                  <a16:creationId xmlns:a16="http://schemas.microsoft.com/office/drawing/2014/main" xmlns="" id="{2C72BC34-E076-E748-9F81-3CB070F34C12}"/>
                </a:ext>
              </a:extLst>
            </p:cNvPr>
            <p:cNvSpPr/>
            <p:nvPr/>
          </p:nvSpPr>
          <p:spPr>
            <a:xfrm>
              <a:off x="1607937" y="1597669"/>
              <a:ext cx="4865253" cy="157065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7" name="Rectangle 6">
              <a:extLst>
                <a:ext uri="{FF2B5EF4-FFF2-40B4-BE49-F238E27FC236}">
                  <a16:creationId xmlns:a16="http://schemas.microsoft.com/office/drawing/2014/main" xmlns="" id="{1F24B155-5BE3-E545-8797-3EF15C5D6296}"/>
                </a:ext>
              </a:extLst>
            </p:cNvPr>
            <p:cNvSpPr/>
            <p:nvPr/>
          </p:nvSpPr>
          <p:spPr>
            <a:xfrm>
              <a:off x="1607937" y="1551130"/>
              <a:ext cx="6096000" cy="1521955"/>
            </a:xfrm>
            <a:prstGeom prst="rect">
              <a:avLst/>
            </a:prstGeom>
          </p:spPr>
          <p:txBody>
            <a:bodyPr>
              <a:spAutoFit/>
            </a:bodyPr>
            <a:lstStyle/>
            <a:p>
              <a:pPr lvl="0">
                <a:lnSpc>
                  <a:spcPct val="150000"/>
                </a:lnSpc>
              </a:pPr>
              <a:r>
                <a:rPr lang="en-US" sz="2400" dirty="0">
                  <a:latin typeface="Times New Roman" panose="02020603050405020304" pitchFamily="18" charset="0"/>
                  <a:cs typeface="Times New Roman" panose="02020603050405020304" pitchFamily="18" charset="0"/>
                </a:rPr>
                <a:t>Inoculum</a:t>
              </a:r>
            </a:p>
            <a:p>
              <a:pPr lvl="1">
                <a:lnSpc>
                  <a:spcPct val="150000"/>
                </a:lnSpc>
              </a:pPr>
              <a:r>
                <a:rPr lang="en-US" sz="2000" dirty="0">
                  <a:latin typeface="Times New Roman" panose="02020603050405020304" pitchFamily="18" charset="0"/>
                  <a:cs typeface="Times New Roman" panose="02020603050405020304" pitchFamily="18" charset="0"/>
                </a:rPr>
                <a:t>5 </a:t>
              </a:r>
              <a:r>
                <a:rPr lang="en-US" sz="2000" i="1" dirty="0">
                  <a:latin typeface="Times New Roman" panose="02020603050405020304" pitchFamily="18" charset="0"/>
                  <a:cs typeface="Times New Roman" panose="02020603050405020304" pitchFamily="18" charset="0"/>
                </a:rPr>
                <a:t>P. </a:t>
              </a:r>
              <a:r>
                <a:rPr lang="en-US" sz="2000" i="1" dirty="0" err="1">
                  <a:latin typeface="Times New Roman" panose="02020603050405020304" pitchFamily="18" charset="0"/>
                  <a:cs typeface="Times New Roman" panose="02020603050405020304" pitchFamily="18" charset="0"/>
                </a:rPr>
                <a:t>erythroseptica</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isolates</a:t>
              </a:r>
            </a:p>
            <a:p>
              <a:pPr lvl="1">
                <a:lnSpc>
                  <a:spcPct val="150000"/>
                </a:lnSpc>
              </a:pPr>
              <a:r>
                <a:rPr lang="en-US" sz="2000" dirty="0">
                  <a:latin typeface="Times New Roman" panose="02020603050405020304" pitchFamily="18" charset="0"/>
                  <a:cs typeface="Times New Roman" panose="02020603050405020304" pitchFamily="18" charset="0"/>
                </a:rPr>
                <a:t>Incubated 4 weeks at room</a:t>
              </a:r>
              <a:r>
                <a:rPr lang="zh-CN"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temperature</a:t>
              </a:r>
            </a:p>
          </p:txBody>
        </p:sp>
      </p:grpSp>
      <p:grpSp>
        <p:nvGrpSpPr>
          <p:cNvPr id="14" name="Group 13">
            <a:extLst>
              <a:ext uri="{FF2B5EF4-FFF2-40B4-BE49-F238E27FC236}">
                <a16:creationId xmlns:a16="http://schemas.microsoft.com/office/drawing/2014/main" xmlns="" id="{8FEF2C7B-BA67-2D4F-BEE8-0AB25CFDA6FD}"/>
              </a:ext>
            </a:extLst>
          </p:cNvPr>
          <p:cNvGrpSpPr/>
          <p:nvPr/>
        </p:nvGrpSpPr>
        <p:grpSpPr>
          <a:xfrm>
            <a:off x="801256" y="2827987"/>
            <a:ext cx="4865253" cy="1762480"/>
            <a:chOff x="2553554" y="2946799"/>
            <a:chExt cx="4865253" cy="1762480"/>
          </a:xfrm>
        </p:grpSpPr>
        <p:sp>
          <p:nvSpPr>
            <p:cNvPr id="11" name="Rectangle 10">
              <a:extLst>
                <a:ext uri="{FF2B5EF4-FFF2-40B4-BE49-F238E27FC236}">
                  <a16:creationId xmlns:a16="http://schemas.microsoft.com/office/drawing/2014/main" xmlns="" id="{94AE6C31-3E3B-4141-BB5C-B4B352DEB950}"/>
                </a:ext>
              </a:extLst>
            </p:cNvPr>
            <p:cNvSpPr/>
            <p:nvPr/>
          </p:nvSpPr>
          <p:spPr>
            <a:xfrm>
              <a:off x="2553554" y="3013500"/>
              <a:ext cx="4865253" cy="169577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8" name="Rectangle 7">
              <a:extLst>
                <a:ext uri="{FF2B5EF4-FFF2-40B4-BE49-F238E27FC236}">
                  <a16:creationId xmlns:a16="http://schemas.microsoft.com/office/drawing/2014/main" xmlns="" id="{D4FA691B-D9D8-594E-9CA9-9D4735CDA344}"/>
                </a:ext>
              </a:extLst>
            </p:cNvPr>
            <p:cNvSpPr/>
            <p:nvPr/>
          </p:nvSpPr>
          <p:spPr>
            <a:xfrm>
              <a:off x="2553554" y="2946799"/>
              <a:ext cx="4865253" cy="1521955"/>
            </a:xfrm>
            <a:prstGeom prst="rect">
              <a:avLst/>
            </a:prstGeom>
          </p:spPr>
          <p:txBody>
            <a:bodyPr wrap="square">
              <a:spAutoFit/>
            </a:bodyPr>
            <a:lstStyle/>
            <a:p>
              <a:pPr lvl="0">
                <a:lnSpc>
                  <a:spcPct val="150000"/>
                </a:lnSpc>
              </a:pPr>
              <a:r>
                <a:rPr lang="en-US" sz="2400" dirty="0">
                  <a:latin typeface="Times New Roman" panose="02020603050405020304" pitchFamily="18" charset="0"/>
                  <a:cs typeface="Times New Roman" panose="02020603050405020304" pitchFamily="18" charset="0"/>
                </a:rPr>
                <a:t>Inoculation</a:t>
              </a:r>
            </a:p>
            <a:p>
              <a:pPr lvl="1">
                <a:lnSpc>
                  <a:spcPct val="150000"/>
                </a:lnSpc>
              </a:pPr>
              <a:r>
                <a:rPr lang="en-US" sz="2000" dirty="0">
                  <a:latin typeface="Times New Roman" panose="02020603050405020304" pitchFamily="18" charset="0"/>
                  <a:cs typeface="Times New Roman" panose="02020603050405020304" pitchFamily="18" charset="0"/>
                </a:rPr>
                <a:t>1.5 L inoculum applied to each 10-ft row</a:t>
              </a:r>
            </a:p>
            <a:p>
              <a:pPr lvl="1">
                <a:lnSpc>
                  <a:spcPct val="150000"/>
                </a:lnSpc>
              </a:pPr>
              <a:r>
                <a:rPr lang="en-US" sz="2000" dirty="0">
                  <a:latin typeface="Times New Roman" panose="02020603050405020304" pitchFamily="18" charset="0"/>
                  <a:cs typeface="Times New Roman" panose="02020603050405020304" pitchFamily="18" charset="0"/>
                </a:rPr>
                <a:t>Hand planting at 1-ft spacing</a:t>
              </a:r>
            </a:p>
          </p:txBody>
        </p:sp>
      </p:grpSp>
      <p:grpSp>
        <p:nvGrpSpPr>
          <p:cNvPr id="15" name="Group 14">
            <a:extLst>
              <a:ext uri="{FF2B5EF4-FFF2-40B4-BE49-F238E27FC236}">
                <a16:creationId xmlns:a16="http://schemas.microsoft.com/office/drawing/2014/main" xmlns="" id="{4FBD3C56-90A3-B34F-AE7C-CFD60663E2A4}"/>
              </a:ext>
            </a:extLst>
          </p:cNvPr>
          <p:cNvGrpSpPr/>
          <p:nvPr/>
        </p:nvGrpSpPr>
        <p:grpSpPr>
          <a:xfrm>
            <a:off x="801256" y="4810440"/>
            <a:ext cx="4865253" cy="1975990"/>
            <a:chOff x="3400584" y="4047169"/>
            <a:chExt cx="4154937" cy="1975990"/>
          </a:xfrm>
        </p:grpSpPr>
        <p:sp>
          <p:nvSpPr>
            <p:cNvPr id="12" name="Rectangle 11">
              <a:extLst>
                <a:ext uri="{FF2B5EF4-FFF2-40B4-BE49-F238E27FC236}">
                  <a16:creationId xmlns:a16="http://schemas.microsoft.com/office/drawing/2014/main" xmlns="" id="{82B0227A-958A-8943-A194-0BC9AB08C0D4}"/>
                </a:ext>
              </a:extLst>
            </p:cNvPr>
            <p:cNvSpPr/>
            <p:nvPr/>
          </p:nvSpPr>
          <p:spPr>
            <a:xfrm>
              <a:off x="3400584" y="4126261"/>
              <a:ext cx="4154937" cy="181780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9" name="Rectangle 8">
              <a:extLst>
                <a:ext uri="{FF2B5EF4-FFF2-40B4-BE49-F238E27FC236}">
                  <a16:creationId xmlns:a16="http://schemas.microsoft.com/office/drawing/2014/main" xmlns="" id="{C8B814F3-E0B3-BC4E-855C-AFC1BF7E8332}"/>
                </a:ext>
              </a:extLst>
            </p:cNvPr>
            <p:cNvSpPr/>
            <p:nvPr/>
          </p:nvSpPr>
          <p:spPr>
            <a:xfrm>
              <a:off x="3400584" y="4047169"/>
              <a:ext cx="4154937" cy="1975990"/>
            </a:xfrm>
            <a:prstGeom prst="rect">
              <a:avLst/>
            </a:prstGeom>
          </p:spPr>
          <p:txBody>
            <a:bodyPr wrap="square">
              <a:spAutoFit/>
            </a:bodyPr>
            <a:lstStyle/>
            <a:p>
              <a:pPr lvl="0">
                <a:lnSpc>
                  <a:spcPct val="150000"/>
                </a:lnSpc>
              </a:pPr>
              <a:r>
                <a:rPr lang="en-US" sz="2400" dirty="0">
                  <a:latin typeface="Times New Roman" panose="02020603050405020304" pitchFamily="18" charset="0"/>
                  <a:cs typeface="Times New Roman" panose="02020603050405020304" pitchFamily="18" charset="0"/>
                </a:rPr>
                <a:t>Evaluation</a:t>
              </a:r>
            </a:p>
            <a:p>
              <a:pPr lvl="1">
                <a:lnSpc>
                  <a:spcPct val="150000"/>
                </a:lnSpc>
              </a:pPr>
              <a:r>
                <a:rPr lang="en-US" sz="2000" dirty="0">
                  <a:latin typeface="Times New Roman" panose="02020603050405020304" pitchFamily="18" charset="0"/>
                  <a:cs typeface="Times New Roman" panose="02020603050405020304" pitchFamily="18" charset="0"/>
                </a:rPr>
                <a:t>2 weeks post harvest</a:t>
              </a:r>
            </a:p>
            <a:p>
              <a:pPr lvl="1">
                <a:lnSpc>
                  <a:spcPct val="150000"/>
                </a:lnSpc>
              </a:pPr>
              <a:r>
                <a:rPr lang="en-US" sz="2000" dirty="0">
                  <a:latin typeface="Times New Roman" panose="02020603050405020304" pitchFamily="18" charset="0"/>
                  <a:cs typeface="Times New Roman" panose="02020603050405020304" pitchFamily="18" charset="0"/>
                </a:rPr>
                <a:t>Disease</a:t>
              </a:r>
            </a:p>
            <a:p>
              <a:pPr lvl="1">
                <a:lnSpc>
                  <a:spcPct val="150000"/>
                </a:lnSpc>
              </a:pPr>
              <a:r>
                <a:rPr lang="en-US" sz="2000" dirty="0">
                  <a:latin typeface="Times New Roman" panose="02020603050405020304" pitchFamily="18" charset="0"/>
                  <a:cs typeface="Times New Roman" panose="02020603050405020304" pitchFamily="18" charset="0"/>
                </a:rPr>
                <a:t>Yield</a:t>
              </a:r>
            </a:p>
          </p:txBody>
        </p:sp>
      </p:grpSp>
      <p:grpSp>
        <p:nvGrpSpPr>
          <p:cNvPr id="21" name="Group 20">
            <a:extLst>
              <a:ext uri="{FF2B5EF4-FFF2-40B4-BE49-F238E27FC236}">
                <a16:creationId xmlns:a16="http://schemas.microsoft.com/office/drawing/2014/main" xmlns="" id="{7739A307-4EDD-7A4E-89EA-55F06BA4041F}"/>
              </a:ext>
            </a:extLst>
          </p:cNvPr>
          <p:cNvGrpSpPr/>
          <p:nvPr/>
        </p:nvGrpSpPr>
        <p:grpSpPr>
          <a:xfrm>
            <a:off x="5822517" y="1407400"/>
            <a:ext cx="6255184" cy="5127554"/>
            <a:chOff x="5936816" y="1579784"/>
            <a:chExt cx="6255184" cy="5127554"/>
          </a:xfrm>
        </p:grpSpPr>
        <p:pic>
          <p:nvPicPr>
            <p:cNvPr id="16" name="Picture 15">
              <a:extLst>
                <a:ext uri="{FF2B5EF4-FFF2-40B4-BE49-F238E27FC236}">
                  <a16:creationId xmlns:a16="http://schemas.microsoft.com/office/drawing/2014/main" xmlns="" id="{768E0EB1-0774-6146-ABAB-05DBEB66799A}"/>
                </a:ext>
              </a:extLst>
            </p:cNvPr>
            <p:cNvPicPr>
              <a:picLocks noChangeAspect="1"/>
            </p:cNvPicPr>
            <p:nvPr/>
          </p:nvPicPr>
          <p:blipFill rotWithShape="1">
            <a:blip r:embed="rId2"/>
            <a:srcRect l="7479" t="7429" r="11955" b="7726"/>
            <a:stretch/>
          </p:blipFill>
          <p:spPr>
            <a:xfrm>
              <a:off x="5936816" y="1586339"/>
              <a:ext cx="3034461" cy="2396750"/>
            </a:xfrm>
            <a:prstGeom prst="rect">
              <a:avLst/>
            </a:prstGeom>
          </p:spPr>
        </p:pic>
        <p:pic>
          <p:nvPicPr>
            <p:cNvPr id="18" name="Picture 17">
              <a:extLst>
                <a:ext uri="{FF2B5EF4-FFF2-40B4-BE49-F238E27FC236}">
                  <a16:creationId xmlns:a16="http://schemas.microsoft.com/office/drawing/2014/main" xmlns="" id="{1EE1E4A7-3F9F-9B40-90FB-FF2E026D286A}"/>
                </a:ext>
              </a:extLst>
            </p:cNvPr>
            <p:cNvPicPr>
              <a:picLocks noChangeAspect="1"/>
            </p:cNvPicPr>
            <p:nvPr/>
          </p:nvPicPr>
          <p:blipFill rotWithShape="1">
            <a:blip r:embed="rId3"/>
            <a:srcRect l="22702" r="12545"/>
            <a:stretch/>
          </p:blipFill>
          <p:spPr>
            <a:xfrm rot="16200000">
              <a:off x="8003024" y="2619596"/>
              <a:ext cx="2180719" cy="5994766"/>
            </a:xfrm>
            <a:prstGeom prst="rect">
              <a:avLst/>
            </a:prstGeom>
          </p:spPr>
        </p:pic>
        <p:pic>
          <p:nvPicPr>
            <p:cNvPr id="20" name="Picture 19">
              <a:extLst>
                <a:ext uri="{FF2B5EF4-FFF2-40B4-BE49-F238E27FC236}">
                  <a16:creationId xmlns:a16="http://schemas.microsoft.com/office/drawing/2014/main" xmlns="" id="{5B453209-5AEF-9E49-8AA1-2CC335B10CC7}"/>
                </a:ext>
              </a:extLst>
            </p:cNvPr>
            <p:cNvPicPr>
              <a:picLocks noChangeAspect="1"/>
            </p:cNvPicPr>
            <p:nvPr/>
          </p:nvPicPr>
          <p:blipFill rotWithShape="1">
            <a:blip r:embed="rId4"/>
            <a:srcRect l="14652" t="6111" r="2014" b="7778"/>
            <a:stretch/>
          </p:blipFill>
          <p:spPr>
            <a:xfrm>
              <a:off x="9093383" y="1579784"/>
              <a:ext cx="3098617" cy="2401429"/>
            </a:xfrm>
            <a:prstGeom prst="rect">
              <a:avLst/>
            </a:prstGeom>
          </p:spPr>
        </p:pic>
      </p:grpSp>
    </p:spTree>
    <p:extLst>
      <p:ext uri="{BB962C8B-B14F-4D97-AF65-F5344CB8AC3E}">
        <p14:creationId xmlns:p14="http://schemas.microsoft.com/office/powerpoint/2010/main" val="308725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EEE7417-6BE5-0546-B486-991344017EDF}"/>
              </a:ext>
            </a:extLst>
          </p:cNvPr>
          <p:cNvPicPr>
            <a:picLocks noChangeAspect="1"/>
          </p:cNvPicPr>
          <p:nvPr/>
        </p:nvPicPr>
        <p:blipFill rotWithShape="1">
          <a:blip r:embed="rId3"/>
          <a:srcRect l="22142" t="41235" r="20719" b="22992"/>
          <a:stretch/>
        </p:blipFill>
        <p:spPr>
          <a:xfrm>
            <a:off x="1253695" y="1655832"/>
            <a:ext cx="9684609" cy="3546336"/>
          </a:xfrm>
          <a:prstGeom prst="rect">
            <a:avLst/>
          </a:prstGeom>
        </p:spPr>
      </p:pic>
    </p:spTree>
    <p:extLst>
      <p:ext uri="{BB962C8B-B14F-4D97-AF65-F5344CB8AC3E}">
        <p14:creationId xmlns:p14="http://schemas.microsoft.com/office/powerpoint/2010/main" val="311016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FFF9F961-5550-8646-8FE9-B8C7A9A15F82}"/>
              </a:ext>
            </a:extLst>
          </p:cNvPr>
          <p:cNvGrpSpPr/>
          <p:nvPr/>
        </p:nvGrpSpPr>
        <p:grpSpPr>
          <a:xfrm>
            <a:off x="2947458" y="485525"/>
            <a:ext cx="5664528" cy="6140413"/>
            <a:chOff x="2947458" y="485525"/>
            <a:chExt cx="5664528" cy="6140413"/>
          </a:xfrm>
        </p:grpSpPr>
        <p:pic>
          <p:nvPicPr>
            <p:cNvPr id="3" name="Picture 2">
              <a:extLst>
                <a:ext uri="{FF2B5EF4-FFF2-40B4-BE49-F238E27FC236}">
                  <a16:creationId xmlns:a16="http://schemas.microsoft.com/office/drawing/2014/main" xmlns="" id="{361A383D-46AA-2C43-847D-D875A58DE916}"/>
                </a:ext>
              </a:extLst>
            </p:cNvPr>
            <p:cNvPicPr>
              <a:picLocks noChangeAspect="1"/>
            </p:cNvPicPr>
            <p:nvPr/>
          </p:nvPicPr>
          <p:blipFill>
            <a:blip r:embed="rId3"/>
            <a:stretch>
              <a:fillRect/>
            </a:stretch>
          </p:blipFill>
          <p:spPr>
            <a:xfrm>
              <a:off x="2947458" y="485525"/>
              <a:ext cx="5664528" cy="6140413"/>
            </a:xfrm>
            <a:prstGeom prst="rect">
              <a:avLst/>
            </a:prstGeom>
          </p:spPr>
        </p:pic>
        <p:sp>
          <p:nvSpPr>
            <p:cNvPr id="4" name="TextBox 3">
              <a:extLst>
                <a:ext uri="{FF2B5EF4-FFF2-40B4-BE49-F238E27FC236}">
                  <a16:creationId xmlns:a16="http://schemas.microsoft.com/office/drawing/2014/main" xmlns="" id="{E334B2C4-BB3D-1247-8EDE-7E4C77485DD8}"/>
                </a:ext>
              </a:extLst>
            </p:cNvPr>
            <p:cNvSpPr txBox="1"/>
            <p:nvPr/>
          </p:nvSpPr>
          <p:spPr>
            <a:xfrm rot="3826786">
              <a:off x="6435550" y="3201787"/>
              <a:ext cx="2026067" cy="707886"/>
            </a:xfrm>
            <a:prstGeom prst="rect">
              <a:avLst/>
            </a:prstGeom>
            <a:noFill/>
          </p:spPr>
          <p:txBody>
            <a:bodyPr wrap="none" rtlCol="0">
              <a:spAutoFit/>
            </a:bodyPr>
            <a:lstStyle/>
            <a:p>
              <a:r>
                <a:rPr lang="en-US" sz="4000" b="1" dirty="0">
                  <a:solidFill>
                    <a:srgbClr val="FFFF00"/>
                  </a:solidFill>
                </a:rPr>
                <a:t>resistant</a:t>
              </a:r>
            </a:p>
          </p:txBody>
        </p:sp>
        <p:sp>
          <p:nvSpPr>
            <p:cNvPr id="5" name="TextBox 4">
              <a:extLst>
                <a:ext uri="{FF2B5EF4-FFF2-40B4-BE49-F238E27FC236}">
                  <a16:creationId xmlns:a16="http://schemas.microsoft.com/office/drawing/2014/main" xmlns="" id="{D88C59FB-AD48-A646-B9CA-BF39F1E1CA41}"/>
                </a:ext>
              </a:extLst>
            </p:cNvPr>
            <p:cNvSpPr txBox="1"/>
            <p:nvPr/>
          </p:nvSpPr>
          <p:spPr>
            <a:xfrm rot="17508334">
              <a:off x="2911606" y="3201788"/>
              <a:ext cx="2582374" cy="707886"/>
            </a:xfrm>
            <a:prstGeom prst="rect">
              <a:avLst/>
            </a:prstGeom>
            <a:noFill/>
          </p:spPr>
          <p:txBody>
            <a:bodyPr wrap="none" rtlCol="0">
              <a:spAutoFit/>
            </a:bodyPr>
            <a:lstStyle/>
            <a:p>
              <a:r>
                <a:rPr lang="en-US" sz="4000" b="1" dirty="0">
                  <a:solidFill>
                    <a:srgbClr val="FFFF00"/>
                  </a:solidFill>
                </a:rPr>
                <a:t>susceptible</a:t>
              </a:r>
            </a:p>
          </p:txBody>
        </p:sp>
      </p:grpSp>
    </p:spTree>
    <p:extLst>
      <p:ext uri="{BB962C8B-B14F-4D97-AF65-F5344CB8AC3E}">
        <p14:creationId xmlns:p14="http://schemas.microsoft.com/office/powerpoint/2010/main" val="390636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0581C507-7666-2044-A524-8E71D83DD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902742" y="-635794"/>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3D281DB6-4DF0-E844-AF1C-E9B4F54DE32E}"/>
              </a:ext>
            </a:extLst>
          </p:cNvPr>
          <p:cNvPicPr>
            <a:picLocks noChangeAspect="1"/>
          </p:cNvPicPr>
          <p:nvPr/>
        </p:nvPicPr>
        <p:blipFill rotWithShape="1">
          <a:blip r:embed="rId3"/>
          <a:srcRect t="50350"/>
          <a:stretch/>
        </p:blipFill>
        <p:spPr>
          <a:xfrm>
            <a:off x="2045490" y="4061623"/>
            <a:ext cx="6858001" cy="2431252"/>
          </a:xfrm>
          <a:prstGeom prst="rect">
            <a:avLst/>
          </a:prstGeom>
        </p:spPr>
      </p:pic>
      <p:pic>
        <p:nvPicPr>
          <p:cNvPr id="7" name="Picture 2">
            <a:extLst>
              <a:ext uri="{FF2B5EF4-FFF2-40B4-BE49-F238E27FC236}">
                <a16:creationId xmlns:a16="http://schemas.microsoft.com/office/drawing/2014/main" xmlns="" id="{F30B98DB-3726-344C-AEFD-9F7826ABA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70" y="0"/>
            <a:ext cx="9145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441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649</Words>
  <Application>Microsoft Office PowerPoint</Application>
  <PresentationFormat>Widescreen</PresentationFormat>
  <Paragraphs>157</Paragraphs>
  <Slides>16</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等线</vt:lpstr>
      <vt:lpstr>等线 Light</vt:lpstr>
      <vt:lpstr>华文新魏</vt:lpstr>
      <vt:lpstr>Times New Roman</vt:lpstr>
      <vt:lpstr>Office Theme</vt:lpstr>
      <vt:lpstr>PowerPoint Presentation</vt:lpstr>
      <vt:lpstr>Pink rot (Phytophthora erythroseptica) is a major threat in Maine</vt:lpstr>
      <vt:lpstr>Life cycle of Phytophthora erythroseptica </vt:lpstr>
      <vt:lpstr>Why screening for resistant varieties?</vt:lpstr>
      <vt:lpstr>Host resistance for pink rot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dc:creator>
  <cp:lastModifiedBy>user</cp:lastModifiedBy>
  <cp:revision>11</cp:revision>
  <dcterms:modified xsi:type="dcterms:W3CDTF">2021-02-11T17:41:01Z</dcterms:modified>
</cp:coreProperties>
</file>