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7" r:id="rId6"/>
    <p:sldId id="304" r:id="rId7"/>
    <p:sldId id="268" r:id="rId8"/>
    <p:sldId id="260" r:id="rId9"/>
    <p:sldId id="271" r:id="rId10"/>
    <p:sldId id="263" r:id="rId11"/>
    <p:sldId id="264" r:id="rId12"/>
    <p:sldId id="265" r:id="rId13"/>
    <p:sldId id="269" r:id="rId14"/>
    <p:sldId id="303" r:id="rId15"/>
    <p:sldId id="270" r:id="rId16"/>
  </p:sldIdLst>
  <p:sldSz cx="12190413" cy="6858000"/>
  <p:notesSz cx="6858000" cy="9144000"/>
  <p:embeddedFontLst>
    <p:embeddedFont>
      <p:font typeface="Calibri" panose="020F0502020204030204" pitchFamily="34" charset="0"/>
      <p:regular r:id="rId18"/>
      <p:bold r:id="rId19"/>
      <p:italic r:id="rId20"/>
      <p:boldItalic r:id="rId21"/>
    </p:embeddedFont>
    <p:embeddedFont>
      <p:font typeface="Arial Black" panose="020B0A04020102020204" pitchFamily="34" charset="0"/>
      <p:bold r:id="rId22"/>
    </p:embeddedFont>
    <p:embeddedFont>
      <p:font typeface="微软雅黑" panose="020B0503020204020204" pitchFamily="34" charset="-122"/>
      <p:regular r:id="rId23"/>
      <p:bold r:id="rId24"/>
    </p:embeddedFont>
    <p:embeddedFont>
      <p:font typeface="Calibri Light" panose="020F0302020204030204" pitchFamily="34" charset="0"/>
      <p:regular r:id="rId25"/>
      <p:italic r:id="rId26"/>
    </p:embeddedFont>
    <p:embeddedFont>
      <p:font typeface="宋体" panose="02010600030101010101" pitchFamily="2" charset="-122"/>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ixHyczUXMyNhHNFSrRz+a/yASV2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CC99FF"/>
    <a:srgbClr val="FBBA03"/>
    <a:srgbClr val="FFE699"/>
    <a:srgbClr val="FFFF99"/>
    <a:srgbClr val="FF5050"/>
    <a:srgbClr val="FF6699"/>
    <a:srgbClr val="46F8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CFD05E9-C01A-46C3-A5F9-248C46A2E5E7}">
  <a:tblStyle styleId="{7CFD05E9-C01A-46C3-A5F9-248C46A2E5E7}" styleName="Table_0">
    <a:wholeTbl>
      <a:tcTxStyle b="off" i="off">
        <a:font>
          <a:latin typeface="Calibri Light"/>
          <a:ea typeface="Calibri Light"/>
          <a:cs typeface="Calibri Ligh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Light"/>
          <a:ea typeface="Calibri Light"/>
          <a:cs typeface="Calibri Light"/>
        </a:font>
        <a:schemeClr val="lt1"/>
      </a:tcTxStyle>
      <a:tcStyle>
        <a:tcBdr/>
        <a:fill>
          <a:solidFill>
            <a:schemeClr val="accent1"/>
          </a:solidFill>
        </a:fill>
      </a:tcStyle>
    </a:lastCol>
    <a:firstCol>
      <a:tcTxStyle b="on" i="off">
        <a:font>
          <a:latin typeface="Calibri Light"/>
          <a:ea typeface="Calibri Light"/>
          <a:cs typeface="Calibri Light"/>
        </a:font>
        <a:schemeClr val="lt1"/>
      </a:tcTxStyle>
      <a:tcStyle>
        <a:tcBdr/>
        <a:fill>
          <a:solidFill>
            <a:schemeClr val="accent1"/>
          </a:solidFill>
        </a:fill>
      </a:tcStyle>
    </a:firstCol>
    <a:lastRow>
      <a:tcTxStyle b="on" i="off">
        <a:font>
          <a:latin typeface="Calibri Light"/>
          <a:ea typeface="Calibri Light"/>
          <a:cs typeface="Calibri Ligh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Light"/>
          <a:ea typeface="Calibri Light"/>
          <a:cs typeface="Calibri Ligh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76"/>
    <p:restoredTop sz="84545" autoAdjust="0"/>
  </p:normalViewPr>
  <p:slideViewPr>
    <p:cSldViewPr snapToGrid="0">
      <p:cViewPr varScale="1">
        <p:scale>
          <a:sx n="98" d="100"/>
          <a:sy n="98" d="100"/>
        </p:scale>
        <p:origin x="1404" y="9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customschemas.google.com/relationships/presentationmetadata" Target="metadata"/></Relationships>
</file>

<file path=ppt/charts/_rels/chart1.xml.rels><?xml version="1.0" encoding="UTF-8" standalone="yes"?>
<Relationships xmlns="http://schemas.openxmlformats.org/package/2006/relationships"><Relationship Id="rId3" Type="http://schemas.openxmlformats.org/officeDocument/2006/relationships/oleObject" Target="file:///Z:\&#25105;&#30340;&#20113;&#31471;&#30828;&#30424;\Lab%20shared\P2_Vapam%20project\2a-Fumigation%202020\2.%20(CL)%20Fumigation\2019-2020\19-20%20fumigation%20disease%20evaluation%20figur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katsuki\Desktop\EC50.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https://umainesystem-my.sharepoint.com/personal/kedi_li_maine_edu/Documents/Desktop/APS/EC5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umainesystem-my.sharepoint.com/personal/kedi_li_maine_edu/Documents/Desktop/APS/EC50.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https://umainesystem-my.sharepoint.com/personal/kedi_li_maine_edu/Documents/Desktop/APS/EC50.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'19-20#2 病害图'!$B$1</c:f>
              <c:strCache>
                <c:ptCount val="1"/>
                <c:pt idx="0">
                  <c:v>On plant</c:v>
                </c:pt>
              </c:strCache>
            </c:strRef>
          </c:tx>
          <c:spPr>
            <a:solidFill>
              <a:schemeClr val="accent1"/>
            </a:solidFill>
            <a:ln>
              <a:noFill/>
            </a:ln>
            <a:effectLst/>
            <a:sp3d/>
          </c:spPr>
          <c:invertIfNegative val="0"/>
          <c:cat>
            <c:strRef>
              <c:f>'19-20#2 病害图'!$A$2:$A$6</c:f>
              <c:strCache>
                <c:ptCount val="5"/>
                <c:pt idx="0">
                  <c:v>NTNI</c:v>
                </c:pt>
                <c:pt idx="1">
                  <c:v>NT</c:v>
                </c:pt>
                <c:pt idx="2">
                  <c:v>30 gal/A</c:v>
                </c:pt>
                <c:pt idx="3">
                  <c:v>45 gal/A</c:v>
                </c:pt>
                <c:pt idx="4">
                  <c:v>60 gal/A</c:v>
                </c:pt>
              </c:strCache>
            </c:strRef>
          </c:cat>
          <c:val>
            <c:numRef>
              <c:f>'19-20#2 病害图'!$B$2:$B$6</c:f>
              <c:numCache>
                <c:formatCode>General</c:formatCode>
                <c:ptCount val="5"/>
                <c:pt idx="0">
                  <c:v>17</c:v>
                </c:pt>
                <c:pt idx="1">
                  <c:v>33</c:v>
                </c:pt>
                <c:pt idx="2">
                  <c:v>16</c:v>
                </c:pt>
                <c:pt idx="3">
                  <c:v>11</c:v>
                </c:pt>
                <c:pt idx="4">
                  <c:v>16</c:v>
                </c:pt>
              </c:numCache>
            </c:numRef>
          </c:val>
          <c:extLst xmlns:c16r2="http://schemas.microsoft.com/office/drawing/2015/06/chart">
            <c:ext xmlns:c16="http://schemas.microsoft.com/office/drawing/2014/chart" uri="{C3380CC4-5D6E-409C-BE32-E72D297353CC}">
              <c16:uniqueId val="{00000000-426A-43F0-92E7-3B6F56FA7A94}"/>
            </c:ext>
          </c:extLst>
        </c:ser>
        <c:ser>
          <c:idx val="1"/>
          <c:order val="1"/>
          <c:tx>
            <c:strRef>
              <c:f>'19-20#2 病害图'!$C$1</c:f>
              <c:strCache>
                <c:ptCount val="1"/>
                <c:pt idx="0">
                  <c:v>On tuber</c:v>
                </c:pt>
              </c:strCache>
            </c:strRef>
          </c:tx>
          <c:spPr>
            <a:solidFill>
              <a:schemeClr val="accent2"/>
            </a:solidFill>
            <a:ln>
              <a:noFill/>
            </a:ln>
            <a:effectLst/>
            <a:sp3d/>
          </c:spPr>
          <c:invertIfNegative val="0"/>
          <c:cat>
            <c:strRef>
              <c:f>'19-20#2 病害图'!$A$2:$A$6</c:f>
              <c:strCache>
                <c:ptCount val="5"/>
                <c:pt idx="0">
                  <c:v>NTNI</c:v>
                </c:pt>
                <c:pt idx="1">
                  <c:v>NT</c:v>
                </c:pt>
                <c:pt idx="2">
                  <c:v>30 gal/A</c:v>
                </c:pt>
                <c:pt idx="3">
                  <c:v>45 gal/A</c:v>
                </c:pt>
                <c:pt idx="4">
                  <c:v>60 gal/A</c:v>
                </c:pt>
              </c:strCache>
            </c:strRef>
          </c:cat>
          <c:val>
            <c:numRef>
              <c:f>'19-20#2 病害图'!$C$2:$C$6</c:f>
              <c:numCache>
                <c:formatCode>General</c:formatCode>
                <c:ptCount val="5"/>
                <c:pt idx="0">
                  <c:v>20</c:v>
                </c:pt>
                <c:pt idx="1">
                  <c:v>45</c:v>
                </c:pt>
                <c:pt idx="2">
                  <c:v>22</c:v>
                </c:pt>
                <c:pt idx="3">
                  <c:v>15</c:v>
                </c:pt>
                <c:pt idx="4">
                  <c:v>20.5</c:v>
                </c:pt>
              </c:numCache>
            </c:numRef>
          </c:val>
          <c:extLst xmlns:c16r2="http://schemas.microsoft.com/office/drawing/2015/06/chart">
            <c:ext xmlns:c16="http://schemas.microsoft.com/office/drawing/2014/chart" uri="{C3380CC4-5D6E-409C-BE32-E72D297353CC}">
              <c16:uniqueId val="{00000001-426A-43F0-92E7-3B6F56FA7A94}"/>
            </c:ext>
          </c:extLst>
        </c:ser>
        <c:dLbls>
          <c:showLegendKey val="0"/>
          <c:showVal val="0"/>
          <c:showCatName val="0"/>
          <c:showSerName val="0"/>
          <c:showPercent val="0"/>
          <c:showBubbleSize val="0"/>
        </c:dLbls>
        <c:gapWidth val="150"/>
        <c:shape val="box"/>
        <c:axId val="275940696"/>
        <c:axId val="275939912"/>
        <c:axId val="358037864"/>
      </c:bar3DChart>
      <c:catAx>
        <c:axId val="2759406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275939912"/>
        <c:crosses val="autoZero"/>
        <c:auto val="1"/>
        <c:lblAlgn val="ctr"/>
        <c:lblOffset val="100"/>
        <c:noMultiLvlLbl val="0"/>
      </c:catAx>
      <c:valAx>
        <c:axId val="275939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75940696"/>
        <c:crosses val="autoZero"/>
        <c:crossBetween val="between"/>
      </c:valAx>
      <c:serAx>
        <c:axId val="358037864"/>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75939912"/>
        <c:crosses val="autoZero"/>
      </c:ser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6155958149649964E-2"/>
          <c:y val="3.3129524841213696E-2"/>
          <c:w val="0.74257988999291669"/>
          <c:h val="0.78232104048308204"/>
        </c:manualLayout>
      </c:layout>
      <c:bar3DChart>
        <c:barDir val="col"/>
        <c:grouping val="standard"/>
        <c:varyColors val="0"/>
        <c:ser>
          <c:idx val="0"/>
          <c:order val="0"/>
          <c:tx>
            <c:strRef>
              <c:f>Sheet3!$B$1</c:f>
              <c:strCache>
                <c:ptCount val="1"/>
                <c:pt idx="0">
                  <c:v>On tuber</c:v>
                </c:pt>
              </c:strCache>
            </c:strRef>
          </c:tx>
          <c:spPr>
            <a:solidFill>
              <a:schemeClr val="accent1">
                <a:lumMod val="60000"/>
                <a:lumOff val="40000"/>
              </a:schemeClr>
            </a:solidFill>
            <a:ln>
              <a:noFill/>
            </a:ln>
            <a:effectLst/>
            <a:sp3d/>
          </c:spPr>
          <c:invertIfNegative val="0"/>
          <c:dPt>
            <c:idx val="1"/>
            <c:invertIfNegative val="0"/>
            <c:bubble3D val="0"/>
            <c:spPr>
              <a:solidFill>
                <a:schemeClr val="accent4">
                  <a:lumMod val="40000"/>
                  <a:lumOff val="60000"/>
                </a:schemeClr>
              </a:solidFill>
              <a:ln>
                <a:noFill/>
              </a:ln>
              <a:effectLst/>
              <a:sp3d/>
            </c:spPr>
            <c:extLst xmlns:c16r2="http://schemas.microsoft.com/office/drawing/2015/06/chart">
              <c:ext xmlns:c16="http://schemas.microsoft.com/office/drawing/2014/chart" uri="{C3380CC4-5D6E-409C-BE32-E72D297353CC}">
                <c16:uniqueId val="{00000003-0E55-46A2-9629-190A99BC7901}"/>
              </c:ext>
            </c:extLst>
          </c:dPt>
          <c:dPt>
            <c:idx val="2"/>
            <c:invertIfNegative val="0"/>
            <c:bubble3D val="0"/>
            <c:spPr>
              <a:solidFill>
                <a:schemeClr val="bg1">
                  <a:lumMod val="75000"/>
                </a:schemeClr>
              </a:solidFill>
              <a:ln>
                <a:noFill/>
              </a:ln>
              <a:effectLst/>
              <a:sp3d/>
            </c:spPr>
            <c:extLst xmlns:c16r2="http://schemas.microsoft.com/office/drawing/2015/06/chart">
              <c:ext xmlns:c16="http://schemas.microsoft.com/office/drawing/2014/chart" uri="{C3380CC4-5D6E-409C-BE32-E72D297353CC}">
                <c16:uniqueId val="{00000005-0E55-46A2-9629-190A99BC7901}"/>
              </c:ext>
            </c:extLst>
          </c:dPt>
          <c:dPt>
            <c:idx val="3"/>
            <c:invertIfNegative val="0"/>
            <c:bubble3D val="0"/>
            <c:spPr>
              <a:solidFill>
                <a:schemeClr val="accent6">
                  <a:lumMod val="60000"/>
                  <a:lumOff val="40000"/>
                </a:schemeClr>
              </a:solidFill>
              <a:ln>
                <a:noFill/>
              </a:ln>
              <a:effectLst/>
              <a:sp3d/>
            </c:spPr>
            <c:extLst xmlns:c16r2="http://schemas.microsoft.com/office/drawing/2015/06/chart">
              <c:ext xmlns:c16="http://schemas.microsoft.com/office/drawing/2014/chart" uri="{C3380CC4-5D6E-409C-BE32-E72D297353CC}">
                <c16:uniqueId val="{00000007-0E55-46A2-9629-190A99BC7901}"/>
              </c:ext>
            </c:extLst>
          </c:dPt>
          <c:cat>
            <c:strRef>
              <c:f>Sheet3!$A$2:$A$5</c:f>
              <c:strCache>
                <c:ptCount val="4"/>
                <c:pt idx="0">
                  <c:v>Elatus</c:v>
                </c:pt>
                <c:pt idx="1">
                  <c:v>Aprovia</c:v>
                </c:pt>
                <c:pt idx="2">
                  <c:v>NT</c:v>
                </c:pt>
                <c:pt idx="3">
                  <c:v>NTNI</c:v>
                </c:pt>
              </c:strCache>
            </c:strRef>
          </c:cat>
          <c:val>
            <c:numRef>
              <c:f>Sheet3!$B$2:$B$5</c:f>
              <c:numCache>
                <c:formatCode>General</c:formatCode>
                <c:ptCount val="4"/>
                <c:pt idx="0">
                  <c:v>5.87</c:v>
                </c:pt>
                <c:pt idx="1">
                  <c:v>5.93</c:v>
                </c:pt>
                <c:pt idx="2">
                  <c:v>7.93</c:v>
                </c:pt>
                <c:pt idx="3">
                  <c:v>5.3</c:v>
                </c:pt>
              </c:numCache>
            </c:numRef>
          </c:val>
          <c:extLst xmlns:c16r2="http://schemas.microsoft.com/office/drawing/2015/06/chart">
            <c:ext xmlns:c16="http://schemas.microsoft.com/office/drawing/2014/chart" uri="{C3380CC4-5D6E-409C-BE32-E72D297353CC}">
              <c16:uniqueId val="{00000000-0E55-46A2-9629-190A99BC7901}"/>
            </c:ext>
          </c:extLst>
        </c:ser>
        <c:ser>
          <c:idx val="1"/>
          <c:order val="1"/>
          <c:tx>
            <c:strRef>
              <c:f>Sheet3!$C$1</c:f>
              <c:strCache>
                <c:ptCount val="1"/>
                <c:pt idx="0">
                  <c:v>On plant</c:v>
                </c:pt>
              </c:strCache>
            </c:strRef>
          </c:tx>
          <c:spPr>
            <a:solidFill>
              <a:srgbClr val="5B9BD5"/>
            </a:solidFill>
            <a:ln>
              <a:noFill/>
            </a:ln>
            <a:effectLst/>
            <a:sp3d/>
          </c:spPr>
          <c:invertIfNegative val="0"/>
          <c:dPt>
            <c:idx val="1"/>
            <c:invertIfNegative val="0"/>
            <c:bubble3D val="0"/>
            <c:spPr>
              <a:solidFill>
                <a:srgbClr val="FFCC31"/>
              </a:solidFill>
              <a:ln>
                <a:noFill/>
              </a:ln>
              <a:effectLst/>
              <a:sp3d/>
            </c:spPr>
            <c:extLst xmlns:c16r2="http://schemas.microsoft.com/office/drawing/2015/06/chart">
              <c:ext xmlns:c16="http://schemas.microsoft.com/office/drawing/2014/chart" uri="{C3380CC4-5D6E-409C-BE32-E72D297353CC}">
                <c16:uniqueId val="{00000002-0E55-46A2-9629-190A99BC7901}"/>
              </c:ext>
            </c:extLst>
          </c:dPt>
          <c:dPt>
            <c:idx val="2"/>
            <c:invertIfNegative val="0"/>
            <c:bubble3D val="0"/>
            <c:spPr>
              <a:solidFill>
                <a:srgbClr val="646462"/>
              </a:solidFill>
              <a:ln>
                <a:noFill/>
              </a:ln>
              <a:effectLst/>
              <a:sp3d/>
            </c:spPr>
            <c:extLst xmlns:c16r2="http://schemas.microsoft.com/office/drawing/2015/06/chart">
              <c:ext xmlns:c16="http://schemas.microsoft.com/office/drawing/2014/chart" uri="{C3380CC4-5D6E-409C-BE32-E72D297353CC}">
                <c16:uniqueId val="{00000004-0E55-46A2-9629-190A99BC7901}"/>
              </c:ext>
            </c:extLst>
          </c:dPt>
          <c:dPt>
            <c:idx val="3"/>
            <c:invertIfNegative val="0"/>
            <c:bubble3D val="0"/>
            <c:spPr>
              <a:solidFill>
                <a:srgbClr val="32BE71"/>
              </a:solidFill>
              <a:ln>
                <a:noFill/>
              </a:ln>
              <a:effectLst/>
              <a:sp3d/>
            </c:spPr>
            <c:extLst xmlns:c16r2="http://schemas.microsoft.com/office/drawing/2015/06/chart">
              <c:ext xmlns:c16="http://schemas.microsoft.com/office/drawing/2014/chart" uri="{C3380CC4-5D6E-409C-BE32-E72D297353CC}">
                <c16:uniqueId val="{00000006-0E55-46A2-9629-190A99BC7901}"/>
              </c:ext>
            </c:extLst>
          </c:dPt>
          <c:cat>
            <c:strRef>
              <c:f>Sheet3!$A$2:$A$5</c:f>
              <c:strCache>
                <c:ptCount val="4"/>
                <c:pt idx="0">
                  <c:v>Elatus</c:v>
                </c:pt>
                <c:pt idx="1">
                  <c:v>Aprovia</c:v>
                </c:pt>
                <c:pt idx="2">
                  <c:v>NT</c:v>
                </c:pt>
                <c:pt idx="3">
                  <c:v>NTNI</c:v>
                </c:pt>
              </c:strCache>
            </c:strRef>
          </c:cat>
          <c:val>
            <c:numRef>
              <c:f>Sheet3!$C$2:$C$5</c:f>
              <c:numCache>
                <c:formatCode>General</c:formatCode>
                <c:ptCount val="4"/>
                <c:pt idx="0">
                  <c:v>18.5</c:v>
                </c:pt>
                <c:pt idx="1">
                  <c:v>20.23</c:v>
                </c:pt>
                <c:pt idx="2">
                  <c:v>27.92</c:v>
                </c:pt>
                <c:pt idx="3">
                  <c:v>8.58</c:v>
                </c:pt>
              </c:numCache>
            </c:numRef>
          </c:val>
          <c:extLst xmlns:c16r2="http://schemas.microsoft.com/office/drawing/2015/06/chart">
            <c:ext xmlns:c16="http://schemas.microsoft.com/office/drawing/2014/chart" uri="{C3380CC4-5D6E-409C-BE32-E72D297353CC}">
              <c16:uniqueId val="{00000001-0E55-46A2-9629-190A99BC7901}"/>
            </c:ext>
          </c:extLst>
        </c:ser>
        <c:dLbls>
          <c:showLegendKey val="0"/>
          <c:showVal val="0"/>
          <c:showCatName val="0"/>
          <c:showSerName val="0"/>
          <c:showPercent val="0"/>
          <c:showBubbleSize val="0"/>
        </c:dLbls>
        <c:gapWidth val="150"/>
        <c:shape val="box"/>
        <c:axId val="390067256"/>
        <c:axId val="390071960"/>
        <c:axId val="354728592"/>
      </c:bar3DChart>
      <c:catAx>
        <c:axId val="3900672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390071960"/>
        <c:crosses val="autoZero"/>
        <c:auto val="1"/>
        <c:lblAlgn val="ctr"/>
        <c:lblOffset val="100"/>
        <c:noMultiLvlLbl val="0"/>
      </c:catAx>
      <c:valAx>
        <c:axId val="390071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390067256"/>
        <c:crosses val="autoZero"/>
        <c:crossBetween val="between"/>
      </c:valAx>
      <c:serAx>
        <c:axId val="354728592"/>
        <c:scaling>
          <c:orientation val="minMax"/>
        </c:scaling>
        <c:delete val="1"/>
        <c:axPos val="b"/>
        <c:majorTickMark val="none"/>
        <c:minorTickMark val="none"/>
        <c:tickLblPos val="nextTo"/>
        <c:crossAx val="390071960"/>
        <c:crosses val="autoZero"/>
      </c:ser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4">
                  <a:lumMod val="40000"/>
                  <a:lumOff val="60000"/>
                </a:schemeClr>
              </a:solidFill>
              <a:ln>
                <a:noFill/>
              </a:ln>
              <a:effectLst/>
            </c:spPr>
            <c:extLst xmlns:c16r2="http://schemas.microsoft.com/office/drawing/2015/06/chart">
              <c:ext xmlns:c16="http://schemas.microsoft.com/office/drawing/2014/chart" uri="{C3380CC4-5D6E-409C-BE32-E72D297353CC}">
                <c16:uniqueId val="{00000002-1650-4B42-BFF8-EE9AD7EFD4BA}"/>
              </c:ext>
            </c:extLst>
          </c:dPt>
          <c:dPt>
            <c:idx val="2"/>
            <c:invertIfNegative val="0"/>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03-1650-4B42-BFF8-EE9AD7EFD4BA}"/>
              </c:ext>
            </c:extLst>
          </c:dPt>
          <c:dPt>
            <c:idx val="3"/>
            <c:invertIfNegative val="0"/>
            <c:bubble3D val="0"/>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04-1650-4B42-BFF8-EE9AD7EFD4BA}"/>
              </c:ext>
            </c:extLst>
          </c:dPt>
          <c:errBars>
            <c:errBarType val="both"/>
            <c:errValType val="cust"/>
            <c:noEndCap val="0"/>
            <c:plus>
              <c:numRef>
                <c:f>'[5]2019#2b 产量+病害图'!$C$15:$C$18</c:f>
                <c:numCache>
                  <c:formatCode>General</c:formatCode>
                  <c:ptCount val="4"/>
                  <c:pt idx="0">
                    <c:v>62.23</c:v>
                  </c:pt>
                  <c:pt idx="1">
                    <c:v>15.56</c:v>
                  </c:pt>
                  <c:pt idx="2">
                    <c:v>36.35</c:v>
                  </c:pt>
                  <c:pt idx="3">
                    <c:v>20.617000000000001</c:v>
                  </c:pt>
                </c:numCache>
              </c:numRef>
            </c:plus>
            <c:minus>
              <c:numRef>
                <c:f>'[5]2019#2b 产量+病害图'!$C$15:$C$18</c:f>
                <c:numCache>
                  <c:formatCode>General</c:formatCode>
                  <c:ptCount val="4"/>
                  <c:pt idx="0">
                    <c:v>62.23</c:v>
                  </c:pt>
                  <c:pt idx="1">
                    <c:v>15.56</c:v>
                  </c:pt>
                  <c:pt idx="2">
                    <c:v>36.35</c:v>
                  </c:pt>
                  <c:pt idx="3">
                    <c:v>20.617000000000001</c:v>
                  </c:pt>
                </c:numCache>
              </c:numRef>
            </c:minus>
            <c:spPr>
              <a:noFill/>
              <a:ln w="9525" cap="flat" cmpd="sng" algn="ctr">
                <a:solidFill>
                  <a:schemeClr val="tx1">
                    <a:lumMod val="65000"/>
                    <a:lumOff val="35000"/>
                  </a:schemeClr>
                </a:solidFill>
                <a:round/>
              </a:ln>
              <a:effectLst/>
            </c:spPr>
          </c:errBars>
          <c:cat>
            <c:strRef>
              <c:f>'[5]2019#2b 产量+病害图'!$A$15:$A$18</c:f>
              <c:strCache>
                <c:ptCount val="4"/>
                <c:pt idx="0">
                  <c:v>Elatus</c:v>
                </c:pt>
                <c:pt idx="1">
                  <c:v>Aprovia</c:v>
                </c:pt>
                <c:pt idx="2">
                  <c:v>NT</c:v>
                </c:pt>
                <c:pt idx="3">
                  <c:v>NTNI</c:v>
                </c:pt>
              </c:strCache>
            </c:strRef>
          </c:cat>
          <c:val>
            <c:numRef>
              <c:f>'[5]2019#2b 产量+病害图'!$B$15:$B$18</c:f>
              <c:numCache>
                <c:formatCode>General</c:formatCode>
                <c:ptCount val="4"/>
                <c:pt idx="0">
                  <c:v>181.31849999999997</c:v>
                </c:pt>
                <c:pt idx="1">
                  <c:v>146.37975</c:v>
                </c:pt>
                <c:pt idx="2">
                  <c:v>152.34332142857141</c:v>
                </c:pt>
                <c:pt idx="3">
                  <c:v>168.114375</c:v>
                </c:pt>
              </c:numCache>
            </c:numRef>
          </c:val>
          <c:extLst xmlns:c16r2="http://schemas.microsoft.com/office/drawing/2015/06/chart">
            <c:ext xmlns:c16="http://schemas.microsoft.com/office/drawing/2014/chart" uri="{C3380CC4-5D6E-409C-BE32-E72D297353CC}">
              <c16:uniqueId val="{00000000-1650-4B42-BFF8-EE9AD7EFD4BA}"/>
            </c:ext>
          </c:extLst>
        </c:ser>
        <c:dLbls>
          <c:showLegendKey val="0"/>
          <c:showVal val="0"/>
          <c:showCatName val="0"/>
          <c:showSerName val="0"/>
          <c:showPercent val="0"/>
          <c:showBubbleSize val="0"/>
        </c:dLbls>
        <c:gapWidth val="219"/>
        <c:overlap val="-27"/>
        <c:axId val="390067648"/>
        <c:axId val="390066864"/>
      </c:barChart>
      <c:catAx>
        <c:axId val="390067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390066864"/>
        <c:crosses val="autoZero"/>
        <c:auto val="1"/>
        <c:lblAlgn val="ctr"/>
        <c:lblOffset val="100"/>
        <c:noMultiLvlLbl val="0"/>
      </c:catAx>
      <c:valAx>
        <c:axId val="390066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390067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'2020 #3 产量+病害图'!$B$2</c:f>
              <c:strCache>
                <c:ptCount val="1"/>
                <c:pt idx="0">
                  <c:v>On tuber</c:v>
                </c:pt>
              </c:strCache>
            </c:strRef>
          </c:tx>
          <c:spPr>
            <a:solidFill>
              <a:schemeClr val="accent1">
                <a:lumMod val="60000"/>
                <a:lumOff val="40000"/>
              </a:schemeClr>
            </a:solidFill>
            <a:ln>
              <a:noFill/>
            </a:ln>
            <a:effectLst/>
            <a:sp3d/>
          </c:spPr>
          <c:invertIfNegative val="0"/>
          <c:cat>
            <c:strRef>
              <c:f>'2020 #3 产量+病害图'!$A$3:$A$8</c:f>
              <c:strCache>
                <c:ptCount val="6"/>
                <c:pt idx="0">
                  <c:v>Elatus</c:v>
                </c:pt>
                <c:pt idx="1">
                  <c:v>Aprovia</c:v>
                </c:pt>
                <c:pt idx="2">
                  <c:v>SRS</c:v>
                </c:pt>
                <c:pt idx="3">
                  <c:v>SRR</c:v>
                </c:pt>
                <c:pt idx="4">
                  <c:v>NT</c:v>
                </c:pt>
                <c:pt idx="5">
                  <c:v>NTNI</c:v>
                </c:pt>
              </c:strCache>
            </c:strRef>
          </c:cat>
          <c:val>
            <c:numRef>
              <c:f>'2020 #3 产量+病害图'!$B$3:$B$8</c:f>
              <c:numCache>
                <c:formatCode>General</c:formatCode>
                <c:ptCount val="6"/>
                <c:pt idx="0">
                  <c:v>33</c:v>
                </c:pt>
                <c:pt idx="1">
                  <c:v>44</c:v>
                </c:pt>
                <c:pt idx="2">
                  <c:v>38</c:v>
                </c:pt>
                <c:pt idx="3">
                  <c:v>40</c:v>
                </c:pt>
                <c:pt idx="4">
                  <c:v>53</c:v>
                </c:pt>
                <c:pt idx="5">
                  <c:v>29</c:v>
                </c:pt>
              </c:numCache>
            </c:numRef>
          </c:val>
          <c:extLst xmlns:c16r2="http://schemas.microsoft.com/office/drawing/2015/06/chart">
            <c:ext xmlns:c16="http://schemas.microsoft.com/office/drawing/2014/chart" uri="{C3380CC4-5D6E-409C-BE32-E72D297353CC}">
              <c16:uniqueId val="{00000000-3F0A-4F8F-BE48-7E8D010150E9}"/>
            </c:ext>
          </c:extLst>
        </c:ser>
        <c:ser>
          <c:idx val="1"/>
          <c:order val="1"/>
          <c:tx>
            <c:strRef>
              <c:f>'2020 #3 产量+病害图'!$C$2</c:f>
              <c:strCache>
                <c:ptCount val="1"/>
                <c:pt idx="0">
                  <c:v>On plant</c:v>
                </c:pt>
              </c:strCache>
            </c:strRef>
          </c:tx>
          <c:spPr>
            <a:solidFill>
              <a:schemeClr val="accent4">
                <a:lumMod val="60000"/>
                <a:lumOff val="40000"/>
              </a:schemeClr>
            </a:solidFill>
            <a:ln>
              <a:noFill/>
            </a:ln>
            <a:effectLst/>
            <a:sp3d/>
          </c:spPr>
          <c:invertIfNegative val="0"/>
          <c:cat>
            <c:strRef>
              <c:f>'2020 #3 产量+病害图'!$A$3:$A$8</c:f>
              <c:strCache>
                <c:ptCount val="6"/>
                <c:pt idx="0">
                  <c:v>Elatus</c:v>
                </c:pt>
                <c:pt idx="1">
                  <c:v>Aprovia</c:v>
                </c:pt>
                <c:pt idx="2">
                  <c:v>SRS</c:v>
                </c:pt>
                <c:pt idx="3">
                  <c:v>SRR</c:v>
                </c:pt>
                <c:pt idx="4">
                  <c:v>NT</c:v>
                </c:pt>
                <c:pt idx="5">
                  <c:v>NTNI</c:v>
                </c:pt>
              </c:strCache>
            </c:strRef>
          </c:cat>
          <c:val>
            <c:numRef>
              <c:f>'2020 #3 产量+病害图'!$C$3:$C$8</c:f>
              <c:numCache>
                <c:formatCode>General</c:formatCode>
                <c:ptCount val="6"/>
                <c:pt idx="0">
                  <c:v>47</c:v>
                </c:pt>
                <c:pt idx="1">
                  <c:v>49</c:v>
                </c:pt>
                <c:pt idx="2">
                  <c:v>34</c:v>
                </c:pt>
                <c:pt idx="3">
                  <c:v>34</c:v>
                </c:pt>
                <c:pt idx="4">
                  <c:v>61</c:v>
                </c:pt>
                <c:pt idx="5">
                  <c:v>25</c:v>
                </c:pt>
              </c:numCache>
            </c:numRef>
          </c:val>
          <c:extLst xmlns:c16r2="http://schemas.microsoft.com/office/drawing/2015/06/chart">
            <c:ext xmlns:c16="http://schemas.microsoft.com/office/drawing/2014/chart" uri="{C3380CC4-5D6E-409C-BE32-E72D297353CC}">
              <c16:uniqueId val="{00000001-3F0A-4F8F-BE48-7E8D010150E9}"/>
            </c:ext>
          </c:extLst>
        </c:ser>
        <c:dLbls>
          <c:showLegendKey val="0"/>
          <c:showVal val="0"/>
          <c:showCatName val="0"/>
          <c:showSerName val="0"/>
          <c:showPercent val="0"/>
          <c:showBubbleSize val="0"/>
        </c:dLbls>
        <c:gapWidth val="150"/>
        <c:shape val="box"/>
        <c:axId val="390068432"/>
        <c:axId val="390072352"/>
        <c:axId val="390420088"/>
      </c:bar3DChart>
      <c:catAx>
        <c:axId val="3900684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390072352"/>
        <c:crosses val="autoZero"/>
        <c:auto val="1"/>
        <c:lblAlgn val="ctr"/>
        <c:lblOffset val="100"/>
        <c:noMultiLvlLbl val="0"/>
      </c:catAx>
      <c:valAx>
        <c:axId val="390072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390068432"/>
        <c:crosses val="autoZero"/>
        <c:crossBetween val="between"/>
      </c:valAx>
      <c:serAx>
        <c:axId val="390420088"/>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90072352"/>
        <c:crosses val="autoZero"/>
      </c:ser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9999"/>
              </a:solidFill>
              <a:ln>
                <a:noFill/>
              </a:ln>
              <a:effectLst/>
            </c:spPr>
            <c:extLst xmlns:c16r2="http://schemas.microsoft.com/office/drawing/2015/06/chart">
              <c:ext xmlns:c16="http://schemas.microsoft.com/office/drawing/2014/chart" uri="{C3380CC4-5D6E-409C-BE32-E72D297353CC}">
                <c16:uniqueId val="{00000002-7869-48EA-9346-BED5D4C08840}"/>
              </c:ext>
            </c:extLst>
          </c:dPt>
          <c:dPt>
            <c:idx val="1"/>
            <c:invertIfNegative val="0"/>
            <c:bubble3D val="0"/>
            <c:spPr>
              <a:solidFill>
                <a:schemeClr val="accent4">
                  <a:lumMod val="60000"/>
                  <a:lumOff val="40000"/>
                </a:schemeClr>
              </a:solidFill>
              <a:ln>
                <a:noFill/>
              </a:ln>
              <a:effectLst/>
            </c:spPr>
            <c:extLst xmlns:c16r2="http://schemas.microsoft.com/office/drawing/2015/06/chart">
              <c:ext xmlns:c16="http://schemas.microsoft.com/office/drawing/2014/chart" uri="{C3380CC4-5D6E-409C-BE32-E72D297353CC}">
                <c16:uniqueId val="{00000003-7869-48EA-9346-BED5D4C08840}"/>
              </c:ext>
            </c:extLst>
          </c:dPt>
          <c:dPt>
            <c:idx val="2"/>
            <c:invertIfNegative val="0"/>
            <c:bubble3D val="0"/>
            <c:spPr>
              <a:solidFill>
                <a:srgbClr val="FFFF99"/>
              </a:solidFill>
              <a:ln>
                <a:noFill/>
              </a:ln>
              <a:effectLst/>
            </c:spPr>
            <c:extLst xmlns:c16r2="http://schemas.microsoft.com/office/drawing/2015/06/chart">
              <c:ext xmlns:c16="http://schemas.microsoft.com/office/drawing/2014/chart" uri="{C3380CC4-5D6E-409C-BE32-E72D297353CC}">
                <c16:uniqueId val="{00000004-7869-48EA-9346-BED5D4C08840}"/>
              </c:ext>
            </c:extLst>
          </c:dPt>
          <c:dPt>
            <c:idx val="3"/>
            <c:invertIfNegative val="0"/>
            <c:bubble3D val="0"/>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05-7869-48EA-9346-BED5D4C08840}"/>
              </c:ext>
            </c:extLst>
          </c:dPt>
          <c:dPt>
            <c:idx val="4"/>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06-7869-48EA-9346-BED5D4C08840}"/>
              </c:ext>
            </c:extLst>
          </c:dPt>
          <c:dPt>
            <c:idx val="5"/>
            <c:invertIfNegative val="0"/>
            <c:bubble3D val="0"/>
            <c:spPr>
              <a:solidFill>
                <a:srgbClr val="CC99FF"/>
              </a:solidFill>
              <a:ln>
                <a:noFill/>
              </a:ln>
              <a:effectLst/>
            </c:spPr>
            <c:extLst xmlns:c16r2="http://schemas.microsoft.com/office/drawing/2015/06/chart">
              <c:ext xmlns:c16="http://schemas.microsoft.com/office/drawing/2014/chart" uri="{C3380CC4-5D6E-409C-BE32-E72D297353CC}">
                <c16:uniqueId val="{00000007-7869-48EA-9346-BED5D4C08840}"/>
              </c:ext>
            </c:extLst>
          </c:dPt>
          <c:errBars>
            <c:errBarType val="both"/>
            <c:errValType val="cust"/>
            <c:noEndCap val="0"/>
            <c:plus>
              <c:numRef>
                <c:f>'2020 #3 产量+病害图'!$C$15:$C$20</c:f>
                <c:numCache>
                  <c:formatCode>General</c:formatCode>
                  <c:ptCount val="6"/>
                  <c:pt idx="0">
                    <c:v>21.2</c:v>
                  </c:pt>
                  <c:pt idx="1">
                    <c:v>19</c:v>
                  </c:pt>
                  <c:pt idx="2">
                    <c:v>20</c:v>
                  </c:pt>
                  <c:pt idx="3">
                    <c:v>23.5</c:v>
                  </c:pt>
                  <c:pt idx="4">
                    <c:v>35</c:v>
                  </c:pt>
                  <c:pt idx="5">
                    <c:v>16</c:v>
                  </c:pt>
                </c:numCache>
              </c:numRef>
            </c:plus>
            <c:minus>
              <c:numRef>
                <c:f>'2020 #3 产量+病害图'!$C$15:$C$18</c:f>
                <c:numCache>
                  <c:formatCode>General</c:formatCode>
                  <c:ptCount val="4"/>
                  <c:pt idx="0">
                    <c:v>21.2</c:v>
                  </c:pt>
                  <c:pt idx="1">
                    <c:v>19</c:v>
                  </c:pt>
                  <c:pt idx="2">
                    <c:v>20</c:v>
                  </c:pt>
                  <c:pt idx="3">
                    <c:v>23.5</c:v>
                  </c:pt>
                </c:numCache>
              </c:numRef>
            </c:minus>
            <c:spPr>
              <a:noFill/>
              <a:ln w="9525" cap="flat" cmpd="sng" algn="ctr">
                <a:solidFill>
                  <a:schemeClr val="accent1"/>
                </a:solidFill>
                <a:round/>
              </a:ln>
              <a:effectLst/>
            </c:spPr>
          </c:errBars>
          <c:cat>
            <c:strRef>
              <c:f>'2020 #3 产量+病害图'!$A$15:$A$20</c:f>
              <c:strCache>
                <c:ptCount val="6"/>
                <c:pt idx="0">
                  <c:v>Elatus</c:v>
                </c:pt>
                <c:pt idx="1">
                  <c:v>Aprovia</c:v>
                </c:pt>
                <c:pt idx="2">
                  <c:v>SRS</c:v>
                </c:pt>
                <c:pt idx="3">
                  <c:v>SRR</c:v>
                </c:pt>
                <c:pt idx="4">
                  <c:v>NT</c:v>
                </c:pt>
                <c:pt idx="5">
                  <c:v>NTNI</c:v>
                </c:pt>
              </c:strCache>
            </c:strRef>
          </c:cat>
          <c:val>
            <c:numRef>
              <c:f>'2020 #3 产量+病害图'!$B$15:$B$20</c:f>
              <c:numCache>
                <c:formatCode>General</c:formatCode>
                <c:ptCount val="6"/>
                <c:pt idx="0">
                  <c:v>141.25237499999997</c:v>
                </c:pt>
                <c:pt idx="1">
                  <c:v>118.79175000000001</c:v>
                </c:pt>
                <c:pt idx="2">
                  <c:v>161.75539285714285</c:v>
                </c:pt>
                <c:pt idx="3">
                  <c:v>132.88392857142856</c:v>
                </c:pt>
                <c:pt idx="4">
                  <c:v>143.65076785714282</c:v>
                </c:pt>
                <c:pt idx="5">
                  <c:v>145.41391071428572</c:v>
                </c:pt>
              </c:numCache>
            </c:numRef>
          </c:val>
          <c:extLst xmlns:c16r2="http://schemas.microsoft.com/office/drawing/2015/06/chart">
            <c:ext xmlns:c16="http://schemas.microsoft.com/office/drawing/2014/chart" uri="{C3380CC4-5D6E-409C-BE32-E72D297353CC}">
              <c16:uniqueId val="{00000000-7869-48EA-9346-BED5D4C08840}"/>
            </c:ext>
          </c:extLst>
        </c:ser>
        <c:dLbls>
          <c:showLegendKey val="0"/>
          <c:showVal val="0"/>
          <c:showCatName val="0"/>
          <c:showSerName val="0"/>
          <c:showPercent val="0"/>
          <c:showBubbleSize val="0"/>
        </c:dLbls>
        <c:gapWidth val="219"/>
        <c:overlap val="-27"/>
        <c:axId val="390072744"/>
        <c:axId val="390069216"/>
      </c:barChart>
      <c:catAx>
        <c:axId val="390072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390069216"/>
        <c:crosses val="autoZero"/>
        <c:auto val="1"/>
        <c:lblAlgn val="ctr"/>
        <c:lblOffset val="100"/>
        <c:noMultiLvlLbl val="0"/>
      </c:catAx>
      <c:valAx>
        <c:axId val="390069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390072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0.79525</cdr:x>
      <cdr:y>0.63622</cdr:y>
    </cdr:from>
    <cdr:to>
      <cdr:x>0.90718</cdr:x>
      <cdr:y>0.75666</cdr:y>
    </cdr:to>
    <cdr:sp macro="" textlink="">
      <cdr:nvSpPr>
        <cdr:cNvPr id="2" name="文本框 1">
          <a:extLst xmlns:a="http://schemas.openxmlformats.org/drawingml/2006/main">
            <a:ext uri="{FF2B5EF4-FFF2-40B4-BE49-F238E27FC236}">
              <a16:creationId xmlns:a16="http://schemas.microsoft.com/office/drawing/2014/main" xmlns="" id="{370051B1-F349-4F63-8285-F2A49EA9570E}"/>
            </a:ext>
          </a:extLst>
        </cdr:cNvPr>
        <cdr:cNvSpPr txBox="1"/>
      </cdr:nvSpPr>
      <cdr:spPr>
        <a:xfrm xmlns:a="http://schemas.openxmlformats.org/drawingml/2006/main">
          <a:off x="4950269" y="2964544"/>
          <a:ext cx="696686" cy="5612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zh-CN" altLang="en-US" sz="1100" dirty="0"/>
        </a:p>
      </cdr:txBody>
    </cdr:sp>
  </cdr:relSizeAnchor>
  <cdr:relSizeAnchor xmlns:cdr="http://schemas.openxmlformats.org/drawingml/2006/chartDrawing">
    <cdr:from>
      <cdr:x>0.73076</cdr:x>
      <cdr:y>0.58822</cdr:y>
    </cdr:from>
    <cdr:to>
      <cdr:x>0.99849</cdr:x>
      <cdr:y>0.78796</cdr:y>
    </cdr:to>
    <cdr:sp macro="" textlink="">
      <cdr:nvSpPr>
        <cdr:cNvPr id="3" name="文本框 2">
          <a:extLst xmlns:a="http://schemas.openxmlformats.org/drawingml/2006/main">
            <a:ext uri="{FF2B5EF4-FFF2-40B4-BE49-F238E27FC236}">
              <a16:creationId xmlns:a16="http://schemas.microsoft.com/office/drawing/2014/main" xmlns="" id="{E63FB033-4920-4E27-A9A2-23F021920374}"/>
            </a:ext>
          </a:extLst>
        </cdr:cNvPr>
        <cdr:cNvSpPr txBox="1"/>
      </cdr:nvSpPr>
      <cdr:spPr>
        <a:xfrm xmlns:a="http://schemas.openxmlformats.org/drawingml/2006/main">
          <a:off x="4548779" y="2740897"/>
          <a:ext cx="1666555" cy="9307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CN" sz="1600" b="1" dirty="0"/>
            <a:t>       On plant </a:t>
          </a:r>
        </a:p>
        <a:p xmlns:a="http://schemas.openxmlformats.org/drawingml/2006/main">
          <a:r>
            <a:rPr lang="en-US" altLang="zh-CN" sz="1600" b="1" dirty="0"/>
            <a:t>On tuber</a:t>
          </a:r>
          <a:endParaRPr lang="zh-CN" altLang="en-US" sz="16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0.70235</cdr:x>
      <cdr:y>0.40113</cdr:y>
    </cdr:from>
    <cdr:to>
      <cdr:x>0.79523</cdr:x>
      <cdr:y>0.48598</cdr:y>
    </cdr:to>
    <cdr:sp macro="" textlink="">
      <cdr:nvSpPr>
        <cdr:cNvPr id="2" name="Google Shape;130;p9">
          <a:extLst xmlns:a="http://schemas.openxmlformats.org/drawingml/2006/main">
            <a:ext uri="{FF2B5EF4-FFF2-40B4-BE49-F238E27FC236}">
              <a16:creationId xmlns:a16="http://schemas.microsoft.com/office/drawing/2014/main" xmlns="" id="{67EC599F-7CFE-467E-8D0B-B8309E4DC276}"/>
            </a:ext>
          </a:extLst>
        </cdr:cNvPr>
        <cdr:cNvSpPr txBox="1"/>
      </cdr:nvSpPr>
      <cdr:spPr>
        <a:xfrm xmlns:a="http://schemas.openxmlformats.org/drawingml/2006/main">
          <a:off x="4179269" y="1745845"/>
          <a:ext cx="552673" cy="36929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spcFirstLastPara="1" wrap="square" lIns="91425" tIns="45700" rIns="91425" bIns="45700" anchor="t" anchorCtr="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ctr" rtl="0">
            <a:lnSpc>
              <a:spcPct val="100000"/>
            </a:lnSpc>
            <a:spcBef>
              <a:spcPts val="0"/>
            </a:spcBef>
            <a:spcAft>
              <a:spcPts val="0"/>
            </a:spcAft>
            <a:buClr>
              <a:srgbClr val="000000"/>
            </a:buClr>
            <a:buSzPts val="1800"/>
            <a:buFont typeface="Calibri"/>
            <a:buNone/>
          </a:pPr>
          <a:r>
            <a:rPr lang="en-US" sz="1800" b="1" i="0" u="none" strike="noStrike" cap="none" dirty="0">
              <a:solidFill>
                <a:schemeClr val="accent5"/>
              </a:solidFill>
              <a:latin typeface="Calibri"/>
              <a:ea typeface="Calibri"/>
              <a:cs typeface="Calibri"/>
              <a:sym typeface="Calibri"/>
            </a:rPr>
            <a:t>b</a:t>
          </a:r>
          <a:endParaRPr sz="1800" b="1" i="0" u="none" strike="noStrike" cap="none" dirty="0">
            <a:solidFill>
              <a:schemeClr val="accent5"/>
            </a:solidFill>
            <a:latin typeface="Calibri"/>
            <a:ea typeface="Calibri"/>
            <a:cs typeface="Calibri"/>
            <a:sym typeface="Calibri"/>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89071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
        <p:cNvGrpSpPr/>
        <p:nvPr/>
      </p:nvGrpSpPr>
      <p:grpSpPr>
        <a:xfrm>
          <a:off x="0" y="0"/>
          <a:ext cx="0" cy="0"/>
          <a:chOff x="0" y="0"/>
          <a:chExt cx="0" cy="0"/>
        </a:xfrm>
      </p:grpSpPr>
      <p:sp>
        <p:nvSpPr>
          <p:cNvPr id="17" name="Google Shape;1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 name="Google Shape;1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4400"/>
              <a:buFont typeface="Arial"/>
              <a:buNone/>
            </a:pPr>
            <a:r>
              <a:rPr lang="en-US" dirty="0"/>
              <a:t>Hello everyone, welcome to my presentation, my name is Cody, I am a master student in University of Maine and work in Jay Hao’s lab. I am very glad to share the research progress of managing potato early dying  </a:t>
            </a:r>
            <a:r>
              <a:rPr lang="en-US" altLang="zh-CN" sz="1200" b="0" i="0" u="none" strike="noStrike" cap="none" dirty="0">
                <a:solidFill>
                  <a:srgbClr val="000000"/>
                </a:solidFill>
                <a:latin typeface="Arial Black"/>
                <a:ea typeface="Arial Black"/>
                <a:cs typeface="Arial Black"/>
                <a:sym typeface="Arial Black"/>
              </a:rPr>
              <a:t>using soil fumigation and pesticides. </a:t>
            </a:r>
            <a:endParaRPr lang="en-US" altLang="zh-CN"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9" name="Google Shape;1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1155169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Move to the result, the on-plant disease evaluation was done by the same method as the fumigation trial. And the on-tuber evaluation method was calculating </a:t>
            </a:r>
            <a:r>
              <a:rPr lang="en-US" altLang="zh-CN" dirty="0"/>
              <a:t>the percentage of diseased area for 2019 trial. And comparing the number of tuber with vesicular ring was compared with the total number of investigated tubers to calculate the disease incidence for 2020 trial.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These figures are the result of 2019 field trial, statistically saying, both Elatus and Aprovia could suppress the on-plant disease symptom to the same level as non-treated non-inoculated plots. </a:t>
            </a:r>
          </a:p>
          <a:p>
            <a:pPr marL="0" lvl="0" indent="0" algn="l" rtl="0">
              <a:spcBef>
                <a:spcPts val="0"/>
              </a:spcBef>
              <a:spcAft>
                <a:spcPts val="0"/>
              </a:spcAft>
              <a:buNone/>
            </a:pPr>
            <a:r>
              <a:rPr lang="en-US" altLang="zh-CN" dirty="0"/>
              <a:t>Comparing those two pesticides, the elatus treated plots disease incidence was a little bit lower then Aprovia treated plots, despite they’re not statistically different. </a:t>
            </a:r>
            <a:endParaRPr lang="en-US" dirty="0"/>
          </a:p>
          <a:p>
            <a:pPr marL="0" lvl="0" indent="0" algn="l" rtl="0">
              <a:spcBef>
                <a:spcPts val="0"/>
              </a:spcBef>
              <a:spcAft>
                <a:spcPts val="0"/>
              </a:spcAft>
              <a:buNone/>
            </a:pPr>
            <a:r>
              <a:rPr lang="en-US" dirty="0"/>
              <a:t>The same trend presented on tuber evaluation as well, but the data was not significant for all treatments. </a:t>
            </a:r>
          </a:p>
          <a:p>
            <a:pPr marL="0" lvl="0" indent="0" algn="l" rtl="0">
              <a:spcBef>
                <a:spcPts val="0"/>
              </a:spcBef>
              <a:spcAft>
                <a:spcPts val="0"/>
              </a:spcAft>
              <a:buNone/>
            </a:pPr>
            <a:r>
              <a:rPr lang="en-US" dirty="0"/>
              <a:t>And for the yield. although the Elatus treated plot resulted in the highest yield among all the treatments, they were not statistically different, which was consistent with the tuber disease incidence. </a:t>
            </a:r>
            <a:endParaRPr dirty="0"/>
          </a:p>
        </p:txBody>
      </p:sp>
      <p:sp>
        <p:nvSpPr>
          <p:cNvPr id="102" name="Google Shape;10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903679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result of 2020 experiment had the same trend as 2019. start at the left figure, The on-plant disease incidence was suppressed by pesticides application significantly. Although the data was not statistically different among all pesticides treated plots, you can still visually see the SRS, which was apply Stargus twice and regalia once, and SRR, which was apply Stargus once and regalia twice, those two treatments presented the lowest on-plant disease incidence. </a:t>
            </a:r>
          </a:p>
          <a:p>
            <a:pPr marL="0" lvl="0" indent="0" algn="l" rtl="0">
              <a:spcBef>
                <a:spcPts val="0"/>
              </a:spcBef>
              <a:spcAft>
                <a:spcPts val="0"/>
              </a:spcAft>
              <a:buNone/>
            </a:pPr>
            <a:r>
              <a:rPr lang="en-US" dirty="0"/>
              <a:t>Also, the same trend was shown in tuber evaluation, the only difference was the lowest on-tuber disease incidence was shown in Elatus treated plots. </a:t>
            </a:r>
          </a:p>
          <a:p>
            <a:pPr marL="0" lvl="0" indent="0" algn="l" rtl="0">
              <a:spcBef>
                <a:spcPts val="0"/>
              </a:spcBef>
              <a:spcAft>
                <a:spcPts val="0"/>
              </a:spcAft>
              <a:buNone/>
            </a:pPr>
            <a:r>
              <a:rPr lang="en-US" dirty="0"/>
              <a:t>For the on-tuber disease, (click) only non-treated plot showed significant higher value but the trend was the same.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Then move to the figure on the right, the plots applied Stargus twice and regalia once showed the highest yield, which was consistent with the disease evaluation data.  </a:t>
            </a:r>
          </a:p>
          <a:p>
            <a:pPr marL="0" lvl="0" indent="0" algn="l" rtl="0">
              <a:spcBef>
                <a:spcPts val="0"/>
              </a:spcBef>
              <a:spcAft>
                <a:spcPts val="0"/>
              </a:spcAft>
              <a:buNone/>
            </a:pPr>
            <a:r>
              <a:rPr lang="en-US" dirty="0"/>
              <a:t>But the interesting thing was even though the Aprovia can significantly suppress the disease symptom on plant, it got the lowest yield again, same as 2019. </a:t>
            </a:r>
          </a:p>
          <a:p>
            <a:pPr marL="0" lvl="0" indent="0" algn="l" rtl="0">
              <a:spcBef>
                <a:spcPts val="0"/>
              </a:spcBef>
              <a:spcAft>
                <a:spcPts val="0"/>
              </a:spcAft>
              <a:buNone/>
            </a:pPr>
            <a:endParaRPr lang="en-US" dirty="0"/>
          </a:p>
        </p:txBody>
      </p:sp>
      <p:sp>
        <p:nvSpPr>
          <p:cNvPr id="119" name="Google Shape;11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4105705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In addition to the field trial, the sensitivity of 19 natural verticillium dahliae isolates to benzovindiflupyr was investigated. This is the shared active ingredient of Aprovia and elatus. </a:t>
            </a:r>
          </a:p>
          <a:p>
            <a:pPr marL="0" lvl="0" indent="0" algn="l" rtl="0">
              <a:spcBef>
                <a:spcPts val="0"/>
              </a:spcBef>
              <a:spcAft>
                <a:spcPts val="0"/>
              </a:spcAft>
              <a:buNone/>
            </a:pPr>
            <a:r>
              <a:rPr lang="en-US" dirty="0"/>
              <a:t>The sensitivity was evaluated by effective concentration of 50% inhibition (EC50) value.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a:t>
            </a:r>
            <a:r>
              <a:rPr lang="zh-CN" altLang="en-US" dirty="0"/>
              <a:t> </a:t>
            </a:r>
            <a:r>
              <a:rPr lang="en-US" altLang="zh-CN" dirty="0"/>
              <a:t>EC50</a:t>
            </a:r>
            <a:r>
              <a:rPr lang="zh-CN" altLang="en-US" dirty="0"/>
              <a:t> </a:t>
            </a:r>
            <a:r>
              <a:rPr lang="en-US" altLang="zh-CN" dirty="0"/>
              <a:t>values of those 19 isolates were distributed from 0.1 to about 8 microgram/ml. As you can see in this figure, most of them are less than 3, and a few of them are greater than 4.5. There is a gap can be seen between 3 to 4.5. so those isolates are basically separated into two clusters, the highest one is even 80 times higher than the lowest one. Which means it’s possible that the natural isolates of verticillium dahliae might have already obtained the resistance against benzovindiflupyr. As a consequence, the performance of products which use benzovindiflupyr as active ingredient might be affected. </a:t>
            </a:r>
          </a:p>
        </p:txBody>
      </p:sp>
      <p:sp>
        <p:nvSpPr>
          <p:cNvPr id="136" name="Google Shape;13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2666836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CN" dirty="0"/>
              <a:t>Because each of field trials were conducted independently, I think the inoculum needs to colonize more in the soil, so the reduction of yield may be seen in the following year if we do the experiment at the same field.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zh-CN" dirty="0"/>
          </a:p>
          <a:p>
            <a:pPr marL="0" lvl="0" indent="0" algn="l" rtl="0">
              <a:spcBef>
                <a:spcPts val="0"/>
              </a:spcBef>
              <a:spcAft>
                <a:spcPts val="0"/>
              </a:spcAft>
              <a:buNone/>
            </a:pPr>
            <a:endParaRPr dirty="0"/>
          </a:p>
        </p:txBody>
      </p:sp>
      <p:sp>
        <p:nvSpPr>
          <p:cNvPr id="173" name="Google Shape;17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7108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CN" dirty="0"/>
              <a:t>At last, I would deeply appreciate Dr Johnson for leading the fumigation project and appreciate Aaron </a:t>
            </a:r>
            <a:r>
              <a:rPr lang="en-US" altLang="zh-CN" dirty="0" err="1"/>
              <a:t>Buzza</a:t>
            </a:r>
            <a:r>
              <a:rPr lang="en-US" altLang="zh-CN" dirty="0"/>
              <a:t> for the fumigant application.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CN" dirty="0"/>
              <a:t>Besides, sincerely appreciate Elbridge </a:t>
            </a:r>
            <a:r>
              <a:rPr lang="en-US" altLang="zh-CN" dirty="0" err="1"/>
              <a:t>Giggie</a:t>
            </a:r>
            <a:r>
              <a:rPr lang="en-US" altLang="zh-CN" dirty="0"/>
              <a:t> for the field operation support.</a:t>
            </a:r>
          </a:p>
          <a:p>
            <a:endParaRPr lang="en-US" altLang="zh-CN" dirty="0"/>
          </a:p>
          <a:p>
            <a:r>
              <a:rPr lang="en-US" altLang="zh-CN" dirty="0"/>
              <a:t>I would also thank my thesis committee Dr. Larkin, Dr. Smart, and Chair supervisor Dr Hao</a:t>
            </a:r>
          </a:p>
          <a:p>
            <a:endParaRPr lang="en-US" altLang="zh-CN" dirty="0"/>
          </a:p>
          <a:p>
            <a:r>
              <a:rPr lang="en-US" altLang="zh-CN" dirty="0"/>
              <a:t>This project is partially supported by AMVAC chemical corporation and Maine potato board. So, thank you very much! </a:t>
            </a:r>
          </a:p>
          <a:p>
            <a:endParaRPr lang="en-US" altLang="zh-CN" dirty="0"/>
          </a:p>
          <a:p>
            <a:r>
              <a:rPr lang="en-US" altLang="zh-CN" dirty="0"/>
              <a:t>Also, thank all my colleagues, </a:t>
            </a:r>
            <a:r>
              <a:rPr lang="en-US" altLang="zh-CN" dirty="0" err="1"/>
              <a:t>tongling</a:t>
            </a:r>
            <a:r>
              <a:rPr lang="en-US" altLang="zh-CN" dirty="0"/>
              <a:t>, sylvia, Fatemeh and </a:t>
            </a:r>
            <a:r>
              <a:rPr lang="en-US" altLang="zh-CN" dirty="0" err="1"/>
              <a:t>andrea</a:t>
            </a:r>
            <a:r>
              <a:rPr lang="en-US" altLang="zh-CN" dirty="0"/>
              <a:t>. </a:t>
            </a:r>
            <a:endParaRPr lang="zh-CN" altLang="en-US" dirty="0"/>
          </a:p>
        </p:txBody>
      </p:sp>
      <p:sp>
        <p:nvSpPr>
          <p:cNvPr id="4" name="灯片编号占位符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7443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3" name="Google Shape;18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3380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 name="Google Shape;2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tLang="zh-CN" dirty="0"/>
              <a:t>So first, I am goanna do a brief introduction of the background. </a:t>
            </a:r>
          </a:p>
          <a:p>
            <a:pPr marL="0" lvl="0" indent="-76200" algn="l" rtl="0">
              <a:spcBef>
                <a:spcPts val="0"/>
              </a:spcBef>
              <a:spcAft>
                <a:spcPts val="0"/>
              </a:spcAft>
              <a:buClr>
                <a:schemeClr val="dk1"/>
              </a:buClr>
              <a:buSzPts val="1200"/>
              <a:buFont typeface="Arial"/>
              <a:buChar char="•"/>
            </a:pPr>
            <a:r>
              <a:rPr lang="en-US" altLang="zh-CN" dirty="0"/>
              <a:t>Potato early dying (abbreviate as PED), is one of the severest soil borne disease of potato. The yield loss caused by PED is typically ranged from 10% to 15%, and occasionally can reach up to 50%.</a:t>
            </a:r>
          </a:p>
          <a:p>
            <a:pPr marL="0" lvl="0" indent="-76200" algn="l" rtl="0">
              <a:spcBef>
                <a:spcPts val="0"/>
              </a:spcBef>
              <a:spcAft>
                <a:spcPts val="0"/>
              </a:spcAft>
              <a:buClr>
                <a:schemeClr val="dk1"/>
              </a:buClr>
              <a:buSzPts val="1200"/>
              <a:buFont typeface="Arial"/>
              <a:buChar char="•"/>
            </a:pPr>
            <a:r>
              <a:rPr lang="en-US" altLang="zh-CN" dirty="0"/>
              <a:t>The symptom of an infected potato plant is </a:t>
            </a:r>
            <a:r>
              <a:rPr lang="en-US" altLang="zh-CN" b="0" i="0" dirty="0">
                <a:solidFill>
                  <a:srgbClr val="4D5156"/>
                </a:solidFill>
                <a:effectLst/>
                <a:latin typeface="arial" panose="020B0604020202020204" pitchFamily="34" charset="0"/>
              </a:rPr>
              <a:t>standing up higher than the other plants in the field, its a condition called </a:t>
            </a:r>
            <a:r>
              <a:rPr lang="en-US" altLang="zh-CN" b="0" i="0" dirty="0">
                <a:solidFill>
                  <a:srgbClr val="EA4335"/>
                </a:solidFill>
                <a:effectLst/>
                <a:latin typeface="arial" panose="020B0604020202020204" pitchFamily="34" charset="0"/>
              </a:rPr>
              <a:t>flagging</a:t>
            </a:r>
            <a:r>
              <a:rPr lang="en-US" altLang="zh-CN" b="0" i="0" dirty="0">
                <a:solidFill>
                  <a:srgbClr val="4D5156"/>
                </a:solidFill>
                <a:effectLst/>
                <a:latin typeface="arial" panose="020B0604020202020204" pitchFamily="34" charset="0"/>
              </a:rPr>
              <a:t>. The seriously infected plants may completely wilt or dying. </a:t>
            </a:r>
          </a:p>
          <a:p>
            <a:pPr marL="0" lvl="0" indent="-76200" algn="l" rtl="0">
              <a:spcBef>
                <a:spcPts val="0"/>
              </a:spcBef>
              <a:spcAft>
                <a:spcPts val="0"/>
              </a:spcAft>
              <a:buClr>
                <a:schemeClr val="dk1"/>
              </a:buClr>
              <a:buSzPts val="1200"/>
              <a:buFont typeface="Arial"/>
              <a:buChar char="•"/>
            </a:pPr>
            <a:r>
              <a:rPr lang="en-US" altLang="zh-CN" b="0" i="0" dirty="0">
                <a:solidFill>
                  <a:srgbClr val="4D5156"/>
                </a:solidFill>
                <a:effectLst/>
                <a:latin typeface="arial" panose="020B0604020202020204" pitchFamily="34" charset="0"/>
              </a:rPr>
              <a:t>Since the pathogen colonizes in the vascular system of plant, </a:t>
            </a:r>
            <a:r>
              <a:rPr lang="en-US" altLang="zh-CN" sz="1200" dirty="0">
                <a:effectLst/>
                <a:latin typeface="Times New Roman" panose="02020603050405020304" pitchFamily="18" charset="0"/>
                <a:ea typeface="Times New Roman" panose="02020603050405020304" pitchFamily="18" charset="0"/>
              </a:rPr>
              <a:t>brown vascular discoloration can be observed in both stem and tuber. Like the figure on the right bottom. </a:t>
            </a:r>
          </a:p>
          <a:p>
            <a:pPr marL="0" lvl="0" indent="-76200" algn="l" rtl="0">
              <a:spcBef>
                <a:spcPts val="0"/>
              </a:spcBef>
              <a:spcAft>
                <a:spcPts val="0"/>
              </a:spcAft>
              <a:buClr>
                <a:schemeClr val="dk1"/>
              </a:buClr>
              <a:buSzPts val="1200"/>
              <a:buFont typeface="Arial"/>
              <a:buChar char="•"/>
            </a:pPr>
            <a:r>
              <a:rPr lang="en-US" altLang="zh-CN" sz="1200" b="0" i="0" dirty="0">
                <a:solidFill>
                  <a:srgbClr val="4D5156"/>
                </a:solidFill>
                <a:effectLst/>
                <a:latin typeface="Times New Roman" panose="02020603050405020304" pitchFamily="18" charset="0"/>
              </a:rPr>
              <a:t>When a plant is complete wilt or dying, you may find many little black dots colonized in the stem like the figure shows on right top</a:t>
            </a:r>
            <a:endParaRPr lang="en-US" altLang="zh-CN" b="0" i="0" dirty="0">
              <a:solidFill>
                <a:srgbClr val="4D5156"/>
              </a:solidFill>
              <a:effectLst/>
              <a:latin typeface="arial" panose="020B0604020202020204" pitchFamily="34" charset="0"/>
            </a:endParaRPr>
          </a:p>
          <a:p>
            <a:pPr marL="0" lvl="0" indent="0" algn="l" rtl="0">
              <a:spcBef>
                <a:spcPts val="0"/>
              </a:spcBef>
              <a:spcAft>
                <a:spcPts val="0"/>
              </a:spcAft>
              <a:buNone/>
            </a:pPr>
            <a:endParaRPr dirty="0"/>
          </a:p>
        </p:txBody>
      </p:sp>
      <p:sp>
        <p:nvSpPr>
          <p:cNvPr id="29" name="Google Shape;2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998205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76200" algn="l" rtl="0">
              <a:spcBef>
                <a:spcPts val="0"/>
              </a:spcBef>
              <a:spcAft>
                <a:spcPts val="0"/>
              </a:spcAft>
              <a:buClr>
                <a:schemeClr val="dk1"/>
              </a:buClr>
              <a:buSzPts val="1200"/>
              <a:buFont typeface="Arial"/>
              <a:buChar char="•"/>
            </a:pPr>
            <a:r>
              <a:rPr lang="en-US" altLang="zh-CN" dirty="0"/>
              <a:t>The pathogen causes potato early dying is Verticillium dahliae and </a:t>
            </a:r>
            <a:r>
              <a:rPr lang="en-US" altLang="zh-CN" sz="1800" dirty="0">
                <a:effectLst/>
                <a:latin typeface="Times New Roman" panose="02020603050405020304" pitchFamily="18" charset="0"/>
                <a:ea typeface="Times New Roman" panose="02020603050405020304" pitchFamily="18" charset="0"/>
              </a:rPr>
              <a:t> exacerbated by </a:t>
            </a:r>
            <a:r>
              <a:rPr lang="en-US" altLang="zh-CN" sz="1200" b="0" i="1" u="none" strike="noStrike" cap="none" dirty="0" err="1">
                <a:solidFill>
                  <a:schemeClr val="dk1"/>
                </a:solidFill>
                <a:latin typeface="Arial"/>
                <a:ea typeface="Arial"/>
                <a:cs typeface="Arial"/>
                <a:sym typeface="Arial"/>
              </a:rPr>
              <a:t>Pratylenchus</a:t>
            </a:r>
            <a:r>
              <a:rPr lang="en-US" altLang="zh-CN" sz="1200" b="0" i="1" u="none" strike="noStrike" cap="none" dirty="0">
                <a:solidFill>
                  <a:schemeClr val="dk1"/>
                </a:solidFill>
                <a:latin typeface="Arial"/>
                <a:ea typeface="Arial"/>
                <a:cs typeface="Arial"/>
                <a:sym typeface="Arial"/>
              </a:rPr>
              <a:t> penetrans </a:t>
            </a:r>
            <a:endParaRPr lang="en-US" dirty="0"/>
          </a:p>
          <a:p>
            <a:pPr marL="0" lvl="0" indent="-76200" algn="l" rtl="0">
              <a:spcBef>
                <a:spcPts val="0"/>
              </a:spcBef>
              <a:spcAft>
                <a:spcPts val="0"/>
              </a:spcAft>
              <a:buClr>
                <a:schemeClr val="dk1"/>
              </a:buClr>
              <a:buSzPts val="1200"/>
              <a:buFont typeface="Arial"/>
              <a:buChar char="•"/>
            </a:pPr>
            <a:r>
              <a:rPr lang="en-US" dirty="0"/>
              <a:t>as a soil borne pathogen, verticillium dahliae can stay viable in soil for over 14 years because of the survival structure—microsclerotia. as the figure on the left bottom. And it’s the black dot in last slide.</a:t>
            </a:r>
          </a:p>
          <a:p>
            <a:pPr marL="0" lvl="0" indent="-76200" algn="l" rtl="0">
              <a:spcBef>
                <a:spcPts val="0"/>
              </a:spcBef>
              <a:spcAft>
                <a:spcPts val="0"/>
              </a:spcAft>
              <a:buClr>
                <a:schemeClr val="dk1"/>
              </a:buClr>
              <a:buSzPts val="1200"/>
              <a:buFont typeface="Arial"/>
              <a:buChar char="•"/>
            </a:pPr>
            <a:r>
              <a:rPr lang="en-US" dirty="0"/>
              <a:t>Once the environment is getting favorable for verticillium dahliae, </a:t>
            </a:r>
            <a:r>
              <a:rPr lang="en-US" altLang="zh-CN" sz="1800" dirty="0">
                <a:effectLst/>
                <a:latin typeface="Times New Roman" panose="02020603050405020304" pitchFamily="18" charset="0"/>
                <a:ea typeface="Times New Roman" panose="02020603050405020304" pitchFamily="18" charset="0"/>
              </a:rPr>
              <a:t>microsclerotia are induced to germinate to form a large number of conidia and mycelia to start a new round of infection. </a:t>
            </a:r>
            <a:endParaRPr dirty="0"/>
          </a:p>
          <a:p>
            <a:pPr marL="0" lvl="0" indent="-76200" algn="l" rtl="0">
              <a:spcBef>
                <a:spcPts val="0"/>
              </a:spcBef>
              <a:spcAft>
                <a:spcPts val="0"/>
              </a:spcAft>
              <a:buClr>
                <a:schemeClr val="dk1"/>
              </a:buClr>
              <a:buSzPts val="1200"/>
              <a:buFont typeface="Arial"/>
              <a:buChar char="•"/>
            </a:pPr>
            <a:r>
              <a:rPr lang="en-US" dirty="0"/>
              <a:t>In addition, V. dahliae can affect over200 species of hosts. </a:t>
            </a:r>
          </a:p>
          <a:p>
            <a:pPr marL="0" lvl="0" indent="-76200" algn="l" rtl="0">
              <a:spcBef>
                <a:spcPts val="0"/>
              </a:spcBef>
              <a:spcAft>
                <a:spcPts val="0"/>
              </a:spcAft>
              <a:buClr>
                <a:schemeClr val="dk1"/>
              </a:buClr>
              <a:buSzPts val="1200"/>
              <a:buFont typeface="Arial"/>
              <a:buChar char="•"/>
            </a:pPr>
            <a:endParaRPr lang="en-US" dirty="0"/>
          </a:p>
          <a:p>
            <a:pPr marL="0" lvl="0" indent="-76200" algn="l" rtl="0">
              <a:spcBef>
                <a:spcPts val="0"/>
              </a:spcBef>
              <a:spcAft>
                <a:spcPts val="0"/>
              </a:spcAft>
              <a:buClr>
                <a:schemeClr val="dk1"/>
              </a:buClr>
              <a:buSzPts val="1200"/>
              <a:buFont typeface="Arial"/>
              <a:buChar char="•"/>
            </a:pPr>
            <a:r>
              <a:rPr lang="en-US" dirty="0"/>
              <a:t>As a consequent, Both the long-life span and wide range of hosts make potato early dying become extremely hard to control.</a:t>
            </a:r>
            <a:br>
              <a:rPr lang="en-US" dirty="0"/>
            </a:br>
            <a:endParaRPr dirty="0"/>
          </a:p>
          <a:p>
            <a:pPr marL="0" lvl="0" indent="-76200" algn="l" rtl="0">
              <a:spcBef>
                <a:spcPts val="0"/>
              </a:spcBef>
              <a:spcAft>
                <a:spcPts val="0"/>
              </a:spcAft>
              <a:buClr>
                <a:schemeClr val="dk1"/>
              </a:buClr>
              <a:buSzPts val="1200"/>
              <a:buFont typeface="Arial"/>
              <a:buChar char="•"/>
            </a:pPr>
            <a:r>
              <a:rPr lang="en-US" dirty="0"/>
              <a:t>In this study, two field trial have been conducted for the evaluation of potato early dying chemical management.</a:t>
            </a:r>
            <a:br>
              <a:rPr lang="en-US" dirty="0"/>
            </a:br>
            <a:endParaRPr dirty="0"/>
          </a:p>
          <a:p>
            <a:pPr marL="0" lvl="0" indent="0" algn="l" rtl="0">
              <a:spcBef>
                <a:spcPts val="0"/>
              </a:spcBef>
              <a:spcAft>
                <a:spcPts val="0"/>
              </a:spcAft>
              <a:buNone/>
            </a:pPr>
            <a:r>
              <a:rPr lang="en-US" dirty="0"/>
              <a:t> </a:t>
            </a:r>
            <a:endParaRPr dirty="0"/>
          </a:p>
          <a:p>
            <a:pPr marL="0" lvl="0" indent="0" algn="l" rtl="0">
              <a:spcBef>
                <a:spcPts val="0"/>
              </a:spcBef>
              <a:spcAft>
                <a:spcPts val="0"/>
              </a:spcAft>
              <a:buNone/>
            </a:pPr>
            <a:endParaRPr dirty="0"/>
          </a:p>
        </p:txBody>
      </p:sp>
      <p:sp>
        <p:nvSpPr>
          <p:cNvPr id="40" name="Google Shape;4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125385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 name="Google Shape;5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Both fumigant and fungicide were studied. They all have been either proved to be effective on control of potato early dying or have potential to be effective. </a:t>
            </a:r>
            <a:endParaRPr dirty="0"/>
          </a:p>
          <a:p>
            <a:pPr marL="0" lvl="0" indent="-76200" algn="l" rtl="0">
              <a:spcBef>
                <a:spcPts val="0"/>
              </a:spcBef>
              <a:spcAft>
                <a:spcPts val="0"/>
              </a:spcAft>
              <a:buClr>
                <a:schemeClr val="dk1"/>
              </a:buClr>
              <a:buSzPts val="1200"/>
              <a:buFont typeface="Arial"/>
              <a:buChar char="•"/>
            </a:pPr>
            <a:r>
              <a:rPr lang="en-US" dirty="0"/>
              <a:t>The fumigant selected was </a:t>
            </a:r>
            <a:r>
              <a:rPr lang="en-US" dirty="0" err="1"/>
              <a:t>Vapam</a:t>
            </a:r>
            <a:r>
              <a:rPr lang="en-US" dirty="0"/>
              <a:t>, the active ingredient is </a:t>
            </a:r>
            <a:r>
              <a:rPr lang="en-US" dirty="0" err="1"/>
              <a:t>metam</a:t>
            </a:r>
            <a:r>
              <a:rPr lang="en-US" dirty="0"/>
              <a:t> sodium. </a:t>
            </a:r>
          </a:p>
          <a:p>
            <a:pPr marL="0" lvl="0" indent="-76200" algn="l" rtl="0">
              <a:spcBef>
                <a:spcPts val="0"/>
              </a:spcBef>
              <a:spcAft>
                <a:spcPts val="0"/>
              </a:spcAft>
              <a:buClr>
                <a:schemeClr val="dk1"/>
              </a:buClr>
              <a:buSzPts val="1200"/>
              <a:buFont typeface="Arial"/>
              <a:buChar char="•"/>
            </a:pPr>
            <a:r>
              <a:rPr lang="en-US" dirty="0"/>
              <a:t>The fungicides selected include two </a:t>
            </a:r>
            <a:r>
              <a:rPr lang="en-US" altLang="zh-CN" dirty="0"/>
              <a:t>respiration system inhibitor </a:t>
            </a:r>
            <a:r>
              <a:rPr lang="en-US" dirty="0" err="1"/>
              <a:t>Aprovia</a:t>
            </a:r>
            <a:r>
              <a:rPr lang="en-US" dirty="0"/>
              <a:t> and Elatus. And a biocontrol bacteria product Stargus and a plant extract product regalia.</a:t>
            </a:r>
          </a:p>
          <a:p>
            <a:pPr marL="0" lvl="0" indent="-76200" algn="l" rtl="0">
              <a:spcBef>
                <a:spcPts val="0"/>
              </a:spcBef>
              <a:spcAft>
                <a:spcPts val="0"/>
              </a:spcAft>
              <a:buClr>
                <a:schemeClr val="dk1"/>
              </a:buClr>
              <a:buSzPts val="1200"/>
              <a:buFont typeface="Arial"/>
              <a:buChar char="•"/>
            </a:pPr>
            <a:r>
              <a:rPr lang="en-US" dirty="0"/>
              <a:t>The active ingredients are listed in yellow column, and the mode of actions are listed in the green column. </a:t>
            </a:r>
          </a:p>
          <a:p>
            <a:pPr marL="0" lvl="0" indent="-76200" algn="l" rtl="0">
              <a:spcBef>
                <a:spcPts val="0"/>
              </a:spcBef>
              <a:spcAft>
                <a:spcPts val="0"/>
              </a:spcAft>
              <a:buClr>
                <a:schemeClr val="dk1"/>
              </a:buClr>
              <a:buSzPts val="1200"/>
              <a:buFont typeface="Arial"/>
              <a:buChar char="•"/>
            </a:pPr>
            <a:r>
              <a:rPr lang="en-US" dirty="0"/>
              <a:t>It’s noteworthy that Elatus has two different active ingredient, one is </a:t>
            </a:r>
            <a:r>
              <a:rPr lang="en-US" dirty="0" err="1"/>
              <a:t>benzovindiflupyr</a:t>
            </a:r>
            <a:r>
              <a:rPr lang="en-US" dirty="0"/>
              <a:t>, which is same as </a:t>
            </a:r>
            <a:r>
              <a:rPr lang="en-US" dirty="0" err="1"/>
              <a:t>Aprovia</a:t>
            </a:r>
            <a:r>
              <a:rPr lang="en-US" dirty="0"/>
              <a:t>. And another is azoxystrobin.  The idea of having two different mode of actions is to get a better performance on avoiding or delaying the resistance. </a:t>
            </a:r>
            <a:br>
              <a:rPr lang="en-US" dirty="0"/>
            </a:br>
            <a:r>
              <a:rPr lang="en-US" b="0" dirty="0"/>
              <a:t> </a:t>
            </a:r>
            <a:endParaRPr b="0" dirty="0"/>
          </a:p>
          <a:p>
            <a:pPr marL="0" lvl="0" indent="0" algn="l" rtl="0">
              <a:spcBef>
                <a:spcPts val="0"/>
              </a:spcBef>
              <a:spcAft>
                <a:spcPts val="0"/>
              </a:spcAft>
              <a:buNone/>
            </a:pPr>
            <a:endParaRPr dirty="0"/>
          </a:p>
        </p:txBody>
      </p:sp>
      <p:sp>
        <p:nvSpPr>
          <p:cNvPr id="53" name="Google Shape;5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3016852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tLang="zh-CN" dirty="0"/>
              <a:t>The first field trial is fumigation. </a:t>
            </a:r>
            <a:r>
              <a:rPr lang="en-US" dirty="0"/>
              <a:t>And the plot design is as the figure shows here; </a:t>
            </a:r>
          </a:p>
          <a:p>
            <a:pPr marL="0" lvl="0" indent="0" algn="l" rtl="0">
              <a:spcBef>
                <a:spcPts val="0"/>
              </a:spcBef>
              <a:spcAft>
                <a:spcPts val="0"/>
              </a:spcAft>
              <a:buNone/>
            </a:pPr>
            <a:r>
              <a:rPr lang="en-US" dirty="0"/>
              <a:t>This trial was assigned randomized complete block design with 5 treatments and 4 replications. The potato variety used was russet </a:t>
            </a:r>
            <a:r>
              <a:rPr lang="en-US" dirty="0" err="1"/>
              <a:t>burbank</a:t>
            </a:r>
            <a:endParaRPr lang="en-US" dirty="0"/>
          </a:p>
          <a:p>
            <a:pPr marL="0" lvl="0" indent="0" algn="l" rtl="0">
              <a:spcBef>
                <a:spcPts val="0"/>
              </a:spcBef>
              <a:spcAft>
                <a:spcPts val="0"/>
              </a:spcAft>
              <a:buNone/>
            </a:pPr>
            <a:r>
              <a:rPr lang="en-US" dirty="0"/>
              <a:t>The treatments goes from left to right in this figure, (click) they were non-treated, non-treat non inoculated, and </a:t>
            </a:r>
            <a:r>
              <a:rPr lang="en-US" dirty="0" err="1"/>
              <a:t>vapam</a:t>
            </a:r>
            <a:r>
              <a:rPr lang="en-US" dirty="0"/>
              <a:t> at 3 different concentration, 35 gal/a, 45 gal/a, 50gal/a. </a:t>
            </a:r>
          </a:p>
          <a:p>
            <a:pPr marL="0" lvl="0" indent="0" algn="l" rtl="0">
              <a:spcBef>
                <a:spcPts val="0"/>
              </a:spcBef>
              <a:spcAft>
                <a:spcPts val="0"/>
              </a:spcAft>
              <a:buNone/>
            </a:pPr>
            <a:r>
              <a:rPr lang="en-US" dirty="0"/>
              <a:t>Except the non-inoculated plots, the verticillium dahlia was inoculated into each plot. The inoculum was prepared on oat seeds, 20 gram of inoculum was applied per foot in the row at planting.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replication goes from top to bottom (click), it’s replicated 4 times. </a:t>
            </a:r>
          </a:p>
        </p:txBody>
      </p:sp>
      <p:sp>
        <p:nvSpPr>
          <p:cNvPr id="155" name="Google Shape;15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1700553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To study the effect of </a:t>
            </a:r>
            <a:r>
              <a:rPr lang="en-US" dirty="0" err="1"/>
              <a:t>Vapam</a:t>
            </a:r>
            <a:r>
              <a:rPr lang="en-US" dirty="0"/>
              <a:t>, the disease severity was investigated 2 weeks before harvest, the proportion of wilted plants and dying plants to the total number of plants were counted as disease incidence.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And post harvest, 50 tubers were cut, And the number of tubers with vesicular ring were compared with the total number of investigated tubers to calculate the disease incidence.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(click)</a:t>
            </a:r>
            <a:endParaRPr dirty="0"/>
          </a:p>
        </p:txBody>
      </p:sp>
      <p:sp>
        <p:nvSpPr>
          <p:cNvPr id="88" name="Google Shape;8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14781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is the figure of disease evaluation result. The </a:t>
            </a:r>
            <a:r>
              <a:rPr lang="en-US" dirty="0" err="1"/>
              <a:t>vapam</a:t>
            </a:r>
            <a:r>
              <a:rPr lang="en-US" dirty="0"/>
              <a:t> at different dosage had suppressed the disease incidence significantly for on-tuber symptom. Which was as expected.</a:t>
            </a:r>
          </a:p>
          <a:p>
            <a:pPr marL="0" lvl="0" indent="0" algn="l" rtl="0">
              <a:spcBef>
                <a:spcPts val="0"/>
              </a:spcBef>
              <a:spcAft>
                <a:spcPts val="0"/>
              </a:spcAft>
              <a:buNone/>
            </a:pPr>
            <a:r>
              <a:rPr lang="en-US" dirty="0"/>
              <a:t>And the same trend was shown for on-plant symptom evaluation as well, </a:t>
            </a:r>
          </a:p>
          <a:p>
            <a:pPr marL="0" lvl="0" indent="0" algn="l" rtl="0">
              <a:spcBef>
                <a:spcPts val="0"/>
              </a:spcBef>
              <a:spcAft>
                <a:spcPts val="0"/>
              </a:spcAft>
              <a:buNone/>
            </a:pPr>
            <a:r>
              <a:rPr lang="en-US" dirty="0"/>
              <a:t>By comparing the non-treated non-inoculated plots with the 60 gal/a plots, you can see they are basically at the same level. </a:t>
            </a:r>
            <a:r>
              <a:rPr lang="en-US" altLang="zh-CN" dirty="0"/>
              <a:t>And the disease incidence of 30 gal/a was slightly higher than 60gal/a, but, as said, they’re not statistically different. </a:t>
            </a:r>
          </a:p>
          <a:p>
            <a:pPr marL="0" lvl="0" indent="0" algn="l" rtl="0">
              <a:spcBef>
                <a:spcPts val="0"/>
              </a:spcBef>
              <a:spcAft>
                <a:spcPts val="0"/>
              </a:spcAft>
              <a:buNone/>
            </a:pPr>
            <a:r>
              <a:rPr lang="en-US" altLang="zh-CN" dirty="0"/>
              <a:t>So I would say according to the disease incidence of this trial, the 30 gal/a can be the best cost-efficient way of application. However, this should be further examined by the data from following year. </a:t>
            </a:r>
            <a:endParaRPr lang="en-US" dirty="0"/>
          </a:p>
        </p:txBody>
      </p:sp>
      <p:sp>
        <p:nvSpPr>
          <p:cNvPr id="163" name="Google Shape;16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3426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Second part is </a:t>
            </a:r>
            <a:r>
              <a:rPr lang="en-US" dirty="0" err="1"/>
              <a:t>pestcides</a:t>
            </a:r>
            <a:r>
              <a:rPr lang="en-US" dirty="0"/>
              <a:t> evaluation, a two-year project was conducted. In 2019, 4 treatments were applied. Include Elatus, Aprovia, non-treated and non-treated non-inoculated. The inoculum for first three treatments was </a:t>
            </a:r>
            <a:r>
              <a:rPr lang="en-US" dirty="0" err="1"/>
              <a:t>oatseeds</a:t>
            </a:r>
            <a:r>
              <a:rPr lang="en-US" dirty="0"/>
              <a:t> with verticillium grown on. </a:t>
            </a:r>
          </a:p>
          <a:p>
            <a:pPr marL="0" lvl="0" indent="0" algn="l" rtl="0">
              <a:spcBef>
                <a:spcPts val="0"/>
              </a:spcBef>
              <a:spcAft>
                <a:spcPts val="0"/>
              </a:spcAft>
              <a:buNone/>
            </a:pPr>
            <a:r>
              <a:rPr lang="en-US" dirty="0"/>
              <a:t>In 2020, in addition to the mentioned 4 treatments, </a:t>
            </a:r>
            <a:r>
              <a:rPr lang="en-US" dirty="0" err="1"/>
              <a:t>stargus</a:t>
            </a:r>
            <a:r>
              <a:rPr lang="en-US" dirty="0"/>
              <a:t> and regalia was applied. </a:t>
            </a:r>
          </a:p>
        </p:txBody>
      </p:sp>
      <p:sp>
        <p:nvSpPr>
          <p:cNvPr id="67" name="Google Shape;6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3080192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Because the 2020 trial had two more treatments than 2019, it’s more representative. So I listed a real field picture that was taken two months after planting to show the plot design. (click)</a:t>
            </a:r>
          </a:p>
          <a:p>
            <a:r>
              <a:rPr lang="en-US" altLang="zh-CN" dirty="0"/>
              <a:t>The plot was arranged with randomized complete block design as well. And the potato variety used was superior. </a:t>
            </a:r>
          </a:p>
          <a:p>
            <a:r>
              <a:rPr lang="en-US" altLang="zh-CN" dirty="0"/>
              <a:t>Different treatments were masked with different colors(click). Red is elatus(click). , brown is Aprovia(click x2). , yellow is Stargus and regalia at planting, and apply Stargus again when emergence(click). , green is Stargus and regalia at planting and apply regalia again when emergence(click). . Blue is non treated (click). and purple is non inoculated non treated</a:t>
            </a:r>
          </a:p>
          <a:p>
            <a:endParaRPr lang="en-US" altLang="zh-CN" dirty="0"/>
          </a:p>
          <a:p>
            <a:r>
              <a:rPr lang="en-US" altLang="zh-CN" dirty="0"/>
              <a:t>For some reasons, the edge rows on the top didn’t grow well. But we can still see the trend: the elatus, Stargus, and regalia treated plot had an overall better growth than other plots. Like ….(use pointer)</a:t>
            </a:r>
          </a:p>
          <a:p>
            <a:r>
              <a:rPr lang="en-US" altLang="zh-CN" dirty="0"/>
              <a:t>And the Aprovia treated plots had a relative low emergence rate as the brown area shows here (use pointer)</a:t>
            </a:r>
          </a:p>
        </p:txBody>
      </p:sp>
      <p:sp>
        <p:nvSpPr>
          <p:cNvPr id="4" name="灯片编号占位符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96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10"/>
        <p:cNvGrpSpPr/>
        <p:nvPr/>
      </p:nvGrpSpPr>
      <p:grpSpPr>
        <a:xfrm>
          <a:off x="0" y="0"/>
          <a:ext cx="0" cy="0"/>
          <a:chOff x="0" y="0"/>
          <a:chExt cx="0" cy="0"/>
        </a:xfrm>
      </p:grpSpPr>
      <p:sp>
        <p:nvSpPr>
          <p:cNvPr id="11" name="Google Shape;11;p20"/>
          <p:cNvSpPr/>
          <p:nvPr/>
        </p:nvSpPr>
        <p:spPr>
          <a:xfrm>
            <a:off x="0" y="0"/>
            <a:ext cx="12190413" cy="7579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p20"/>
          <p:cNvSpPr/>
          <p:nvPr/>
        </p:nvSpPr>
        <p:spPr>
          <a:xfrm>
            <a:off x="0" y="6100011"/>
            <a:ext cx="12190413" cy="7579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标题幻灯片">
  <p:cSld name="1_标题幻灯片">
    <p:spTree>
      <p:nvGrpSpPr>
        <p:cNvPr id="1" name="Shape 13"/>
        <p:cNvGrpSpPr/>
        <p:nvPr/>
      </p:nvGrpSpPr>
      <p:grpSpPr>
        <a:xfrm>
          <a:off x="0" y="0"/>
          <a:ext cx="0" cy="0"/>
          <a:chOff x="0" y="0"/>
          <a:chExt cx="0" cy="0"/>
        </a:xfrm>
      </p:grpSpPr>
      <p:sp>
        <p:nvSpPr>
          <p:cNvPr id="14" name="Google Shape;14;p21"/>
          <p:cNvSpPr/>
          <p:nvPr/>
        </p:nvSpPr>
        <p:spPr>
          <a:xfrm>
            <a:off x="0" y="0"/>
            <a:ext cx="12190413" cy="7579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p21"/>
          <p:cNvSpPr/>
          <p:nvPr/>
        </p:nvSpPr>
        <p:spPr>
          <a:xfrm>
            <a:off x="0" y="6100011"/>
            <a:ext cx="12190413" cy="7579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4">
            <a:alphaModFix amt="17000"/>
          </a:blip>
          <a:stretch>
            <a:fillRect/>
          </a:stretch>
        </a:blip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image" Target="../media/image3.png"/><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hyperlink" Target="https://en.wikipedia.org/wiki/Flickr" TargetMode="External"/><Relationship Id="rId3" Type="http://schemas.openxmlformats.org/officeDocument/2006/relationships/image" Target="../media/image5.jp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3.png"/><Relationship Id="rId4" Type="http://schemas.openxmlformats.org/officeDocument/2006/relationships/image" Target="../media/image9.png"/><Relationship Id="rId9" Type="http://schemas.openxmlformats.org/officeDocument/2006/relationships/hyperlink" Target="https://flickr.com/photos/33247428@N08/30640871652"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000"/>
            <a:lum/>
          </a:blip>
          <a:srcRect/>
          <a:stretch>
            <a:fillRect l="35000" t="5000" r="-35000" b="-5000"/>
          </a:stretch>
        </a:blipFill>
        <a:effectLst/>
      </p:bgPr>
    </p:bg>
    <p:spTree>
      <p:nvGrpSpPr>
        <p:cNvPr id="1" name="Shape 20"/>
        <p:cNvGrpSpPr/>
        <p:nvPr/>
      </p:nvGrpSpPr>
      <p:grpSpPr>
        <a:xfrm>
          <a:off x="0" y="0"/>
          <a:ext cx="0" cy="0"/>
          <a:chOff x="0" y="0"/>
          <a:chExt cx="0" cy="0"/>
        </a:xfrm>
      </p:grpSpPr>
      <p:sp>
        <p:nvSpPr>
          <p:cNvPr id="21" name="Google Shape;21;p1"/>
          <p:cNvSpPr/>
          <p:nvPr/>
        </p:nvSpPr>
        <p:spPr>
          <a:xfrm>
            <a:off x="0" y="6100011"/>
            <a:ext cx="12190413" cy="7579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2" name="Google Shape;22;p1" descr="MAINE_crest289_4c.eps"/>
          <p:cNvPicPr preferRelativeResize="0"/>
          <p:nvPr/>
        </p:nvPicPr>
        <p:blipFill rotWithShape="1">
          <a:blip r:embed="rId4">
            <a:alphaModFix/>
          </a:blip>
          <a:srcRect/>
          <a:stretch/>
        </p:blipFill>
        <p:spPr>
          <a:xfrm>
            <a:off x="11393965" y="75681"/>
            <a:ext cx="496041" cy="667897"/>
          </a:xfrm>
          <a:prstGeom prst="rect">
            <a:avLst/>
          </a:prstGeom>
          <a:noFill/>
          <a:ln>
            <a:noFill/>
          </a:ln>
        </p:spPr>
      </p:pic>
      <p:sp>
        <p:nvSpPr>
          <p:cNvPr id="23" name="Google Shape;23;p1"/>
          <p:cNvSpPr txBox="1"/>
          <p:nvPr/>
        </p:nvSpPr>
        <p:spPr>
          <a:xfrm>
            <a:off x="1354489" y="1305018"/>
            <a:ext cx="9481430" cy="1926454"/>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rgbClr val="000000"/>
              </a:buClr>
              <a:buSzPts val="4400"/>
              <a:buFont typeface="Arial"/>
              <a:buNone/>
            </a:pPr>
            <a:r>
              <a:rPr lang="en-US" sz="3800" b="0" i="0" u="none" strike="noStrike" cap="none" dirty="0">
                <a:solidFill>
                  <a:srgbClr val="000000"/>
                </a:solidFill>
                <a:latin typeface="Arial Black"/>
                <a:ea typeface="Arial Black"/>
                <a:cs typeface="Arial Black"/>
                <a:sym typeface="Arial Black"/>
              </a:rPr>
              <a:t>Managing Potato Early Dying Using Soil Fumigation and Pesticides</a:t>
            </a:r>
            <a:endParaRPr lang="en-US" sz="3800" dirty="0"/>
          </a:p>
        </p:txBody>
      </p:sp>
      <p:sp>
        <p:nvSpPr>
          <p:cNvPr id="24" name="Google Shape;24;p1"/>
          <p:cNvSpPr txBox="1"/>
          <p:nvPr/>
        </p:nvSpPr>
        <p:spPr>
          <a:xfrm>
            <a:off x="3345075" y="3762064"/>
            <a:ext cx="5500258" cy="271694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600" b="0" i="0" u="none" strike="noStrike" cap="none" dirty="0" err="1">
                <a:solidFill>
                  <a:srgbClr val="000000"/>
                </a:solidFill>
                <a:latin typeface="Arial"/>
                <a:ea typeface="Arial"/>
                <a:cs typeface="Arial"/>
                <a:sym typeface="Arial"/>
              </a:rPr>
              <a:t>Kedi</a:t>
            </a:r>
            <a:r>
              <a:rPr lang="en-US" sz="2600" b="0" i="0" u="none" strike="noStrike" cap="none" dirty="0">
                <a:solidFill>
                  <a:srgbClr val="000000"/>
                </a:solidFill>
                <a:latin typeface="Arial"/>
                <a:ea typeface="Arial"/>
                <a:cs typeface="Arial"/>
                <a:sym typeface="Arial"/>
              </a:rPr>
              <a:t> (Cody) Li, graduate student</a:t>
            </a:r>
          </a:p>
          <a:p>
            <a:pPr algn="ctr">
              <a:lnSpc>
                <a:spcPct val="90000"/>
              </a:lnSpc>
              <a:spcBef>
                <a:spcPts val="1000"/>
              </a:spcBef>
              <a:buSzPts val="2000"/>
            </a:pPr>
            <a:r>
              <a:rPr lang="en-US" sz="2000" dirty="0"/>
              <a:t>Jay Hao, Advisor</a:t>
            </a:r>
          </a:p>
          <a:p>
            <a:pPr marL="0" marR="0" lvl="0" indent="0" algn="ctr" rtl="0">
              <a:lnSpc>
                <a:spcPct val="90000"/>
              </a:lnSpc>
              <a:spcBef>
                <a:spcPts val="1000"/>
              </a:spcBef>
              <a:spcAft>
                <a:spcPts val="0"/>
              </a:spcAft>
              <a:buClr>
                <a:srgbClr val="000000"/>
              </a:buClr>
              <a:buSzPts val="2000"/>
              <a:buFont typeface="Arial"/>
              <a:buNone/>
            </a:pPr>
            <a:r>
              <a:rPr lang="en-US" sz="2000" b="0" i="0" u="none" strike="noStrike" cap="none" dirty="0">
                <a:solidFill>
                  <a:srgbClr val="000000"/>
                </a:solidFill>
                <a:latin typeface="Arial"/>
                <a:ea typeface="Arial"/>
                <a:cs typeface="Arial"/>
                <a:sym typeface="Arial"/>
              </a:rPr>
              <a:t>School of Food and Agriculture </a:t>
            </a:r>
            <a:endParaRPr dirty="0"/>
          </a:p>
          <a:p>
            <a:pPr marL="0" marR="0" lvl="0" indent="0" algn="ctr" rtl="0">
              <a:lnSpc>
                <a:spcPct val="90000"/>
              </a:lnSpc>
              <a:spcBef>
                <a:spcPts val="1000"/>
              </a:spcBef>
              <a:spcAft>
                <a:spcPts val="0"/>
              </a:spcAft>
              <a:buClr>
                <a:srgbClr val="000000"/>
              </a:buClr>
              <a:buSzPts val="2000"/>
              <a:buFont typeface="Arial"/>
              <a:buNone/>
            </a:pPr>
            <a:r>
              <a:rPr lang="en-US" sz="2000" b="0" i="0" u="none" strike="noStrike" cap="none" dirty="0">
                <a:solidFill>
                  <a:srgbClr val="000000"/>
                </a:solidFill>
                <a:latin typeface="Arial"/>
                <a:ea typeface="Arial"/>
                <a:cs typeface="Arial"/>
                <a:sym typeface="Arial"/>
              </a:rPr>
              <a:t>University of Maine</a:t>
            </a:r>
            <a:endParaRPr dirty="0"/>
          </a:p>
        </p:txBody>
      </p:sp>
      <p:pic>
        <p:nvPicPr>
          <p:cNvPr id="25" name="Google Shape;25;p1" descr="卡通人物&#10;&#10;描述已自动生成"/>
          <p:cNvPicPr preferRelativeResize="0"/>
          <p:nvPr/>
        </p:nvPicPr>
        <p:blipFill rotWithShape="1">
          <a:blip r:embed="rId5">
            <a:alphaModFix amt="12000"/>
          </a:blip>
          <a:srcRect/>
          <a:stretch/>
        </p:blipFill>
        <p:spPr>
          <a:xfrm>
            <a:off x="-602314" y="1081522"/>
            <a:ext cx="4314505" cy="5018487"/>
          </a:xfrm>
          <a:prstGeom prst="rect">
            <a:avLst/>
          </a:prstGeom>
          <a:noFill/>
          <a:ln>
            <a:noFill/>
          </a:ln>
        </p:spPr>
      </p:pic>
      <p:sp>
        <p:nvSpPr>
          <p:cNvPr id="2" name="文本框 1">
            <a:extLst>
              <a:ext uri="{FF2B5EF4-FFF2-40B4-BE49-F238E27FC236}">
                <a16:creationId xmlns:a16="http://schemas.microsoft.com/office/drawing/2014/main" xmlns="" id="{BBD084A0-532A-417D-9BB7-68261249A1C5}"/>
              </a:ext>
            </a:extLst>
          </p:cNvPr>
          <p:cNvSpPr txBox="1"/>
          <p:nvPr/>
        </p:nvSpPr>
        <p:spPr>
          <a:xfrm>
            <a:off x="411480" y="171450"/>
            <a:ext cx="5246370" cy="461665"/>
          </a:xfrm>
          <a:prstGeom prst="rect">
            <a:avLst/>
          </a:prstGeom>
          <a:noFill/>
        </p:spPr>
        <p:txBody>
          <a:bodyPr wrap="square" rtlCol="0">
            <a:spAutoFit/>
          </a:bodyPr>
          <a:lstStyle/>
          <a:p>
            <a:r>
              <a:rPr lang="en-US" altLang="zh-CN" sz="2400" dirty="0">
                <a:solidFill>
                  <a:schemeClr val="bg1"/>
                </a:solidFill>
              </a:rPr>
              <a:t>2021 Maine Potato Conference </a:t>
            </a:r>
            <a:endParaRPr lang="zh-CN" altLang="en-US" sz="24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mt="3000"/>
          </a:blip>
          <a:stretch>
            <a:fillRect/>
          </a:stretch>
        </a:blipFill>
        <a:effectLst/>
      </p:bgPr>
    </p:bg>
    <p:spTree>
      <p:nvGrpSpPr>
        <p:cNvPr id="1" name="Shape 103"/>
        <p:cNvGrpSpPr/>
        <p:nvPr/>
      </p:nvGrpSpPr>
      <p:grpSpPr>
        <a:xfrm>
          <a:off x="0" y="0"/>
          <a:ext cx="0" cy="0"/>
          <a:chOff x="0" y="0"/>
          <a:chExt cx="0" cy="0"/>
        </a:xfrm>
      </p:grpSpPr>
      <p:sp>
        <p:nvSpPr>
          <p:cNvPr id="105" name="Google Shape;105;p8"/>
          <p:cNvSpPr txBox="1"/>
          <p:nvPr/>
        </p:nvSpPr>
        <p:spPr>
          <a:xfrm rot="-5400000">
            <a:off x="5590190" y="2691806"/>
            <a:ext cx="2867964"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Calibri"/>
                <a:ea typeface="Calibri"/>
                <a:cs typeface="Calibri"/>
                <a:sym typeface="Calibri"/>
              </a:rPr>
              <a:t> Total yield (cwt/A)</a:t>
            </a:r>
            <a:endParaRPr sz="1800">
              <a:solidFill>
                <a:schemeClr val="dk1"/>
              </a:solidFill>
              <a:latin typeface="Calibri"/>
              <a:ea typeface="Calibri"/>
              <a:cs typeface="Calibri"/>
              <a:sym typeface="Calibri"/>
            </a:endParaRPr>
          </a:p>
        </p:txBody>
      </p:sp>
      <p:sp>
        <p:nvSpPr>
          <p:cNvPr id="106" name="Google Shape;106;p8"/>
          <p:cNvSpPr txBox="1"/>
          <p:nvPr/>
        </p:nvSpPr>
        <p:spPr>
          <a:xfrm>
            <a:off x="3779759" y="6354395"/>
            <a:ext cx="7819205" cy="369291"/>
          </a:xfrm>
          <a:prstGeom prst="rect">
            <a:avLst/>
          </a:prstGeom>
          <a:noFill/>
          <a:ln>
            <a:noFill/>
          </a:ln>
        </p:spPr>
        <p:txBody>
          <a:bodyPr spcFirstLastPara="1" wrap="square" lIns="91425" tIns="45700" rIns="91425" bIns="45700" anchor="t" anchorCtr="0">
            <a:spAutoFit/>
          </a:bodyPr>
          <a:lstStyle/>
          <a:p>
            <a:pPr lvl="0">
              <a:buClr>
                <a:srgbClr val="FFFFFF"/>
              </a:buClr>
              <a:buSzPts val="1800"/>
            </a:pPr>
            <a:r>
              <a:rPr lang="en-US" altLang="zh-CN" sz="1800" b="0" i="0" u="none" strike="noStrike" cap="none" dirty="0">
                <a:solidFill>
                  <a:srgbClr val="FFFFFF"/>
                </a:solidFill>
                <a:latin typeface="Times New Roman"/>
                <a:ea typeface="Times New Roman"/>
                <a:cs typeface="Times New Roman"/>
                <a:sym typeface="Times New Roman"/>
              </a:rPr>
              <a:t>Significance was determined by Student-Newman-</a:t>
            </a:r>
            <a:r>
              <a:rPr lang="en-US" altLang="zh-CN" sz="1800" b="0" i="0" u="none" strike="noStrike" cap="none" dirty="0" err="1">
                <a:solidFill>
                  <a:srgbClr val="FFFFFF"/>
                </a:solidFill>
                <a:latin typeface="Times New Roman"/>
                <a:ea typeface="Times New Roman"/>
                <a:cs typeface="Times New Roman"/>
                <a:sym typeface="Times New Roman"/>
              </a:rPr>
              <a:t>Keuls</a:t>
            </a:r>
            <a:r>
              <a:rPr lang="en-US" altLang="zh-CN" sz="1800" b="0" i="0" u="none" strike="noStrike" cap="none" dirty="0">
                <a:solidFill>
                  <a:srgbClr val="FFFFFF"/>
                </a:solidFill>
                <a:latin typeface="Times New Roman"/>
                <a:ea typeface="Times New Roman"/>
                <a:cs typeface="Times New Roman"/>
                <a:sym typeface="Times New Roman"/>
              </a:rPr>
              <a:t> test </a:t>
            </a:r>
            <a:r>
              <a:rPr lang="en-US" altLang="zh-CN" sz="1800" dirty="0">
                <a:solidFill>
                  <a:srgbClr val="FFFFFF"/>
                </a:solidFill>
                <a:latin typeface="Times New Roman"/>
                <a:ea typeface="Times New Roman"/>
                <a:cs typeface="Times New Roman"/>
                <a:sym typeface="Times New Roman"/>
              </a:rPr>
              <a:t>(α=0.05). </a:t>
            </a:r>
            <a:endParaRPr lang="en-US" altLang="zh-CN" sz="1800" b="0" i="0" u="none" strike="noStrike" cap="none" dirty="0">
              <a:solidFill>
                <a:srgbClr val="FFFFFF"/>
              </a:solidFill>
              <a:latin typeface="Calibri"/>
              <a:ea typeface="Calibri"/>
              <a:cs typeface="Calibri"/>
              <a:sym typeface="Calibri"/>
            </a:endParaRPr>
          </a:p>
        </p:txBody>
      </p:sp>
      <p:pic>
        <p:nvPicPr>
          <p:cNvPr id="107" name="Google Shape;107;p8" descr="MAINE_crest289_4c.eps"/>
          <p:cNvPicPr preferRelativeResize="0"/>
          <p:nvPr/>
        </p:nvPicPr>
        <p:blipFill rotWithShape="1">
          <a:blip r:embed="rId4">
            <a:alphaModFix/>
          </a:blip>
          <a:srcRect/>
          <a:stretch/>
        </p:blipFill>
        <p:spPr>
          <a:xfrm>
            <a:off x="11393965" y="75681"/>
            <a:ext cx="496041" cy="667897"/>
          </a:xfrm>
          <a:prstGeom prst="rect">
            <a:avLst/>
          </a:prstGeom>
          <a:noFill/>
          <a:ln>
            <a:noFill/>
          </a:ln>
        </p:spPr>
      </p:pic>
      <p:sp>
        <p:nvSpPr>
          <p:cNvPr id="108" name="Google Shape;108;p8"/>
          <p:cNvSpPr txBox="1"/>
          <p:nvPr/>
        </p:nvSpPr>
        <p:spPr>
          <a:xfrm>
            <a:off x="305432" y="75681"/>
            <a:ext cx="6224761" cy="8001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lt1"/>
                </a:solidFill>
                <a:latin typeface="Arial"/>
                <a:ea typeface="Arial"/>
                <a:cs typeface="Arial"/>
                <a:sym typeface="Arial"/>
              </a:rPr>
              <a:t>Result of Field trial 2019</a:t>
            </a:r>
          </a:p>
          <a:p>
            <a:pPr marL="0" marR="0" lvl="0" indent="0" algn="l" rtl="0">
              <a:spcBef>
                <a:spcPts val="0"/>
              </a:spcBef>
              <a:spcAft>
                <a:spcPts val="0"/>
              </a:spcAft>
              <a:buNone/>
            </a:pPr>
            <a:endParaRPr lang="en-US" dirty="0"/>
          </a:p>
        </p:txBody>
      </p:sp>
      <p:grpSp>
        <p:nvGrpSpPr>
          <p:cNvPr id="109" name="Google Shape;109;p8"/>
          <p:cNvGrpSpPr/>
          <p:nvPr/>
        </p:nvGrpSpPr>
        <p:grpSpPr>
          <a:xfrm>
            <a:off x="305432" y="1027771"/>
            <a:ext cx="6681467" cy="4659646"/>
            <a:chOff x="424548" y="1425336"/>
            <a:chExt cx="6681467" cy="4659646"/>
          </a:xfrm>
        </p:grpSpPr>
        <p:sp>
          <p:nvSpPr>
            <p:cNvPr id="110" name="Google Shape;110;p8"/>
            <p:cNvSpPr txBox="1"/>
            <p:nvPr/>
          </p:nvSpPr>
          <p:spPr>
            <a:xfrm rot="-5400000">
              <a:off x="-532494" y="3182778"/>
              <a:ext cx="2406526"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Calibri"/>
                  <a:ea typeface="Calibri"/>
                  <a:cs typeface="Calibri"/>
                  <a:sym typeface="Calibri"/>
                </a:rPr>
                <a:t>Disease incidence(%)</a:t>
              </a:r>
              <a:endParaRPr sz="2000">
                <a:solidFill>
                  <a:schemeClr val="dk1"/>
                </a:solidFill>
                <a:latin typeface="Calibri"/>
                <a:ea typeface="Calibri"/>
                <a:cs typeface="Calibri"/>
                <a:sym typeface="Calibri"/>
              </a:endParaRPr>
            </a:p>
          </p:txBody>
        </p:sp>
        <p:graphicFrame>
          <p:nvGraphicFramePr>
            <p:cNvPr id="111" name="Google Shape;111;p8"/>
            <p:cNvGraphicFramePr/>
            <p:nvPr>
              <p:extLst>
                <p:ext uri="{D42A27DB-BD31-4B8C-83A1-F6EECF244321}">
                  <p14:modId xmlns:p14="http://schemas.microsoft.com/office/powerpoint/2010/main" val="3094209717"/>
                </p:ext>
              </p:extLst>
            </p:nvPr>
          </p:nvGraphicFramePr>
          <p:xfrm>
            <a:off x="881254" y="1425336"/>
            <a:ext cx="6224761" cy="4659646"/>
          </p:xfrm>
          <a:graphic>
            <a:graphicData uri="http://schemas.openxmlformats.org/drawingml/2006/chart">
              <c:chart xmlns:c="http://schemas.openxmlformats.org/drawingml/2006/chart" xmlns:r="http://schemas.openxmlformats.org/officeDocument/2006/relationships" r:id="rId5"/>
            </a:graphicData>
          </a:graphic>
        </p:graphicFrame>
      </p:grpSp>
      <p:sp>
        <p:nvSpPr>
          <p:cNvPr id="112" name="Google Shape;112;p8"/>
          <p:cNvSpPr txBox="1"/>
          <p:nvPr/>
        </p:nvSpPr>
        <p:spPr>
          <a:xfrm>
            <a:off x="4145711" y="1542838"/>
            <a:ext cx="48052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a</a:t>
            </a:r>
            <a:endParaRPr sz="1800" b="1" dirty="0">
              <a:solidFill>
                <a:schemeClr val="dk1"/>
              </a:solidFill>
              <a:latin typeface="Calibri"/>
              <a:ea typeface="Calibri"/>
              <a:cs typeface="Calibri"/>
              <a:sym typeface="Calibri"/>
            </a:endParaRPr>
          </a:p>
        </p:txBody>
      </p:sp>
      <p:sp>
        <p:nvSpPr>
          <p:cNvPr id="113" name="Google Shape;113;p8"/>
          <p:cNvSpPr txBox="1"/>
          <p:nvPr/>
        </p:nvSpPr>
        <p:spPr>
          <a:xfrm>
            <a:off x="5166457" y="2948546"/>
            <a:ext cx="35922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b</a:t>
            </a:r>
            <a:endParaRPr sz="1800" b="1" dirty="0">
              <a:solidFill>
                <a:schemeClr val="dk1"/>
              </a:solidFill>
              <a:latin typeface="Calibri"/>
              <a:ea typeface="Calibri"/>
              <a:cs typeface="Calibri"/>
              <a:sym typeface="Calibri"/>
            </a:endParaRPr>
          </a:p>
        </p:txBody>
      </p:sp>
      <p:sp>
        <p:nvSpPr>
          <p:cNvPr id="114" name="Google Shape;114;p8"/>
          <p:cNvSpPr txBox="1"/>
          <p:nvPr/>
        </p:nvSpPr>
        <p:spPr>
          <a:xfrm>
            <a:off x="2179528" y="2225737"/>
            <a:ext cx="492444"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ab</a:t>
            </a:r>
            <a:endParaRPr sz="1800" b="1" dirty="0">
              <a:solidFill>
                <a:schemeClr val="dk1"/>
              </a:solidFill>
              <a:latin typeface="Calibri"/>
              <a:ea typeface="Calibri"/>
              <a:cs typeface="Calibri"/>
              <a:sym typeface="Calibri"/>
            </a:endParaRPr>
          </a:p>
        </p:txBody>
      </p:sp>
      <p:graphicFrame>
        <p:nvGraphicFramePr>
          <p:cNvPr id="14" name="图表 13">
            <a:extLst>
              <a:ext uri="{FF2B5EF4-FFF2-40B4-BE49-F238E27FC236}">
                <a16:creationId xmlns:a16="http://schemas.microsoft.com/office/drawing/2014/main" xmlns="" id="{2EFD66BE-1514-4C30-98F3-8005ECE5C6AE}"/>
              </a:ext>
            </a:extLst>
          </p:cNvPr>
          <p:cNvGraphicFramePr>
            <a:graphicFrameLocks/>
          </p:cNvGraphicFramePr>
          <p:nvPr>
            <p:extLst>
              <p:ext uri="{D42A27DB-BD31-4B8C-83A1-F6EECF244321}">
                <p14:modId xmlns:p14="http://schemas.microsoft.com/office/powerpoint/2010/main" val="1712211706"/>
              </p:ext>
            </p:extLst>
          </p:nvPr>
        </p:nvGraphicFramePr>
        <p:xfrm>
          <a:off x="7146117" y="1457879"/>
          <a:ext cx="4809225" cy="3470936"/>
        </p:xfrm>
        <a:graphic>
          <a:graphicData uri="http://schemas.openxmlformats.org/drawingml/2006/chart">
            <c:chart xmlns:c="http://schemas.openxmlformats.org/drawingml/2006/chart" xmlns:r="http://schemas.openxmlformats.org/officeDocument/2006/relationships" r:id="rId6"/>
          </a:graphicData>
        </a:graphic>
      </p:graphicFrame>
      <p:sp>
        <p:nvSpPr>
          <p:cNvPr id="13" name="Google Shape;114;p8">
            <a:extLst>
              <a:ext uri="{FF2B5EF4-FFF2-40B4-BE49-F238E27FC236}">
                <a16:creationId xmlns:a16="http://schemas.microsoft.com/office/drawing/2014/main" xmlns="" id="{80EC87C7-369C-454F-8D8F-8F90744F65ED}"/>
              </a:ext>
            </a:extLst>
          </p:cNvPr>
          <p:cNvSpPr txBox="1"/>
          <p:nvPr/>
        </p:nvSpPr>
        <p:spPr>
          <a:xfrm>
            <a:off x="3095377" y="2041091"/>
            <a:ext cx="492444"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ab</a:t>
            </a:r>
            <a:endParaRPr sz="1800" b="1" dirty="0">
              <a:solidFill>
                <a:schemeClr val="dk1"/>
              </a:solidFill>
              <a:latin typeface="Calibri"/>
              <a:ea typeface="Calibri"/>
              <a:cs typeface="Calibri"/>
              <a:sym typeface="Calibri"/>
            </a:endParaRPr>
          </a:p>
        </p:txBody>
      </p:sp>
      <p:sp>
        <p:nvSpPr>
          <p:cNvPr id="15" name="Google Shape;112;p8">
            <a:extLst>
              <a:ext uri="{FF2B5EF4-FFF2-40B4-BE49-F238E27FC236}">
                <a16:creationId xmlns:a16="http://schemas.microsoft.com/office/drawing/2014/main" xmlns="" id="{541B92A3-9B36-470F-A5E9-64FEACEDF057}"/>
              </a:ext>
            </a:extLst>
          </p:cNvPr>
          <p:cNvSpPr txBox="1"/>
          <p:nvPr/>
        </p:nvSpPr>
        <p:spPr>
          <a:xfrm>
            <a:off x="1852739" y="3423662"/>
            <a:ext cx="48052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A</a:t>
            </a:r>
            <a:endParaRPr sz="1800" b="1" dirty="0">
              <a:solidFill>
                <a:schemeClr val="dk1"/>
              </a:solidFill>
              <a:latin typeface="Calibri"/>
              <a:ea typeface="Calibri"/>
              <a:cs typeface="Calibri"/>
              <a:sym typeface="Calibri"/>
            </a:endParaRPr>
          </a:p>
        </p:txBody>
      </p:sp>
      <p:sp>
        <p:nvSpPr>
          <p:cNvPr id="16" name="Google Shape;112;p8">
            <a:extLst>
              <a:ext uri="{FF2B5EF4-FFF2-40B4-BE49-F238E27FC236}">
                <a16:creationId xmlns:a16="http://schemas.microsoft.com/office/drawing/2014/main" xmlns="" id="{A6221E1D-132E-4C1C-8DB5-B67C3AF98038}"/>
              </a:ext>
            </a:extLst>
          </p:cNvPr>
          <p:cNvSpPr txBox="1"/>
          <p:nvPr/>
        </p:nvSpPr>
        <p:spPr>
          <a:xfrm>
            <a:off x="2787541" y="3434025"/>
            <a:ext cx="48052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A</a:t>
            </a:r>
            <a:endParaRPr sz="1800" b="1" dirty="0">
              <a:solidFill>
                <a:schemeClr val="dk1"/>
              </a:solidFill>
              <a:latin typeface="Calibri"/>
              <a:ea typeface="Calibri"/>
              <a:cs typeface="Calibri"/>
              <a:sym typeface="Calibri"/>
            </a:endParaRPr>
          </a:p>
        </p:txBody>
      </p:sp>
      <p:sp>
        <p:nvSpPr>
          <p:cNvPr id="17" name="Google Shape;112;p8">
            <a:extLst>
              <a:ext uri="{FF2B5EF4-FFF2-40B4-BE49-F238E27FC236}">
                <a16:creationId xmlns:a16="http://schemas.microsoft.com/office/drawing/2014/main" xmlns="" id="{96C7E011-9161-4318-8109-ABE2AE7A3F42}"/>
              </a:ext>
            </a:extLst>
          </p:cNvPr>
          <p:cNvSpPr txBox="1"/>
          <p:nvPr/>
        </p:nvSpPr>
        <p:spPr>
          <a:xfrm>
            <a:off x="3799560" y="3317837"/>
            <a:ext cx="48052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A</a:t>
            </a:r>
            <a:endParaRPr sz="1800" b="1" dirty="0">
              <a:solidFill>
                <a:schemeClr val="dk1"/>
              </a:solidFill>
              <a:latin typeface="Calibri"/>
              <a:ea typeface="Calibri"/>
              <a:cs typeface="Calibri"/>
              <a:sym typeface="Calibri"/>
            </a:endParaRPr>
          </a:p>
        </p:txBody>
      </p:sp>
      <p:sp>
        <p:nvSpPr>
          <p:cNvPr id="18" name="Google Shape;112;p8">
            <a:extLst>
              <a:ext uri="{FF2B5EF4-FFF2-40B4-BE49-F238E27FC236}">
                <a16:creationId xmlns:a16="http://schemas.microsoft.com/office/drawing/2014/main" xmlns="" id="{FC130E3E-A95A-4B95-BDE5-850CB712C7CC}"/>
              </a:ext>
            </a:extLst>
          </p:cNvPr>
          <p:cNvSpPr txBox="1"/>
          <p:nvPr/>
        </p:nvSpPr>
        <p:spPr>
          <a:xfrm>
            <a:off x="4750564" y="3552622"/>
            <a:ext cx="48052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A</a:t>
            </a:r>
            <a:endParaRPr sz="1800" b="1" dirty="0">
              <a:solidFill>
                <a:schemeClr val="dk1"/>
              </a:solidFill>
              <a:latin typeface="Calibri"/>
              <a:ea typeface="Calibri"/>
              <a:cs typeface="Calibri"/>
              <a:sym typeface="Calibri"/>
            </a:endParaRPr>
          </a:p>
        </p:txBody>
      </p:sp>
      <p:sp>
        <p:nvSpPr>
          <p:cNvPr id="19" name="文本框 18">
            <a:extLst>
              <a:ext uri="{FF2B5EF4-FFF2-40B4-BE49-F238E27FC236}">
                <a16:creationId xmlns:a16="http://schemas.microsoft.com/office/drawing/2014/main" xmlns="" id="{52574542-DEFC-416F-A611-1C7959C6F589}"/>
              </a:ext>
            </a:extLst>
          </p:cNvPr>
          <p:cNvSpPr txBox="1"/>
          <p:nvPr/>
        </p:nvSpPr>
        <p:spPr>
          <a:xfrm>
            <a:off x="797416" y="5185176"/>
            <a:ext cx="7029450" cy="523220"/>
          </a:xfrm>
          <a:prstGeom prst="rect">
            <a:avLst/>
          </a:prstGeom>
          <a:noFill/>
        </p:spPr>
        <p:txBody>
          <a:bodyPr wrap="square" rtlCol="0">
            <a:spAutoFit/>
          </a:bodyPr>
          <a:lstStyle/>
          <a:p>
            <a:r>
              <a:rPr lang="en-US" altLang="zh-CN" dirty="0"/>
              <a:t>*NT: non-treated </a:t>
            </a:r>
          </a:p>
          <a:p>
            <a:r>
              <a:rPr lang="en-US" altLang="zh-CN" dirty="0"/>
              <a:t> NTNI: non-treated and non-inoculated</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mt="3000"/>
          </a:blip>
          <a:stretch>
            <a:fillRect/>
          </a:stretch>
        </a:blipFill>
        <a:effectLst/>
      </p:bgPr>
    </p:bg>
    <p:spTree>
      <p:nvGrpSpPr>
        <p:cNvPr id="1" name="Shape 120"/>
        <p:cNvGrpSpPr/>
        <p:nvPr/>
      </p:nvGrpSpPr>
      <p:grpSpPr>
        <a:xfrm>
          <a:off x="0" y="0"/>
          <a:ext cx="0" cy="0"/>
          <a:chOff x="0" y="0"/>
          <a:chExt cx="0" cy="0"/>
        </a:xfrm>
      </p:grpSpPr>
      <p:graphicFrame>
        <p:nvGraphicFramePr>
          <p:cNvPr id="16" name="图表 15">
            <a:extLst>
              <a:ext uri="{FF2B5EF4-FFF2-40B4-BE49-F238E27FC236}">
                <a16:creationId xmlns:a16="http://schemas.microsoft.com/office/drawing/2014/main" xmlns="" id="{7F18FAF2-CD79-4A91-AEE1-70EFF6257B94}"/>
              </a:ext>
            </a:extLst>
          </p:cNvPr>
          <p:cNvGraphicFramePr>
            <a:graphicFrameLocks/>
          </p:cNvGraphicFramePr>
          <p:nvPr>
            <p:extLst>
              <p:ext uri="{D42A27DB-BD31-4B8C-83A1-F6EECF244321}">
                <p14:modId xmlns:p14="http://schemas.microsoft.com/office/powerpoint/2010/main" val="465838854"/>
              </p:ext>
            </p:extLst>
          </p:nvPr>
        </p:nvGraphicFramePr>
        <p:xfrm>
          <a:off x="763629" y="950706"/>
          <a:ext cx="5950392" cy="4352269"/>
        </p:xfrm>
        <a:graphic>
          <a:graphicData uri="http://schemas.openxmlformats.org/drawingml/2006/chart">
            <c:chart xmlns:c="http://schemas.openxmlformats.org/drawingml/2006/chart" xmlns:r="http://schemas.openxmlformats.org/officeDocument/2006/relationships" r:id="rId4"/>
          </a:graphicData>
        </a:graphic>
      </p:graphicFrame>
      <p:sp>
        <p:nvSpPr>
          <p:cNvPr id="122" name="Google Shape;122;p9"/>
          <p:cNvSpPr txBox="1"/>
          <p:nvPr/>
        </p:nvSpPr>
        <p:spPr>
          <a:xfrm rot="-5400000">
            <a:off x="5347017" y="2328444"/>
            <a:ext cx="286796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Calibri"/>
              <a:buNone/>
            </a:pPr>
            <a:r>
              <a:rPr lang="en-US" sz="2000" b="0" i="0" u="none" strike="noStrike" cap="none">
                <a:solidFill>
                  <a:srgbClr val="000000"/>
                </a:solidFill>
                <a:latin typeface="Calibri"/>
                <a:ea typeface="Calibri"/>
                <a:cs typeface="Calibri"/>
                <a:sym typeface="Calibri"/>
              </a:rPr>
              <a:t> Total yield (cwt/A)</a:t>
            </a:r>
            <a:endParaRPr sz="1800" b="0" i="0" u="none" strike="noStrike" cap="none">
              <a:solidFill>
                <a:srgbClr val="000000"/>
              </a:solidFill>
              <a:latin typeface="Calibri"/>
              <a:ea typeface="Calibri"/>
              <a:cs typeface="Calibri"/>
              <a:sym typeface="Calibri"/>
            </a:endParaRPr>
          </a:p>
        </p:txBody>
      </p:sp>
      <p:sp>
        <p:nvSpPr>
          <p:cNvPr id="123" name="Google Shape;123;p9"/>
          <p:cNvSpPr txBox="1"/>
          <p:nvPr/>
        </p:nvSpPr>
        <p:spPr>
          <a:xfrm>
            <a:off x="3779760" y="6354395"/>
            <a:ext cx="595039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Times New Roman"/>
              <a:buNone/>
            </a:pPr>
            <a:r>
              <a:rPr lang="en-US" sz="1800" b="0" i="0" u="none" strike="noStrike" cap="none" dirty="0">
                <a:solidFill>
                  <a:srgbClr val="FFFFFF"/>
                </a:solidFill>
                <a:latin typeface="Times New Roman"/>
                <a:ea typeface="Times New Roman"/>
                <a:cs typeface="Times New Roman"/>
                <a:sym typeface="Times New Roman"/>
              </a:rPr>
              <a:t>Significance was determined by Student-Newman-</a:t>
            </a:r>
            <a:r>
              <a:rPr lang="en-US" sz="1800" b="0" i="0" u="none" strike="noStrike" cap="none" dirty="0" err="1">
                <a:solidFill>
                  <a:srgbClr val="FFFFFF"/>
                </a:solidFill>
                <a:latin typeface="Times New Roman"/>
                <a:ea typeface="Times New Roman"/>
                <a:cs typeface="Times New Roman"/>
                <a:sym typeface="Times New Roman"/>
              </a:rPr>
              <a:t>Keuls</a:t>
            </a:r>
            <a:r>
              <a:rPr lang="en-US" sz="1800" b="0" i="0" u="none" strike="noStrike" cap="none" dirty="0">
                <a:solidFill>
                  <a:srgbClr val="FFFFFF"/>
                </a:solidFill>
                <a:latin typeface="Times New Roman"/>
                <a:ea typeface="Times New Roman"/>
                <a:cs typeface="Times New Roman"/>
                <a:sym typeface="Times New Roman"/>
              </a:rPr>
              <a:t> test.</a:t>
            </a:r>
            <a:endParaRPr sz="1800" b="0" i="0" u="none" strike="noStrike" cap="none" dirty="0">
              <a:solidFill>
                <a:srgbClr val="FFFFFF"/>
              </a:solidFill>
              <a:latin typeface="Calibri"/>
              <a:ea typeface="Calibri"/>
              <a:cs typeface="Calibri"/>
              <a:sym typeface="Calibri"/>
            </a:endParaRPr>
          </a:p>
        </p:txBody>
      </p:sp>
      <p:pic>
        <p:nvPicPr>
          <p:cNvPr id="124" name="Google Shape;124;p9" descr="MAINE_crest289_4c.eps"/>
          <p:cNvPicPr preferRelativeResize="0"/>
          <p:nvPr/>
        </p:nvPicPr>
        <p:blipFill rotWithShape="1">
          <a:blip r:embed="rId5">
            <a:alphaModFix/>
          </a:blip>
          <a:srcRect/>
          <a:stretch/>
        </p:blipFill>
        <p:spPr>
          <a:xfrm>
            <a:off x="11393965" y="75681"/>
            <a:ext cx="496041" cy="667897"/>
          </a:xfrm>
          <a:prstGeom prst="rect">
            <a:avLst/>
          </a:prstGeom>
          <a:noFill/>
          <a:ln>
            <a:noFill/>
          </a:ln>
        </p:spPr>
      </p:pic>
      <p:sp>
        <p:nvSpPr>
          <p:cNvPr id="126" name="Google Shape;126;p9"/>
          <p:cNvSpPr txBox="1"/>
          <p:nvPr/>
        </p:nvSpPr>
        <p:spPr>
          <a:xfrm>
            <a:off x="305432" y="75681"/>
            <a:ext cx="6312057" cy="8001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200"/>
              <a:buFont typeface="Arial"/>
              <a:buNone/>
            </a:pPr>
            <a:r>
              <a:rPr lang="en-US" sz="3200" b="0" i="0" u="none" strike="noStrike" cap="none" dirty="0">
                <a:solidFill>
                  <a:srgbClr val="FFFFFF"/>
                </a:solidFill>
                <a:latin typeface="Arial"/>
                <a:ea typeface="Arial"/>
                <a:cs typeface="Arial"/>
                <a:sym typeface="Arial"/>
              </a:rPr>
              <a:t>Result of Field trial 2020</a:t>
            </a:r>
          </a:p>
          <a:p>
            <a:pPr marL="0" marR="0" lvl="0" indent="0" algn="l" rtl="0">
              <a:lnSpc>
                <a:spcPct val="100000"/>
              </a:lnSpc>
              <a:spcBef>
                <a:spcPts val="0"/>
              </a:spcBef>
              <a:spcAft>
                <a:spcPts val="0"/>
              </a:spcAft>
              <a:buClr>
                <a:srgbClr val="FFFFFF"/>
              </a:buClr>
              <a:buSzPts val="3200"/>
              <a:buFont typeface="Arial"/>
              <a:buNone/>
            </a:pPr>
            <a:endParaRPr lang="en-US" dirty="0"/>
          </a:p>
        </p:txBody>
      </p:sp>
      <p:sp>
        <p:nvSpPr>
          <p:cNvPr id="127" name="Google Shape;127;p9"/>
          <p:cNvSpPr txBox="1"/>
          <p:nvPr/>
        </p:nvSpPr>
        <p:spPr>
          <a:xfrm rot="-5400000">
            <a:off x="-569040" y="2421851"/>
            <a:ext cx="2406526" cy="4924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Calibri"/>
              <a:buNone/>
            </a:pPr>
            <a:r>
              <a:rPr lang="en-US" sz="2000" b="0" i="0" u="none" strike="noStrike" cap="none">
                <a:solidFill>
                  <a:srgbClr val="000000"/>
                </a:solidFill>
                <a:latin typeface="Calibri"/>
                <a:ea typeface="Calibri"/>
                <a:cs typeface="Calibri"/>
                <a:sym typeface="Calibri"/>
              </a:rPr>
              <a:t>Disease incidence(%)</a:t>
            </a:r>
            <a:endParaRPr sz="2000" b="0" i="0" u="none" strike="noStrike" cap="none">
              <a:solidFill>
                <a:srgbClr val="000000"/>
              </a:solidFill>
              <a:latin typeface="Calibri"/>
              <a:ea typeface="Calibri"/>
              <a:cs typeface="Calibri"/>
              <a:sym typeface="Calibri"/>
            </a:endParaRPr>
          </a:p>
        </p:txBody>
      </p:sp>
      <p:sp>
        <p:nvSpPr>
          <p:cNvPr id="128" name="Google Shape;128;p9"/>
          <p:cNvSpPr txBox="1"/>
          <p:nvPr/>
        </p:nvSpPr>
        <p:spPr>
          <a:xfrm>
            <a:off x="4363380" y="2032774"/>
            <a:ext cx="48052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1" i="0" u="none" strike="noStrike" cap="none" dirty="0">
                <a:solidFill>
                  <a:schemeClr val="accent5"/>
                </a:solidFill>
                <a:latin typeface="Calibri"/>
                <a:ea typeface="Calibri"/>
                <a:cs typeface="Calibri"/>
                <a:sym typeface="Calibri"/>
              </a:rPr>
              <a:t>a</a:t>
            </a:r>
            <a:endParaRPr sz="1800" b="1" i="0" u="none" strike="noStrike" cap="none" dirty="0">
              <a:solidFill>
                <a:schemeClr val="accent5"/>
              </a:solidFill>
              <a:latin typeface="Calibri"/>
              <a:ea typeface="Calibri"/>
              <a:cs typeface="Calibri"/>
              <a:sym typeface="Calibri"/>
            </a:endParaRPr>
          </a:p>
        </p:txBody>
      </p:sp>
      <p:sp>
        <p:nvSpPr>
          <p:cNvPr id="130" name="Google Shape;130;p9"/>
          <p:cNvSpPr txBox="1"/>
          <p:nvPr/>
        </p:nvSpPr>
        <p:spPr>
          <a:xfrm>
            <a:off x="3564504" y="2402106"/>
            <a:ext cx="552666"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800" b="1" i="0" u="none" strike="noStrike" cap="none" dirty="0">
                <a:solidFill>
                  <a:schemeClr val="accent5"/>
                </a:solidFill>
                <a:latin typeface="Calibri"/>
                <a:ea typeface="Calibri"/>
                <a:cs typeface="Calibri"/>
                <a:sym typeface="Calibri"/>
              </a:rPr>
              <a:t>ab</a:t>
            </a:r>
            <a:endParaRPr sz="1800" b="1" i="0" u="none" strike="noStrike" cap="none" dirty="0">
              <a:solidFill>
                <a:schemeClr val="accent5"/>
              </a:solidFill>
              <a:latin typeface="Calibri"/>
              <a:ea typeface="Calibri"/>
              <a:cs typeface="Calibri"/>
              <a:sym typeface="Calibri"/>
            </a:endParaRPr>
          </a:p>
        </p:txBody>
      </p:sp>
      <p:graphicFrame>
        <p:nvGraphicFramePr>
          <p:cNvPr id="17" name="图表 16">
            <a:extLst>
              <a:ext uri="{FF2B5EF4-FFF2-40B4-BE49-F238E27FC236}">
                <a16:creationId xmlns:a16="http://schemas.microsoft.com/office/drawing/2014/main" xmlns="" id="{B2B8EAC1-F1DB-4199-B99E-39BC3918C209}"/>
              </a:ext>
            </a:extLst>
          </p:cNvPr>
          <p:cNvGraphicFramePr>
            <a:graphicFrameLocks/>
          </p:cNvGraphicFramePr>
          <p:nvPr>
            <p:extLst>
              <p:ext uri="{D42A27DB-BD31-4B8C-83A1-F6EECF244321}">
                <p14:modId xmlns:p14="http://schemas.microsoft.com/office/powerpoint/2010/main" val="2252502325"/>
              </p:ext>
            </p:extLst>
          </p:nvPr>
        </p:nvGraphicFramePr>
        <p:xfrm>
          <a:off x="6941998" y="1204060"/>
          <a:ext cx="5068675" cy="3704293"/>
        </p:xfrm>
        <a:graphic>
          <a:graphicData uri="http://schemas.openxmlformats.org/drawingml/2006/chart">
            <c:chart xmlns:c="http://schemas.openxmlformats.org/drawingml/2006/chart" xmlns:r="http://schemas.openxmlformats.org/officeDocument/2006/relationships" r:id="rId6"/>
          </a:graphicData>
        </a:graphic>
      </p:graphicFrame>
      <p:sp>
        <p:nvSpPr>
          <p:cNvPr id="24" name="Google Shape;129;p9">
            <a:extLst>
              <a:ext uri="{FF2B5EF4-FFF2-40B4-BE49-F238E27FC236}">
                <a16:creationId xmlns:a16="http://schemas.microsoft.com/office/drawing/2014/main" xmlns="" id="{29A057C1-B772-41AB-9712-D26D4A9FC12E}"/>
              </a:ext>
            </a:extLst>
          </p:cNvPr>
          <p:cNvSpPr txBox="1"/>
          <p:nvPr/>
        </p:nvSpPr>
        <p:spPr>
          <a:xfrm>
            <a:off x="4603643" y="1624689"/>
            <a:ext cx="35922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1" dirty="0">
                <a:solidFill>
                  <a:schemeClr val="accent4"/>
                </a:solidFill>
                <a:latin typeface="Calibri"/>
                <a:ea typeface="Calibri"/>
                <a:cs typeface="Calibri"/>
                <a:sym typeface="Calibri"/>
              </a:rPr>
              <a:t>A</a:t>
            </a:r>
            <a:endParaRPr sz="1800" b="1" i="0" u="none" strike="noStrike" cap="none" dirty="0">
              <a:solidFill>
                <a:schemeClr val="accent4"/>
              </a:solidFill>
              <a:latin typeface="Calibri"/>
              <a:ea typeface="Calibri"/>
              <a:cs typeface="Calibri"/>
              <a:sym typeface="Calibri"/>
            </a:endParaRPr>
          </a:p>
        </p:txBody>
      </p:sp>
      <p:sp>
        <p:nvSpPr>
          <p:cNvPr id="2" name="文本框 1">
            <a:extLst>
              <a:ext uri="{FF2B5EF4-FFF2-40B4-BE49-F238E27FC236}">
                <a16:creationId xmlns:a16="http://schemas.microsoft.com/office/drawing/2014/main" xmlns="" id="{C6E5C46C-CCF7-4248-97DF-6DCD213B9F23}"/>
              </a:ext>
            </a:extLst>
          </p:cNvPr>
          <p:cNvSpPr txBox="1"/>
          <p:nvPr/>
        </p:nvSpPr>
        <p:spPr>
          <a:xfrm>
            <a:off x="413531" y="5063145"/>
            <a:ext cx="7029450" cy="1169551"/>
          </a:xfrm>
          <a:prstGeom prst="rect">
            <a:avLst/>
          </a:prstGeom>
          <a:noFill/>
        </p:spPr>
        <p:txBody>
          <a:bodyPr wrap="square" rtlCol="0">
            <a:spAutoFit/>
          </a:bodyPr>
          <a:lstStyle/>
          <a:p>
            <a:r>
              <a:rPr lang="en-US" altLang="zh-CN" dirty="0"/>
              <a:t>*SRS: Stargus + Regalia at planting, Stargus at emergence</a:t>
            </a:r>
          </a:p>
          <a:p>
            <a:r>
              <a:rPr lang="en-US" altLang="zh-CN" dirty="0"/>
              <a:t>  SRR: Stargus + Regalia at planting, Regalia at emergence</a:t>
            </a:r>
          </a:p>
          <a:p>
            <a:r>
              <a:rPr lang="en-US" altLang="zh-CN" dirty="0"/>
              <a:t>  NT: non-treated </a:t>
            </a:r>
          </a:p>
          <a:p>
            <a:r>
              <a:rPr lang="en-US" altLang="zh-CN" dirty="0"/>
              <a:t>  NTNI: non-treated and non-inoculated</a:t>
            </a:r>
            <a:endParaRPr lang="zh-CN" altLang="en-US" dirty="0"/>
          </a:p>
          <a:p>
            <a:endParaRPr lang="zh-CN" altLang="en-US" dirty="0"/>
          </a:p>
        </p:txBody>
      </p:sp>
      <p:sp>
        <p:nvSpPr>
          <p:cNvPr id="18" name="Google Shape;130;p9">
            <a:extLst>
              <a:ext uri="{FF2B5EF4-FFF2-40B4-BE49-F238E27FC236}">
                <a16:creationId xmlns:a16="http://schemas.microsoft.com/office/drawing/2014/main" xmlns="" id="{950E2A9D-7D2C-4F0F-B99C-AE2116A608A2}"/>
              </a:ext>
            </a:extLst>
          </p:cNvPr>
          <p:cNvSpPr txBox="1"/>
          <p:nvPr/>
        </p:nvSpPr>
        <p:spPr>
          <a:xfrm>
            <a:off x="2857530" y="2465593"/>
            <a:ext cx="552666"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800" b="1" i="0" u="none" strike="noStrike" cap="none" dirty="0">
                <a:solidFill>
                  <a:schemeClr val="accent5"/>
                </a:solidFill>
                <a:latin typeface="Calibri"/>
                <a:ea typeface="Calibri"/>
                <a:cs typeface="Calibri"/>
                <a:sym typeface="Calibri"/>
              </a:rPr>
              <a:t>ab</a:t>
            </a:r>
            <a:endParaRPr sz="1800" b="1" i="0" u="none" strike="noStrike" cap="none" dirty="0">
              <a:solidFill>
                <a:schemeClr val="accent5"/>
              </a:solidFill>
              <a:latin typeface="Calibri"/>
              <a:ea typeface="Calibri"/>
              <a:cs typeface="Calibri"/>
              <a:sym typeface="Calibri"/>
            </a:endParaRPr>
          </a:p>
        </p:txBody>
      </p:sp>
      <p:sp>
        <p:nvSpPr>
          <p:cNvPr id="19" name="Google Shape;130;p9">
            <a:extLst>
              <a:ext uri="{FF2B5EF4-FFF2-40B4-BE49-F238E27FC236}">
                <a16:creationId xmlns:a16="http://schemas.microsoft.com/office/drawing/2014/main" xmlns="" id="{549879F7-4F17-49D6-BB4C-86C6E67A40DF}"/>
              </a:ext>
            </a:extLst>
          </p:cNvPr>
          <p:cNvSpPr txBox="1"/>
          <p:nvPr/>
        </p:nvSpPr>
        <p:spPr>
          <a:xfrm>
            <a:off x="2157450" y="2284996"/>
            <a:ext cx="552666"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800" b="1" i="0" u="none" strike="noStrike" cap="none" dirty="0">
                <a:solidFill>
                  <a:schemeClr val="accent5"/>
                </a:solidFill>
                <a:latin typeface="Calibri"/>
                <a:ea typeface="Calibri"/>
                <a:cs typeface="Calibri"/>
                <a:sym typeface="Calibri"/>
              </a:rPr>
              <a:t>ab</a:t>
            </a:r>
            <a:endParaRPr sz="1800" b="1" i="0" u="none" strike="noStrike" cap="none" dirty="0">
              <a:solidFill>
                <a:schemeClr val="accent5"/>
              </a:solidFill>
              <a:latin typeface="Calibri"/>
              <a:ea typeface="Calibri"/>
              <a:cs typeface="Calibri"/>
              <a:sym typeface="Calibri"/>
            </a:endParaRPr>
          </a:p>
        </p:txBody>
      </p:sp>
      <p:sp>
        <p:nvSpPr>
          <p:cNvPr id="20" name="Google Shape;130;p9">
            <a:extLst>
              <a:ext uri="{FF2B5EF4-FFF2-40B4-BE49-F238E27FC236}">
                <a16:creationId xmlns:a16="http://schemas.microsoft.com/office/drawing/2014/main" xmlns="" id="{B9E6807F-FDE6-482C-A136-F6987238983D}"/>
              </a:ext>
            </a:extLst>
          </p:cNvPr>
          <p:cNvSpPr txBox="1"/>
          <p:nvPr/>
        </p:nvSpPr>
        <p:spPr>
          <a:xfrm>
            <a:off x="1446642" y="2591383"/>
            <a:ext cx="552666"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800" b="1" i="0" u="none" strike="noStrike" cap="none" dirty="0">
                <a:solidFill>
                  <a:schemeClr val="accent5"/>
                </a:solidFill>
                <a:latin typeface="Calibri"/>
                <a:ea typeface="Calibri"/>
                <a:cs typeface="Calibri"/>
                <a:sym typeface="Calibri"/>
              </a:rPr>
              <a:t>ab</a:t>
            </a:r>
            <a:endParaRPr sz="1800" b="1" i="0" u="none" strike="noStrike" cap="none" dirty="0">
              <a:solidFill>
                <a:schemeClr val="accent5"/>
              </a:solidFill>
              <a:latin typeface="Calibri"/>
              <a:ea typeface="Calibri"/>
              <a:cs typeface="Calibri"/>
              <a:sym typeface="Calibri"/>
            </a:endParaRPr>
          </a:p>
        </p:txBody>
      </p:sp>
      <p:sp>
        <p:nvSpPr>
          <p:cNvPr id="21" name="Google Shape;129;p9">
            <a:extLst>
              <a:ext uri="{FF2B5EF4-FFF2-40B4-BE49-F238E27FC236}">
                <a16:creationId xmlns:a16="http://schemas.microsoft.com/office/drawing/2014/main" xmlns="" id="{9800F2CC-1F46-4552-9EE1-B41F6F66937F}"/>
              </a:ext>
            </a:extLst>
          </p:cNvPr>
          <p:cNvSpPr txBox="1"/>
          <p:nvPr/>
        </p:nvSpPr>
        <p:spPr>
          <a:xfrm>
            <a:off x="1839523" y="1962833"/>
            <a:ext cx="35922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1" dirty="0">
                <a:solidFill>
                  <a:schemeClr val="accent4"/>
                </a:solidFill>
                <a:latin typeface="Calibri"/>
                <a:ea typeface="Calibri"/>
                <a:cs typeface="Calibri"/>
                <a:sym typeface="Calibri"/>
              </a:rPr>
              <a:t>B</a:t>
            </a:r>
            <a:endParaRPr sz="1800" b="1" i="0" u="none" strike="noStrike" cap="none" dirty="0">
              <a:solidFill>
                <a:schemeClr val="accent4"/>
              </a:solidFill>
              <a:latin typeface="Calibri"/>
              <a:ea typeface="Calibri"/>
              <a:cs typeface="Calibri"/>
              <a:sym typeface="Calibri"/>
            </a:endParaRPr>
          </a:p>
        </p:txBody>
      </p:sp>
      <p:sp>
        <p:nvSpPr>
          <p:cNvPr id="22" name="Google Shape;129;p9">
            <a:extLst>
              <a:ext uri="{FF2B5EF4-FFF2-40B4-BE49-F238E27FC236}">
                <a16:creationId xmlns:a16="http://schemas.microsoft.com/office/drawing/2014/main" xmlns="" id="{AFDE75C0-C1D4-4A46-8240-BCF620118911}"/>
              </a:ext>
            </a:extLst>
          </p:cNvPr>
          <p:cNvSpPr txBox="1"/>
          <p:nvPr/>
        </p:nvSpPr>
        <p:spPr>
          <a:xfrm>
            <a:off x="2538510" y="1956638"/>
            <a:ext cx="35922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1" dirty="0">
                <a:solidFill>
                  <a:schemeClr val="accent4"/>
                </a:solidFill>
                <a:latin typeface="Calibri"/>
                <a:ea typeface="Calibri"/>
                <a:cs typeface="Calibri"/>
                <a:sym typeface="Calibri"/>
              </a:rPr>
              <a:t>B</a:t>
            </a:r>
            <a:endParaRPr sz="1800" b="1" i="0" u="none" strike="noStrike" cap="none" dirty="0">
              <a:solidFill>
                <a:schemeClr val="accent4"/>
              </a:solidFill>
              <a:latin typeface="Calibri"/>
              <a:ea typeface="Calibri"/>
              <a:cs typeface="Calibri"/>
              <a:sym typeface="Calibri"/>
            </a:endParaRPr>
          </a:p>
        </p:txBody>
      </p:sp>
      <p:sp>
        <p:nvSpPr>
          <p:cNvPr id="23" name="Google Shape;129;p9">
            <a:extLst>
              <a:ext uri="{FF2B5EF4-FFF2-40B4-BE49-F238E27FC236}">
                <a16:creationId xmlns:a16="http://schemas.microsoft.com/office/drawing/2014/main" xmlns="" id="{2F2BEA6D-3788-44F7-935C-4C016EFB4DE4}"/>
              </a:ext>
            </a:extLst>
          </p:cNvPr>
          <p:cNvSpPr txBox="1"/>
          <p:nvPr/>
        </p:nvSpPr>
        <p:spPr>
          <a:xfrm>
            <a:off x="3237497" y="2280948"/>
            <a:ext cx="315515"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1" dirty="0">
                <a:solidFill>
                  <a:schemeClr val="accent4"/>
                </a:solidFill>
                <a:latin typeface="Calibri"/>
                <a:ea typeface="Calibri"/>
                <a:cs typeface="Calibri"/>
                <a:sym typeface="Calibri"/>
              </a:rPr>
              <a:t>B</a:t>
            </a:r>
            <a:endParaRPr sz="1800" b="1" i="0" u="none" strike="noStrike" cap="none" dirty="0">
              <a:solidFill>
                <a:schemeClr val="accent4"/>
              </a:solidFill>
              <a:latin typeface="Calibri"/>
              <a:ea typeface="Calibri"/>
              <a:cs typeface="Calibri"/>
              <a:sym typeface="Calibri"/>
            </a:endParaRPr>
          </a:p>
        </p:txBody>
      </p:sp>
      <p:sp>
        <p:nvSpPr>
          <p:cNvPr id="25" name="Google Shape;129;p9">
            <a:extLst>
              <a:ext uri="{FF2B5EF4-FFF2-40B4-BE49-F238E27FC236}">
                <a16:creationId xmlns:a16="http://schemas.microsoft.com/office/drawing/2014/main" xmlns="" id="{28E3B63E-E777-4963-963E-90BC25368C25}"/>
              </a:ext>
            </a:extLst>
          </p:cNvPr>
          <p:cNvSpPr txBox="1"/>
          <p:nvPr/>
        </p:nvSpPr>
        <p:spPr>
          <a:xfrm>
            <a:off x="3928256" y="2327219"/>
            <a:ext cx="35922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1" dirty="0">
                <a:solidFill>
                  <a:schemeClr val="accent4"/>
                </a:solidFill>
                <a:latin typeface="Calibri"/>
                <a:ea typeface="Calibri"/>
                <a:cs typeface="Calibri"/>
                <a:sym typeface="Calibri"/>
              </a:rPr>
              <a:t>B</a:t>
            </a:r>
            <a:endParaRPr sz="1800" b="1" i="0" u="none" strike="noStrike" cap="none" dirty="0">
              <a:solidFill>
                <a:schemeClr val="accent4"/>
              </a:solidFill>
              <a:latin typeface="Calibri"/>
              <a:ea typeface="Calibri"/>
              <a:cs typeface="Calibri"/>
              <a:sym typeface="Calibri"/>
            </a:endParaRPr>
          </a:p>
        </p:txBody>
      </p:sp>
      <p:sp>
        <p:nvSpPr>
          <p:cNvPr id="26" name="Google Shape;129;p9">
            <a:extLst>
              <a:ext uri="{FF2B5EF4-FFF2-40B4-BE49-F238E27FC236}">
                <a16:creationId xmlns:a16="http://schemas.microsoft.com/office/drawing/2014/main" xmlns="" id="{2BD48288-AEBB-4656-AD03-D8A7A11DB492}"/>
              </a:ext>
            </a:extLst>
          </p:cNvPr>
          <p:cNvSpPr txBox="1"/>
          <p:nvPr/>
        </p:nvSpPr>
        <p:spPr>
          <a:xfrm>
            <a:off x="5302252" y="2611909"/>
            <a:ext cx="35922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1" dirty="0">
                <a:solidFill>
                  <a:schemeClr val="accent4"/>
                </a:solidFill>
                <a:latin typeface="Calibri"/>
                <a:ea typeface="Calibri"/>
                <a:cs typeface="Calibri"/>
                <a:sym typeface="Calibri"/>
              </a:rPr>
              <a:t>B</a:t>
            </a:r>
            <a:endParaRPr sz="1800" b="1" i="0" u="none" strike="noStrike" cap="none" dirty="0">
              <a:solidFill>
                <a:schemeClr val="accent4"/>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1" grpId="0"/>
      <p:bldP spid="22" grpId="0"/>
      <p:bldP spid="23" grpId="0"/>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mt="2000"/>
          </a:blip>
          <a:stretch>
            <a:fillRect/>
          </a:stretch>
        </a:blipFill>
        <a:effectLst/>
      </p:bgPr>
    </p:bg>
    <p:spTree>
      <p:nvGrpSpPr>
        <p:cNvPr id="1" name="Shape 137"/>
        <p:cNvGrpSpPr/>
        <p:nvPr/>
      </p:nvGrpSpPr>
      <p:grpSpPr>
        <a:xfrm>
          <a:off x="0" y="0"/>
          <a:ext cx="0" cy="0"/>
          <a:chOff x="0" y="0"/>
          <a:chExt cx="0" cy="0"/>
        </a:xfrm>
      </p:grpSpPr>
      <p:pic>
        <p:nvPicPr>
          <p:cNvPr id="138" name="Google Shape;138;p12"/>
          <p:cNvPicPr preferRelativeResize="0"/>
          <p:nvPr/>
        </p:nvPicPr>
        <p:blipFill rotWithShape="1">
          <a:blip r:embed="rId4">
            <a:alphaModFix/>
          </a:blip>
          <a:srcRect/>
          <a:stretch/>
        </p:blipFill>
        <p:spPr>
          <a:xfrm>
            <a:off x="1375836" y="1020726"/>
            <a:ext cx="8719140" cy="4745169"/>
          </a:xfrm>
          <a:prstGeom prst="rect">
            <a:avLst/>
          </a:prstGeom>
          <a:noFill/>
          <a:ln>
            <a:noFill/>
          </a:ln>
        </p:spPr>
      </p:pic>
      <p:sp>
        <p:nvSpPr>
          <p:cNvPr id="139" name="Google Shape;139;p12"/>
          <p:cNvSpPr/>
          <p:nvPr/>
        </p:nvSpPr>
        <p:spPr>
          <a:xfrm>
            <a:off x="1081447" y="5265156"/>
            <a:ext cx="1409057" cy="767345"/>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EC</a:t>
            </a:r>
            <a:r>
              <a:rPr lang="en-US" sz="2000" b="1" baseline="-25000">
                <a:solidFill>
                  <a:schemeClr val="lt1"/>
                </a:solidFill>
                <a:latin typeface="Calibri"/>
                <a:ea typeface="Calibri"/>
                <a:cs typeface="Calibri"/>
                <a:sym typeface="Calibri"/>
              </a:rPr>
              <a:t>50 </a:t>
            </a:r>
            <a:r>
              <a:rPr lang="en-US" sz="2000" b="1">
                <a:solidFill>
                  <a:schemeClr val="lt1"/>
                </a:solidFill>
                <a:latin typeface="Calibri"/>
                <a:ea typeface="Calibri"/>
                <a:cs typeface="Calibri"/>
                <a:sym typeface="Calibri"/>
              </a:rPr>
              <a:t>Values （ug/ml)  </a:t>
            </a:r>
            <a:endParaRPr sz="2000" b="1">
              <a:solidFill>
                <a:schemeClr val="lt1"/>
              </a:solidFill>
              <a:latin typeface="Calibri"/>
              <a:ea typeface="Calibri"/>
              <a:cs typeface="Calibri"/>
              <a:sym typeface="Calibri"/>
            </a:endParaRPr>
          </a:p>
        </p:txBody>
      </p:sp>
      <p:pic>
        <p:nvPicPr>
          <p:cNvPr id="140" name="Google Shape;140;p12" descr="MAINE_crest289_4c.eps"/>
          <p:cNvPicPr preferRelativeResize="0"/>
          <p:nvPr/>
        </p:nvPicPr>
        <p:blipFill rotWithShape="1">
          <a:blip r:embed="rId5">
            <a:alphaModFix/>
          </a:blip>
          <a:srcRect/>
          <a:stretch/>
        </p:blipFill>
        <p:spPr>
          <a:xfrm>
            <a:off x="11393965" y="75681"/>
            <a:ext cx="496041" cy="667897"/>
          </a:xfrm>
          <a:prstGeom prst="rect">
            <a:avLst/>
          </a:prstGeom>
          <a:noFill/>
          <a:ln>
            <a:noFill/>
          </a:ln>
        </p:spPr>
      </p:pic>
      <p:sp>
        <p:nvSpPr>
          <p:cNvPr id="141" name="Google Shape;141;p12"/>
          <p:cNvSpPr txBox="1"/>
          <p:nvPr/>
        </p:nvSpPr>
        <p:spPr>
          <a:xfrm>
            <a:off x="305432" y="75681"/>
            <a:ext cx="10596347" cy="446236"/>
          </a:xfrm>
          <a:prstGeom prst="rect">
            <a:avLst/>
          </a:prstGeom>
          <a:noFill/>
          <a:ln>
            <a:noFill/>
          </a:ln>
        </p:spPr>
        <p:txBody>
          <a:bodyPr spcFirstLastPara="1" wrap="square" lIns="91425" tIns="45700" rIns="91425" bIns="45700" anchor="t" anchorCtr="0">
            <a:spAutoFit/>
          </a:bodyPr>
          <a:lstStyle/>
          <a:p>
            <a:r>
              <a:rPr lang="en-US" altLang="zh-CN" sz="2300" dirty="0">
                <a:solidFill>
                  <a:schemeClr val="bg1"/>
                </a:solidFill>
              </a:rPr>
              <a:t>Sensitivity of </a:t>
            </a:r>
            <a:r>
              <a:rPr lang="en-US" altLang="zh-CN" sz="2300" i="1" dirty="0">
                <a:solidFill>
                  <a:schemeClr val="bg1"/>
                </a:solidFill>
              </a:rPr>
              <a:t>V. dahliae </a:t>
            </a:r>
            <a:r>
              <a:rPr lang="en-US" altLang="zh-CN" sz="2300" dirty="0">
                <a:solidFill>
                  <a:schemeClr val="bg1"/>
                </a:solidFill>
              </a:rPr>
              <a:t>to </a:t>
            </a:r>
            <a:r>
              <a:rPr lang="en-US" altLang="zh-CN" sz="2300" dirty="0" err="1">
                <a:solidFill>
                  <a:schemeClr val="bg1"/>
                </a:solidFill>
              </a:rPr>
              <a:t>benzovindiflupyr</a:t>
            </a:r>
            <a:r>
              <a:rPr lang="en-US" altLang="zh-CN" sz="2300" dirty="0">
                <a:solidFill>
                  <a:schemeClr val="bg1"/>
                </a:solidFill>
              </a:rPr>
              <a:t> (</a:t>
            </a:r>
            <a:r>
              <a:rPr lang="en-US" altLang="zh-CN" sz="2300" dirty="0" err="1">
                <a:solidFill>
                  <a:schemeClr val="bg1"/>
                </a:solidFill>
              </a:rPr>
              <a:t>a.i.</a:t>
            </a:r>
            <a:r>
              <a:rPr lang="en-US" altLang="zh-CN" sz="2300" dirty="0">
                <a:solidFill>
                  <a:schemeClr val="bg1"/>
                </a:solidFill>
              </a:rPr>
              <a:t> of Elatus and </a:t>
            </a:r>
            <a:r>
              <a:rPr lang="en-US" altLang="zh-CN" sz="2300" dirty="0" err="1">
                <a:solidFill>
                  <a:schemeClr val="bg1"/>
                </a:solidFill>
              </a:rPr>
              <a:t>Aprovia</a:t>
            </a:r>
            <a:r>
              <a:rPr lang="en-US" altLang="zh-CN" sz="2300" dirty="0">
                <a:solidFill>
                  <a:schemeClr val="bg1"/>
                </a:solidFill>
              </a:rPr>
              <a:t>) </a:t>
            </a:r>
            <a:endParaRPr lang="zh-CN" altLang="en-US" sz="23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mt="3000"/>
          </a:blip>
          <a:stretch>
            <a:fillRect/>
          </a:stretch>
        </a:blipFill>
        <a:effectLst/>
      </p:bgPr>
    </p:bg>
    <p:spTree>
      <p:nvGrpSpPr>
        <p:cNvPr id="1" name="Shape 174"/>
        <p:cNvGrpSpPr/>
        <p:nvPr/>
      </p:nvGrpSpPr>
      <p:grpSpPr>
        <a:xfrm>
          <a:off x="0" y="0"/>
          <a:ext cx="0" cy="0"/>
          <a:chOff x="0" y="0"/>
          <a:chExt cx="0" cy="0"/>
        </a:xfrm>
      </p:grpSpPr>
      <p:sp>
        <p:nvSpPr>
          <p:cNvPr id="175" name="Google Shape;175;p17"/>
          <p:cNvSpPr/>
          <p:nvPr/>
        </p:nvSpPr>
        <p:spPr>
          <a:xfrm>
            <a:off x="1464287" y="1367895"/>
            <a:ext cx="9261837" cy="4148321"/>
          </a:xfrm>
          <a:prstGeom prst="rect">
            <a:avLst/>
          </a:prstGeom>
          <a:solidFill>
            <a:srgbClr val="A8D08C">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76" name="Google Shape;176;p17"/>
          <p:cNvSpPr/>
          <p:nvPr/>
        </p:nvSpPr>
        <p:spPr>
          <a:xfrm>
            <a:off x="1785477" y="2151747"/>
            <a:ext cx="8619455" cy="2554505"/>
          </a:xfrm>
          <a:prstGeom prst="rect">
            <a:avLst/>
          </a:prstGeom>
          <a:noFill/>
          <a:ln>
            <a:noFill/>
          </a:ln>
        </p:spPr>
        <p:txBody>
          <a:bodyPr spcFirstLastPara="1" wrap="square" lIns="91425" tIns="45700" rIns="91425" bIns="45700" anchor="t" anchorCtr="0">
            <a:spAutoFit/>
          </a:bodyPr>
          <a:lstStyle/>
          <a:p>
            <a:pPr marL="342900" indent="-342900">
              <a:buFont typeface="Arial" panose="020B0604020202020204" pitchFamily="34" charset="0"/>
              <a:buChar char="•"/>
            </a:pPr>
            <a:r>
              <a:rPr lang="en-US" sz="2000" dirty="0">
                <a:solidFill>
                  <a:schemeClr val="dk1"/>
                </a:solidFill>
                <a:latin typeface="Arial"/>
                <a:ea typeface="Arial"/>
                <a:cs typeface="Arial"/>
                <a:sym typeface="Arial"/>
              </a:rPr>
              <a:t>All Aprovia, Elatus, </a:t>
            </a:r>
            <a:r>
              <a:rPr lang="en-US" sz="2000" dirty="0" err="1">
                <a:solidFill>
                  <a:schemeClr val="dk1"/>
                </a:solidFill>
                <a:latin typeface="Arial"/>
                <a:ea typeface="Arial"/>
                <a:cs typeface="Arial"/>
                <a:sym typeface="Arial"/>
              </a:rPr>
              <a:t>Stargus</a:t>
            </a:r>
            <a:r>
              <a:rPr lang="en-US" sz="2000" dirty="0">
                <a:solidFill>
                  <a:schemeClr val="dk1"/>
                </a:solidFill>
                <a:latin typeface="Arial"/>
                <a:ea typeface="Arial"/>
                <a:cs typeface="Arial"/>
                <a:sym typeface="Arial"/>
              </a:rPr>
              <a:t>, Regalia, and </a:t>
            </a:r>
            <a:r>
              <a:rPr lang="en-US" sz="2000" dirty="0" err="1">
                <a:solidFill>
                  <a:schemeClr val="dk1"/>
                </a:solidFill>
                <a:latin typeface="Arial"/>
                <a:ea typeface="Arial"/>
                <a:cs typeface="Arial"/>
                <a:sym typeface="Arial"/>
              </a:rPr>
              <a:t>Vapam</a:t>
            </a:r>
            <a:r>
              <a:rPr lang="en-US" sz="2000" dirty="0">
                <a:solidFill>
                  <a:schemeClr val="dk1"/>
                </a:solidFill>
                <a:latin typeface="Arial"/>
                <a:ea typeface="Arial"/>
                <a:cs typeface="Arial"/>
                <a:sym typeface="Arial"/>
              </a:rPr>
              <a:t> significantly suppressed plant symptom. </a:t>
            </a:r>
          </a:p>
          <a:p>
            <a:pPr marL="342900" indent="-342900">
              <a:lnSpc>
                <a:spcPct val="150000"/>
              </a:lnSpc>
              <a:buFont typeface="Arial" panose="020B0604020202020204" pitchFamily="34" charset="0"/>
              <a:buChar char="•"/>
            </a:pPr>
            <a:r>
              <a:rPr lang="en-US" altLang="zh-CN" sz="2000" dirty="0" err="1">
                <a:solidFill>
                  <a:schemeClr val="dk1"/>
                </a:solidFill>
              </a:rPr>
              <a:t>Vapam</a:t>
            </a:r>
            <a:r>
              <a:rPr lang="en-US" altLang="zh-CN" sz="2000" dirty="0">
                <a:solidFill>
                  <a:schemeClr val="dk1"/>
                </a:solidFill>
              </a:rPr>
              <a:t> @ &gt;35 gal/A was effective. </a:t>
            </a:r>
            <a:endParaRPr lang="en-US" altLang="zh-CN" sz="2000" dirty="0">
              <a:solidFill>
                <a:schemeClr val="dk1"/>
              </a:solidFill>
              <a:latin typeface="Arial"/>
              <a:ea typeface="Arial"/>
              <a:cs typeface="Arial"/>
              <a:sym typeface="Arial"/>
            </a:endParaRPr>
          </a:p>
          <a:p>
            <a:pPr marL="342900" marR="0" lvl="0" indent="-342900" algn="l" rtl="0">
              <a:lnSpc>
                <a:spcPct val="150000"/>
              </a:lnSpc>
              <a:spcBef>
                <a:spcPts val="0"/>
              </a:spcBef>
              <a:spcAft>
                <a:spcPts val="0"/>
              </a:spcAft>
              <a:buFont typeface="Arial" panose="020B0604020202020204" pitchFamily="34" charset="0"/>
              <a:buChar char="•"/>
            </a:pPr>
            <a:r>
              <a:rPr lang="en-US" sz="2000" dirty="0">
                <a:solidFill>
                  <a:schemeClr val="dk1"/>
                </a:solidFill>
              </a:rPr>
              <a:t>The </a:t>
            </a:r>
            <a:r>
              <a:rPr lang="en-US" altLang="zh-CN" sz="2000" dirty="0">
                <a:solidFill>
                  <a:schemeClr val="dk1"/>
                </a:solidFill>
                <a:latin typeface="Arial"/>
                <a:ea typeface="Arial"/>
                <a:cs typeface="Arial"/>
                <a:sym typeface="Arial"/>
              </a:rPr>
              <a:t>mix of Stargus and Regalia worked the best, followed by Elatus;</a:t>
            </a:r>
          </a:p>
          <a:p>
            <a:pPr marL="342900" indent="-342900">
              <a:lnSpc>
                <a:spcPct val="150000"/>
              </a:lnSpc>
              <a:buFont typeface="Arial" panose="020B0604020202020204" pitchFamily="34" charset="0"/>
              <a:buChar char="•"/>
            </a:pPr>
            <a:r>
              <a:rPr lang="en-US" altLang="zh-CN" sz="2000" dirty="0">
                <a:solidFill>
                  <a:schemeClr val="dk1"/>
                </a:solidFill>
              </a:rPr>
              <a:t>The resistance of benzovindiflupyr should be considered.</a:t>
            </a:r>
          </a:p>
          <a:p>
            <a:pPr marL="342900" indent="-342900">
              <a:lnSpc>
                <a:spcPct val="150000"/>
              </a:lnSpc>
              <a:buFont typeface="Arial" panose="020B0604020202020204" pitchFamily="34" charset="0"/>
              <a:buChar char="•"/>
            </a:pPr>
            <a:r>
              <a:rPr lang="en-US" altLang="zh-CN" sz="2000" dirty="0">
                <a:solidFill>
                  <a:schemeClr val="dk1"/>
                </a:solidFill>
                <a:latin typeface="Arial"/>
                <a:ea typeface="Arial"/>
                <a:cs typeface="Arial"/>
                <a:sym typeface="Arial"/>
              </a:rPr>
              <a:t>Yield response is not significantly affected at lower disease pressure. </a:t>
            </a:r>
            <a:endParaRPr lang="en-US" sz="2000" dirty="0">
              <a:solidFill>
                <a:schemeClr val="dk1"/>
              </a:solidFill>
              <a:latin typeface="Arial"/>
              <a:ea typeface="Arial"/>
              <a:cs typeface="Arial"/>
              <a:sym typeface="Arial"/>
            </a:endParaRPr>
          </a:p>
        </p:txBody>
      </p:sp>
      <p:pic>
        <p:nvPicPr>
          <p:cNvPr id="179" name="Google Shape;179;p17" descr="MAINE_crest289_4c.eps"/>
          <p:cNvPicPr preferRelativeResize="0"/>
          <p:nvPr/>
        </p:nvPicPr>
        <p:blipFill rotWithShape="1">
          <a:blip r:embed="rId4">
            <a:alphaModFix/>
          </a:blip>
          <a:srcRect/>
          <a:stretch/>
        </p:blipFill>
        <p:spPr>
          <a:xfrm>
            <a:off x="11393965" y="75681"/>
            <a:ext cx="496041" cy="667897"/>
          </a:xfrm>
          <a:prstGeom prst="rect">
            <a:avLst/>
          </a:prstGeom>
          <a:noFill/>
          <a:ln>
            <a:noFill/>
          </a:ln>
        </p:spPr>
      </p:pic>
      <p:sp>
        <p:nvSpPr>
          <p:cNvPr id="180" name="Google Shape;180;p17"/>
          <p:cNvSpPr txBox="1"/>
          <p:nvPr/>
        </p:nvSpPr>
        <p:spPr>
          <a:xfrm>
            <a:off x="305432" y="75681"/>
            <a:ext cx="6776685"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lt1"/>
                </a:solidFill>
                <a:latin typeface="Arial"/>
                <a:ea typeface="Arial"/>
                <a:cs typeface="Arial"/>
                <a:sym typeface="Arial"/>
              </a:rPr>
              <a:t>Conclusion and discussion  </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6100011"/>
            <a:ext cx="12190413" cy="757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Light"/>
              <a:ea typeface="微软雅黑"/>
              <a:cs typeface="+mn-cs"/>
            </a:endParaRPr>
          </a:p>
        </p:txBody>
      </p:sp>
      <p:sp>
        <p:nvSpPr>
          <p:cNvPr id="21" name="Text Placeholder 1">
            <a:extLst>
              <a:ext uri="{FF2B5EF4-FFF2-40B4-BE49-F238E27FC236}">
                <a16:creationId xmlns:a16="http://schemas.microsoft.com/office/drawing/2014/main" xmlns="" id="{3DD95583-7C6B-4496-96BB-F39FE077FA85}"/>
              </a:ext>
            </a:extLst>
          </p:cNvPr>
          <p:cNvSpPr txBox="1">
            <a:spLocks/>
          </p:cNvSpPr>
          <p:nvPr/>
        </p:nvSpPr>
        <p:spPr>
          <a:xfrm>
            <a:off x="647054" y="1327256"/>
            <a:ext cx="4565025" cy="4397078"/>
          </a:xfrm>
          <a:prstGeom prst="rect">
            <a:avLst/>
          </a:prstGeom>
          <a:solidFill>
            <a:schemeClr val="bg1">
              <a:lumMod val="65000"/>
              <a:alpha val="89000"/>
            </a:schemeClr>
          </a:solidFill>
          <a:effectLst>
            <a:glow rad="63500">
              <a:schemeClr val="accent3">
                <a:satMod val="175000"/>
                <a:alpha val="40000"/>
              </a:schemeClr>
            </a:glow>
            <a:softEdge rad="31750"/>
          </a:effectLst>
        </p:spPr>
        <p:style>
          <a:lnRef idx="1">
            <a:schemeClr val="accent3"/>
          </a:lnRef>
          <a:fillRef idx="2">
            <a:schemeClr val="accent3"/>
          </a:fillRef>
          <a:effectRef idx="1">
            <a:schemeClr val="accent3"/>
          </a:effectRef>
          <a:fontRef idx="minor">
            <a:schemeClr val="dk1"/>
          </a:fontRef>
        </p:style>
        <p:txBody>
          <a:bodyPr>
            <a:noAutofit/>
          </a:bodyPr>
          <a:lst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altLang="zh-CN" sz="1800" dirty="0">
              <a:solidFill>
                <a:prstClr val="black"/>
              </a:solidFill>
              <a:latin typeface="Arial" panose="020B0604020202020204" pitchFamily="34" charset="0"/>
              <a:cs typeface="Arial" panose="020B0604020202020204" pitchFamily="34" charset="0"/>
            </a:endParaRPr>
          </a:p>
          <a:p>
            <a:pPr marL="0" indent="0">
              <a:buNone/>
              <a:defRPr/>
            </a:pPr>
            <a:r>
              <a:rPr lang="en-US" altLang="zh-CN" sz="1800" dirty="0">
                <a:solidFill>
                  <a:prstClr val="black"/>
                </a:solidFill>
                <a:latin typeface="Arial" panose="020B0604020202020204" pitchFamily="34" charset="0"/>
                <a:cs typeface="Arial" panose="020B0604020202020204" pitchFamily="34" charset="0"/>
              </a:rPr>
              <a:t>Dr. Steven Johnson</a:t>
            </a:r>
          </a:p>
          <a:p>
            <a:pPr marL="0" indent="0">
              <a:buNone/>
              <a:defRPr/>
            </a:pPr>
            <a:r>
              <a:rPr lang="en-US" altLang="zh-CN" sz="1800" dirty="0">
                <a:solidFill>
                  <a:prstClr val="black"/>
                </a:solidFill>
                <a:latin typeface="Arial" panose="020B0604020202020204" pitchFamily="34" charset="0"/>
                <a:cs typeface="Arial" panose="020B0604020202020204" pitchFamily="34" charset="0"/>
              </a:rPr>
              <a:t>Aaron </a:t>
            </a:r>
            <a:r>
              <a:rPr lang="en-US" altLang="zh-CN" sz="1800" dirty="0" err="1">
                <a:solidFill>
                  <a:prstClr val="black"/>
                </a:solidFill>
                <a:latin typeface="Arial" panose="020B0604020202020204" pitchFamily="34" charset="0"/>
                <a:cs typeface="Arial" panose="020B0604020202020204" pitchFamily="34" charset="0"/>
              </a:rPr>
              <a:t>Buzza</a:t>
            </a:r>
            <a:endParaRPr lang="en-US" altLang="zh-CN" sz="1800" dirty="0">
              <a:solidFill>
                <a:prstClr val="black"/>
              </a:solidFill>
              <a:latin typeface="Arial" panose="020B0604020202020204" pitchFamily="34" charset="0"/>
              <a:cs typeface="Arial" panose="020B0604020202020204" pitchFamily="34" charset="0"/>
            </a:endParaRPr>
          </a:p>
          <a:p>
            <a:pPr marL="0" indent="0">
              <a:buNone/>
              <a:defRPr/>
            </a:pPr>
            <a:r>
              <a:rPr lang="en-US" altLang="zh-CN" sz="1800" dirty="0">
                <a:solidFill>
                  <a:prstClr val="black"/>
                </a:solidFill>
                <a:latin typeface="Arial" panose="020B0604020202020204" pitchFamily="34" charset="0"/>
                <a:cs typeface="Arial" panose="020B0604020202020204" pitchFamily="34" charset="0"/>
              </a:rPr>
              <a:t>Elbridge </a:t>
            </a:r>
            <a:r>
              <a:rPr lang="en-US" altLang="zh-CN" sz="1800" dirty="0" err="1">
                <a:solidFill>
                  <a:prstClr val="black"/>
                </a:solidFill>
                <a:latin typeface="Arial" panose="020B0604020202020204" pitchFamily="34" charset="0"/>
                <a:cs typeface="Arial" panose="020B0604020202020204" pitchFamily="34" charset="0"/>
              </a:rPr>
              <a:t>Giggie</a:t>
            </a:r>
            <a:r>
              <a:rPr lang="en-US" altLang="zh-CN" sz="1800" dirty="0">
                <a:solidFill>
                  <a:prstClr val="black"/>
                </a:solidFill>
                <a:latin typeface="Arial" panose="020B0604020202020204" pitchFamily="34" charset="0"/>
                <a:cs typeface="Arial" panose="020B0604020202020204" pitchFamily="34" charset="0"/>
              </a:rPr>
              <a:t> </a:t>
            </a:r>
            <a:endParaRPr lang="en-US" altLang="zh-CN" sz="1800" b="1" dirty="0">
              <a:solidFill>
                <a:prstClr val="black"/>
              </a:solidFill>
              <a:latin typeface="Arial" panose="020B0604020202020204" pitchFamily="34" charset="0"/>
              <a:cs typeface="Arial" panose="020B0604020202020204" pitchFamily="34" charset="0"/>
            </a:endParaRPr>
          </a:p>
          <a:p>
            <a:pPr marL="0" lvl="0" indent="0">
              <a:buNone/>
              <a:defRPr/>
            </a:pPr>
            <a:r>
              <a:rPr lang="en-US" altLang="zh-CN" sz="1800" dirty="0">
                <a:solidFill>
                  <a:prstClr val="black"/>
                </a:solidFill>
                <a:latin typeface="Arial" panose="020B0604020202020204" pitchFamily="34" charset="0"/>
                <a:cs typeface="Arial" panose="020B0604020202020204" pitchFamily="34" charset="0"/>
              </a:rPr>
              <a:t>Dr. </a:t>
            </a:r>
            <a:r>
              <a:rPr lang="en-US" altLang="zh-CN" sz="1800" dirty="0" err="1">
                <a:solidFill>
                  <a:prstClr val="black"/>
                </a:solidFill>
                <a:latin typeface="Arial" panose="020B0604020202020204" pitchFamily="34" charset="0"/>
                <a:cs typeface="Arial" panose="020B0604020202020204" pitchFamily="34" charset="0"/>
              </a:rPr>
              <a:t>Jianjun</a:t>
            </a:r>
            <a:r>
              <a:rPr lang="en-US" altLang="zh-CN" sz="1800" dirty="0">
                <a:solidFill>
                  <a:prstClr val="black"/>
                </a:solidFill>
                <a:latin typeface="Arial" panose="020B0604020202020204" pitchFamily="34" charset="0"/>
                <a:cs typeface="Arial" panose="020B0604020202020204" pitchFamily="34" charset="0"/>
              </a:rPr>
              <a:t> (Jay) Hao</a:t>
            </a:r>
          </a:p>
          <a:p>
            <a:pPr marL="0" lvl="0" indent="0">
              <a:buNone/>
              <a:defRPr/>
            </a:pPr>
            <a:r>
              <a:rPr lang="en-US" altLang="zh-CN" sz="1800" dirty="0">
                <a:solidFill>
                  <a:prstClr val="black"/>
                </a:solidFill>
                <a:latin typeface="Arial" panose="020B0604020202020204" pitchFamily="34" charset="0"/>
                <a:cs typeface="Arial" panose="020B0604020202020204" pitchFamily="34" charset="0"/>
              </a:rPr>
              <a:t>Dr. Robert P. Larkin</a:t>
            </a:r>
          </a:p>
          <a:p>
            <a:pPr marL="0" lvl="0" indent="0">
              <a:buNone/>
              <a:defRPr/>
            </a:pPr>
            <a:r>
              <a:rPr lang="en-US" altLang="zh-CN" sz="1800" dirty="0">
                <a:solidFill>
                  <a:prstClr val="black"/>
                </a:solidFill>
                <a:latin typeface="Arial" panose="020B0604020202020204" pitchFamily="34" charset="0"/>
                <a:cs typeface="Arial" panose="020B0604020202020204" pitchFamily="34" charset="0"/>
              </a:rPr>
              <a:t>Dr. </a:t>
            </a:r>
            <a:r>
              <a:rPr lang="en-US" altLang="zh-CN" sz="1800" dirty="0" err="1">
                <a:solidFill>
                  <a:prstClr val="black"/>
                </a:solidFill>
                <a:latin typeface="Arial" panose="020B0604020202020204" pitchFamily="34" charset="0"/>
                <a:cs typeface="Arial" panose="020B0604020202020204" pitchFamily="34" charset="0"/>
              </a:rPr>
              <a:t>Alicyn</a:t>
            </a:r>
            <a:r>
              <a:rPr lang="en-US" altLang="zh-CN" sz="1800" dirty="0">
                <a:solidFill>
                  <a:prstClr val="black"/>
                </a:solidFill>
                <a:latin typeface="Arial" panose="020B0604020202020204" pitchFamily="34" charset="0"/>
                <a:cs typeface="Arial" panose="020B0604020202020204" pitchFamily="34" charset="0"/>
              </a:rPr>
              <a:t> Smart</a:t>
            </a:r>
          </a:p>
          <a:p>
            <a:pPr marL="0" lvl="0" indent="0">
              <a:buNone/>
              <a:defRPr/>
            </a:pPr>
            <a:endParaRPr lang="en-US" altLang="zh-CN" sz="1800" dirty="0">
              <a:solidFill>
                <a:prstClr val="black"/>
              </a:solidFill>
              <a:latin typeface="Arial" panose="020B0604020202020204" pitchFamily="34" charset="0"/>
              <a:cs typeface="Arial" panose="020B0604020202020204" pitchFamily="34" charset="0"/>
            </a:endParaRPr>
          </a:p>
          <a:p>
            <a:pPr marL="0" lvl="0" indent="0">
              <a:buNone/>
              <a:defRPr/>
            </a:pPr>
            <a:r>
              <a:rPr lang="en-US" altLang="zh-CN" sz="1800" b="1" dirty="0">
                <a:solidFill>
                  <a:prstClr val="black"/>
                </a:solidFill>
                <a:latin typeface="Arial" panose="020B0604020202020204" pitchFamily="34" charset="0"/>
                <a:cs typeface="Arial" panose="020B0604020202020204" pitchFamily="34" charset="0"/>
              </a:rPr>
              <a:t>Hao Lab students</a:t>
            </a:r>
          </a:p>
          <a:p>
            <a:pPr marL="7938" indent="0">
              <a:buNone/>
              <a:defRPr/>
            </a:pPr>
            <a:r>
              <a:rPr lang="en-US" altLang="zh-CN" sz="1800" b="1" dirty="0">
                <a:solidFill>
                  <a:prstClr val="black"/>
                </a:solidFill>
                <a:latin typeface="Arial" panose="020B0604020202020204" pitchFamily="34" charset="0"/>
                <a:cs typeface="Arial" panose="020B0604020202020204" pitchFamily="34" charset="0"/>
              </a:rPr>
              <a:t>AMVAC Chemical Corporation</a:t>
            </a:r>
          </a:p>
          <a:p>
            <a:pPr marL="7938" indent="0">
              <a:buNone/>
              <a:defRPr/>
            </a:pPr>
            <a:r>
              <a:rPr lang="en-US" altLang="zh-CN" sz="1800" b="1" dirty="0">
                <a:solidFill>
                  <a:prstClr val="black"/>
                </a:solidFill>
                <a:latin typeface="Arial" panose="020B0604020202020204" pitchFamily="34" charset="0"/>
                <a:cs typeface="Arial" panose="020B0604020202020204" pitchFamily="34" charset="0"/>
              </a:rPr>
              <a:t>Maine Potato Board</a:t>
            </a:r>
            <a:endParaRPr lang="en-US" altLang="zh-CN" sz="2000" b="1" dirty="0">
              <a:solidFill>
                <a:prstClr val="black"/>
              </a:solidFill>
              <a:latin typeface="Arial" panose="020B0604020202020204" pitchFamily="34" charset="0"/>
              <a:cs typeface="Arial" panose="020B0604020202020204" pitchFamily="34" charset="0"/>
            </a:endParaRPr>
          </a:p>
        </p:txBody>
      </p:sp>
      <p:pic>
        <p:nvPicPr>
          <p:cNvPr id="4" name="图片 3" descr="图片包含 人, 站, 一群, 户外&#10;&#10;描述已自动生成">
            <a:extLst>
              <a:ext uri="{FF2B5EF4-FFF2-40B4-BE49-F238E27FC236}">
                <a16:creationId xmlns:a16="http://schemas.microsoft.com/office/drawing/2014/main" xmlns="" id="{4B49B4A3-A130-49FB-B9AC-31B9F978FA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8184" y="1505882"/>
            <a:ext cx="5115175" cy="3842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4" descr="MAINE_crest289_4c.eps">
            <a:extLst>
              <a:ext uri="{FF2B5EF4-FFF2-40B4-BE49-F238E27FC236}">
                <a16:creationId xmlns:a16="http://schemas.microsoft.com/office/drawing/2014/main" xmlns="" id="{B1469795-8AEF-8943-AEE9-A0BAC7146C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93965" y="75681"/>
            <a:ext cx="496041" cy="667897"/>
          </a:xfrm>
          <a:prstGeom prst="rect">
            <a:avLst/>
          </a:prstGeom>
        </p:spPr>
      </p:pic>
      <p:sp>
        <p:nvSpPr>
          <p:cNvPr id="2" name="Rectangle 1">
            <a:extLst>
              <a:ext uri="{FF2B5EF4-FFF2-40B4-BE49-F238E27FC236}">
                <a16:creationId xmlns:a16="http://schemas.microsoft.com/office/drawing/2014/main" xmlns="" id="{40E71728-947D-FB40-B496-293FE1520ED7}"/>
              </a:ext>
            </a:extLst>
          </p:cNvPr>
          <p:cNvSpPr/>
          <p:nvPr/>
        </p:nvSpPr>
        <p:spPr>
          <a:xfrm>
            <a:off x="446933" y="155713"/>
            <a:ext cx="3796232" cy="507831"/>
          </a:xfrm>
          <a:prstGeom prst="rect">
            <a:avLst/>
          </a:prstGeom>
        </p:spPr>
        <p:txBody>
          <a:bodyPr wrap="none">
            <a:spAutoFit/>
          </a:bodyPr>
          <a:lstStyle/>
          <a:p>
            <a:pPr lvl="0" defTabSz="914309">
              <a:lnSpc>
                <a:spcPct val="90000"/>
              </a:lnSpc>
              <a:spcBef>
                <a:spcPts val="1000"/>
              </a:spcBef>
              <a:defRPr/>
            </a:pPr>
            <a:r>
              <a:rPr lang="en-US" altLang="zh-CN" sz="3000" b="1" dirty="0">
                <a:solidFill>
                  <a:schemeClr val="bg1"/>
                </a:solidFill>
                <a:latin typeface="Arial" panose="020B0604020202020204" pitchFamily="34" charset="0"/>
                <a:cs typeface="Arial" panose="020B0604020202020204" pitchFamily="34" charset="0"/>
              </a:rPr>
              <a:t>Acknowledgements</a:t>
            </a:r>
          </a:p>
        </p:txBody>
      </p:sp>
      <p:sp>
        <p:nvSpPr>
          <p:cNvPr id="3" name="文本框 2">
            <a:extLst>
              <a:ext uri="{FF2B5EF4-FFF2-40B4-BE49-F238E27FC236}">
                <a16:creationId xmlns:a16="http://schemas.microsoft.com/office/drawing/2014/main" xmlns="" id="{02019FB1-4C43-41F9-BD60-03DFBC28D6D9}"/>
              </a:ext>
            </a:extLst>
          </p:cNvPr>
          <p:cNvSpPr txBox="1"/>
          <p:nvPr/>
        </p:nvSpPr>
        <p:spPr>
          <a:xfrm>
            <a:off x="6937512" y="2385391"/>
            <a:ext cx="755374" cy="307777"/>
          </a:xfrm>
          <a:prstGeom prst="rect">
            <a:avLst/>
          </a:prstGeom>
          <a:noFill/>
        </p:spPr>
        <p:txBody>
          <a:bodyPr wrap="square" rtlCol="0">
            <a:spAutoFit/>
          </a:bodyPr>
          <a:lstStyle/>
          <a:p>
            <a:r>
              <a:rPr lang="en-US" altLang="zh-CN" dirty="0">
                <a:solidFill>
                  <a:schemeClr val="tx1"/>
                </a:solidFill>
              </a:rPr>
              <a:t>Cody</a:t>
            </a:r>
            <a:endParaRPr lang="zh-CN" altLang="en-US" dirty="0">
              <a:solidFill>
                <a:schemeClr val="tx1"/>
              </a:solidFill>
            </a:endParaRPr>
          </a:p>
        </p:txBody>
      </p:sp>
      <p:sp>
        <p:nvSpPr>
          <p:cNvPr id="9" name="文本框 8">
            <a:extLst>
              <a:ext uri="{FF2B5EF4-FFF2-40B4-BE49-F238E27FC236}">
                <a16:creationId xmlns:a16="http://schemas.microsoft.com/office/drawing/2014/main" xmlns="" id="{EEEBF89E-EDED-45B2-9AB0-17548A0E4336}"/>
              </a:ext>
            </a:extLst>
          </p:cNvPr>
          <p:cNvSpPr txBox="1"/>
          <p:nvPr/>
        </p:nvSpPr>
        <p:spPr>
          <a:xfrm>
            <a:off x="7551136" y="2379125"/>
            <a:ext cx="911088" cy="307777"/>
          </a:xfrm>
          <a:prstGeom prst="rect">
            <a:avLst/>
          </a:prstGeom>
          <a:noFill/>
        </p:spPr>
        <p:txBody>
          <a:bodyPr wrap="square" rtlCol="0">
            <a:spAutoFit/>
          </a:bodyPr>
          <a:lstStyle/>
          <a:p>
            <a:r>
              <a:rPr lang="en-US" altLang="zh-CN" dirty="0" err="1">
                <a:solidFill>
                  <a:schemeClr val="tx1"/>
                </a:solidFill>
              </a:rPr>
              <a:t>Tongling</a:t>
            </a:r>
            <a:endParaRPr lang="zh-CN" altLang="en-US" dirty="0">
              <a:solidFill>
                <a:schemeClr val="tx1"/>
              </a:solidFill>
            </a:endParaRPr>
          </a:p>
        </p:txBody>
      </p:sp>
      <p:sp>
        <p:nvSpPr>
          <p:cNvPr id="10" name="文本框 9">
            <a:extLst>
              <a:ext uri="{FF2B5EF4-FFF2-40B4-BE49-F238E27FC236}">
                <a16:creationId xmlns:a16="http://schemas.microsoft.com/office/drawing/2014/main" xmlns="" id="{58110A20-4CB3-409E-80B5-E8F32EFB90D1}"/>
              </a:ext>
            </a:extLst>
          </p:cNvPr>
          <p:cNvSpPr txBox="1"/>
          <p:nvPr/>
        </p:nvSpPr>
        <p:spPr>
          <a:xfrm>
            <a:off x="8238962" y="2621856"/>
            <a:ext cx="911088" cy="307777"/>
          </a:xfrm>
          <a:prstGeom prst="rect">
            <a:avLst/>
          </a:prstGeom>
          <a:noFill/>
        </p:spPr>
        <p:txBody>
          <a:bodyPr wrap="square" rtlCol="0">
            <a:spAutoFit/>
          </a:bodyPr>
          <a:lstStyle/>
          <a:p>
            <a:r>
              <a:rPr lang="en-US" altLang="zh-CN" dirty="0">
                <a:solidFill>
                  <a:schemeClr val="tx1"/>
                </a:solidFill>
              </a:rPr>
              <a:t>Elbridge</a:t>
            </a:r>
            <a:endParaRPr lang="zh-CN" altLang="en-US" dirty="0">
              <a:solidFill>
                <a:schemeClr val="tx1"/>
              </a:solidFill>
            </a:endParaRPr>
          </a:p>
        </p:txBody>
      </p:sp>
      <p:sp>
        <p:nvSpPr>
          <p:cNvPr id="11" name="文本框 10">
            <a:extLst>
              <a:ext uri="{FF2B5EF4-FFF2-40B4-BE49-F238E27FC236}">
                <a16:creationId xmlns:a16="http://schemas.microsoft.com/office/drawing/2014/main" xmlns="" id="{CF189A01-EA43-41F2-AAD8-3AF69F2B835F}"/>
              </a:ext>
            </a:extLst>
          </p:cNvPr>
          <p:cNvSpPr txBox="1"/>
          <p:nvPr/>
        </p:nvSpPr>
        <p:spPr>
          <a:xfrm>
            <a:off x="9121582" y="2453290"/>
            <a:ext cx="911088" cy="307777"/>
          </a:xfrm>
          <a:prstGeom prst="rect">
            <a:avLst/>
          </a:prstGeom>
          <a:noFill/>
        </p:spPr>
        <p:txBody>
          <a:bodyPr wrap="square" rtlCol="0">
            <a:spAutoFit/>
          </a:bodyPr>
          <a:lstStyle/>
          <a:p>
            <a:r>
              <a:rPr lang="en-US" altLang="zh-CN" dirty="0">
                <a:solidFill>
                  <a:schemeClr val="tx1"/>
                </a:solidFill>
              </a:rPr>
              <a:t>Jay</a:t>
            </a:r>
            <a:endParaRPr lang="zh-CN" altLang="en-US" dirty="0">
              <a:solidFill>
                <a:schemeClr val="tx1"/>
              </a:solidFill>
            </a:endParaRPr>
          </a:p>
        </p:txBody>
      </p:sp>
      <p:sp>
        <p:nvSpPr>
          <p:cNvPr id="12" name="文本框 11">
            <a:extLst>
              <a:ext uri="{FF2B5EF4-FFF2-40B4-BE49-F238E27FC236}">
                <a16:creationId xmlns:a16="http://schemas.microsoft.com/office/drawing/2014/main" xmlns="" id="{49B0F5A6-2F3D-4930-8B93-BAF87CE5DC62}"/>
              </a:ext>
            </a:extLst>
          </p:cNvPr>
          <p:cNvSpPr txBox="1"/>
          <p:nvPr/>
        </p:nvSpPr>
        <p:spPr>
          <a:xfrm>
            <a:off x="9367598" y="2229491"/>
            <a:ext cx="911088" cy="307777"/>
          </a:xfrm>
          <a:prstGeom prst="rect">
            <a:avLst/>
          </a:prstGeom>
          <a:noFill/>
        </p:spPr>
        <p:txBody>
          <a:bodyPr wrap="square" rtlCol="0">
            <a:spAutoFit/>
          </a:bodyPr>
          <a:lstStyle/>
          <a:p>
            <a:r>
              <a:rPr lang="en-US" altLang="zh-CN" dirty="0">
                <a:solidFill>
                  <a:schemeClr val="tx1"/>
                </a:solidFill>
              </a:rPr>
              <a:t>Fatemeh</a:t>
            </a:r>
            <a:endParaRPr lang="zh-CN" altLang="en-US" dirty="0">
              <a:solidFill>
                <a:schemeClr val="tx1"/>
              </a:solidFill>
            </a:endParaRPr>
          </a:p>
        </p:txBody>
      </p:sp>
      <p:sp>
        <p:nvSpPr>
          <p:cNvPr id="13" name="文本框 12">
            <a:extLst>
              <a:ext uri="{FF2B5EF4-FFF2-40B4-BE49-F238E27FC236}">
                <a16:creationId xmlns:a16="http://schemas.microsoft.com/office/drawing/2014/main" xmlns="" id="{94F5DB0D-18C9-4BFC-B8BF-42AD735DEF80}"/>
              </a:ext>
            </a:extLst>
          </p:cNvPr>
          <p:cNvSpPr txBox="1"/>
          <p:nvPr/>
        </p:nvSpPr>
        <p:spPr>
          <a:xfrm>
            <a:off x="9999934" y="2537268"/>
            <a:ext cx="911088" cy="307777"/>
          </a:xfrm>
          <a:prstGeom prst="rect">
            <a:avLst/>
          </a:prstGeom>
          <a:noFill/>
        </p:spPr>
        <p:txBody>
          <a:bodyPr wrap="square" rtlCol="0">
            <a:spAutoFit/>
          </a:bodyPr>
          <a:lstStyle/>
          <a:p>
            <a:r>
              <a:rPr lang="en-US" altLang="zh-CN" dirty="0">
                <a:solidFill>
                  <a:schemeClr val="tx1"/>
                </a:solidFill>
              </a:rPr>
              <a:t>Andrea</a:t>
            </a:r>
            <a:endParaRPr lang="zh-CN" altLang="en-US" dirty="0">
              <a:solidFill>
                <a:schemeClr val="tx1"/>
              </a:solidFill>
            </a:endParaRPr>
          </a:p>
        </p:txBody>
      </p:sp>
      <p:sp>
        <p:nvSpPr>
          <p:cNvPr id="14" name="文本框 13">
            <a:extLst>
              <a:ext uri="{FF2B5EF4-FFF2-40B4-BE49-F238E27FC236}">
                <a16:creationId xmlns:a16="http://schemas.microsoft.com/office/drawing/2014/main" xmlns="" id="{CDEB15C3-B8E3-4A52-96B7-37F096B282DE}"/>
              </a:ext>
            </a:extLst>
          </p:cNvPr>
          <p:cNvSpPr txBox="1"/>
          <p:nvPr/>
        </p:nvSpPr>
        <p:spPr>
          <a:xfrm>
            <a:off x="10578746" y="2299401"/>
            <a:ext cx="911088" cy="307777"/>
          </a:xfrm>
          <a:prstGeom prst="rect">
            <a:avLst/>
          </a:prstGeom>
          <a:noFill/>
        </p:spPr>
        <p:txBody>
          <a:bodyPr wrap="square" rtlCol="0">
            <a:spAutoFit/>
          </a:bodyPr>
          <a:lstStyle/>
          <a:p>
            <a:r>
              <a:rPr lang="en-US" altLang="zh-CN" dirty="0">
                <a:solidFill>
                  <a:schemeClr val="tx1"/>
                </a:solidFill>
              </a:rPr>
              <a:t>Sylvia</a:t>
            </a:r>
            <a:endParaRPr lang="zh-CN" altLang="en-US" dirty="0">
              <a:solidFill>
                <a:schemeClr val="tx1"/>
              </a:solidFill>
            </a:endParaRPr>
          </a:p>
        </p:txBody>
      </p:sp>
    </p:spTree>
    <p:extLst>
      <p:ext uri="{BB962C8B-B14F-4D97-AF65-F5344CB8AC3E}">
        <p14:creationId xmlns:p14="http://schemas.microsoft.com/office/powerpoint/2010/main" val="1408380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mt="9000"/>
          </a:blip>
          <a:stretch>
            <a:fillRect/>
          </a:stretch>
        </a:blipFill>
        <a:effectLst/>
      </p:bgPr>
    </p:bg>
    <p:spTree>
      <p:nvGrpSpPr>
        <p:cNvPr id="1" name="Shape 184"/>
        <p:cNvGrpSpPr/>
        <p:nvPr/>
      </p:nvGrpSpPr>
      <p:grpSpPr>
        <a:xfrm>
          <a:off x="0" y="0"/>
          <a:ext cx="0" cy="0"/>
          <a:chOff x="0" y="0"/>
          <a:chExt cx="0" cy="0"/>
        </a:xfrm>
      </p:grpSpPr>
      <p:sp>
        <p:nvSpPr>
          <p:cNvPr id="185" name="Google Shape;185;p18"/>
          <p:cNvSpPr/>
          <p:nvPr/>
        </p:nvSpPr>
        <p:spPr>
          <a:xfrm>
            <a:off x="0" y="6100011"/>
            <a:ext cx="12190413" cy="7579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86" name="Google Shape;186;p18" descr="卡通人物&#10;&#10;描述已自动生成"/>
          <p:cNvPicPr preferRelativeResize="0"/>
          <p:nvPr/>
        </p:nvPicPr>
        <p:blipFill rotWithShape="1">
          <a:blip r:embed="rId4">
            <a:alphaModFix amt="12000"/>
          </a:blip>
          <a:srcRect/>
          <a:stretch/>
        </p:blipFill>
        <p:spPr>
          <a:xfrm>
            <a:off x="-694238" y="743578"/>
            <a:ext cx="4314505" cy="5018487"/>
          </a:xfrm>
          <a:prstGeom prst="rect">
            <a:avLst/>
          </a:prstGeom>
          <a:noFill/>
          <a:ln>
            <a:noFill/>
          </a:ln>
        </p:spPr>
      </p:pic>
      <p:sp>
        <p:nvSpPr>
          <p:cNvPr id="187" name="Google Shape;187;p18"/>
          <p:cNvSpPr/>
          <p:nvPr/>
        </p:nvSpPr>
        <p:spPr>
          <a:xfrm>
            <a:off x="8316640" y="2183731"/>
            <a:ext cx="3916280" cy="3916280"/>
          </a:xfrm>
          <a:prstGeom prst="ellipse">
            <a:avLst/>
          </a:prstGeom>
          <a:solidFill>
            <a:schemeClr val="lt1">
              <a:alpha val="8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                                                        </a:t>
            </a:r>
            <a:endParaRPr sz="1800">
              <a:solidFill>
                <a:schemeClr val="lt1"/>
              </a:solidFill>
              <a:latin typeface="Calibri"/>
              <a:ea typeface="Calibri"/>
              <a:cs typeface="Calibri"/>
              <a:sym typeface="Calibri"/>
            </a:endParaRPr>
          </a:p>
        </p:txBody>
      </p:sp>
      <p:sp>
        <p:nvSpPr>
          <p:cNvPr id="188" name="Google Shape;188;p18"/>
          <p:cNvSpPr/>
          <p:nvPr/>
        </p:nvSpPr>
        <p:spPr>
          <a:xfrm>
            <a:off x="3662774" y="2893774"/>
            <a:ext cx="4783297"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dk1"/>
                </a:solidFill>
                <a:latin typeface="Calibri"/>
                <a:ea typeface="Calibri"/>
                <a:cs typeface="Calibri"/>
                <a:sym typeface="Calibri"/>
              </a:rPr>
              <a:t>THANKS!    </a:t>
            </a:r>
            <a:endParaRPr sz="8000">
              <a:solidFill>
                <a:schemeClr val="dk1"/>
              </a:solidFill>
              <a:latin typeface="Calibri"/>
              <a:ea typeface="Calibri"/>
              <a:cs typeface="Calibri"/>
              <a:sym typeface="Calibri"/>
            </a:endParaRPr>
          </a:p>
        </p:txBody>
      </p:sp>
      <p:pic>
        <p:nvPicPr>
          <p:cNvPr id="189" name="Google Shape;189;p18" descr="MAINE_crest289_4c.eps"/>
          <p:cNvPicPr preferRelativeResize="0"/>
          <p:nvPr/>
        </p:nvPicPr>
        <p:blipFill rotWithShape="1">
          <a:blip r:embed="rId5">
            <a:alphaModFix/>
          </a:blip>
          <a:srcRect/>
          <a:stretch/>
        </p:blipFill>
        <p:spPr>
          <a:xfrm>
            <a:off x="11393965" y="75681"/>
            <a:ext cx="496041" cy="667897"/>
          </a:xfrm>
          <a:prstGeom prst="rect">
            <a:avLst/>
          </a:prstGeom>
          <a:noFill/>
          <a:ln>
            <a:noFill/>
          </a:ln>
        </p:spPr>
      </p:pic>
      <p:pic>
        <p:nvPicPr>
          <p:cNvPr id="7" name="Google Shape;186;p18" descr="卡通人物&#10;&#10;描述已自动生成">
            <a:extLst>
              <a:ext uri="{FF2B5EF4-FFF2-40B4-BE49-F238E27FC236}">
                <a16:creationId xmlns:a16="http://schemas.microsoft.com/office/drawing/2014/main" xmlns="" id="{CDA401A4-1DC5-46CE-A381-4C6CF2EC3459}"/>
              </a:ext>
            </a:extLst>
          </p:cNvPr>
          <p:cNvPicPr preferRelativeResize="0"/>
          <p:nvPr/>
        </p:nvPicPr>
        <p:blipFill rotWithShape="1">
          <a:blip r:embed="rId4">
            <a:alphaModFix amt="12000"/>
          </a:blip>
          <a:srcRect/>
          <a:stretch/>
        </p:blipFill>
        <p:spPr>
          <a:xfrm>
            <a:off x="8316640" y="919756"/>
            <a:ext cx="4314505" cy="501848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mt="3000"/>
          </a:blip>
          <a:stretch>
            <a:fillRect/>
          </a:stretch>
        </a:blipFill>
        <a:effectLst/>
      </p:bgPr>
    </p:bg>
    <p:spTree>
      <p:nvGrpSpPr>
        <p:cNvPr id="1" name="Shape 30"/>
        <p:cNvGrpSpPr/>
        <p:nvPr/>
      </p:nvGrpSpPr>
      <p:grpSpPr>
        <a:xfrm>
          <a:off x="0" y="0"/>
          <a:ext cx="0" cy="0"/>
          <a:chOff x="0" y="0"/>
          <a:chExt cx="0" cy="0"/>
        </a:xfrm>
      </p:grpSpPr>
      <p:sp>
        <p:nvSpPr>
          <p:cNvPr id="31" name="Google Shape;31;p2"/>
          <p:cNvSpPr/>
          <p:nvPr/>
        </p:nvSpPr>
        <p:spPr>
          <a:xfrm>
            <a:off x="330408" y="1317225"/>
            <a:ext cx="5555441" cy="4401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4000"/>
              <a:buFont typeface="Calibri"/>
              <a:buNone/>
            </a:pPr>
            <a:endParaRPr sz="4000" b="0" i="0" u="none" strike="noStrike" cap="none" dirty="0">
              <a:solidFill>
                <a:srgbClr val="000000"/>
              </a:solidFill>
              <a:latin typeface="Calibri"/>
              <a:ea typeface="Calibri"/>
              <a:cs typeface="Calibri"/>
              <a:sym typeface="Calibri"/>
            </a:endParaRPr>
          </a:p>
          <a:p>
            <a:pPr marL="685800" marR="0" lvl="0" indent="-685800" algn="l" rtl="0">
              <a:lnSpc>
                <a:spcPct val="100000"/>
              </a:lnSpc>
              <a:spcBef>
                <a:spcPts val="0"/>
              </a:spcBef>
              <a:spcAft>
                <a:spcPts val="0"/>
              </a:spcAft>
              <a:buClr>
                <a:srgbClr val="000000"/>
              </a:buClr>
              <a:buSzPts val="4000"/>
              <a:buFont typeface="Arial"/>
              <a:buChar char="•"/>
            </a:pPr>
            <a:r>
              <a:rPr lang="en-US" sz="4000" b="0" i="0" u="none" strike="noStrike" cap="none" dirty="0">
                <a:solidFill>
                  <a:srgbClr val="000000"/>
                </a:solidFill>
                <a:latin typeface="Calibri"/>
                <a:ea typeface="Calibri"/>
                <a:cs typeface="Calibri"/>
                <a:sym typeface="Calibri"/>
              </a:rPr>
              <a:t>Flagging</a:t>
            </a:r>
          </a:p>
          <a:p>
            <a:pPr marL="685800" marR="0" lvl="0" indent="-685800" algn="l" rtl="0">
              <a:lnSpc>
                <a:spcPct val="100000"/>
              </a:lnSpc>
              <a:spcBef>
                <a:spcPts val="0"/>
              </a:spcBef>
              <a:spcAft>
                <a:spcPts val="0"/>
              </a:spcAft>
              <a:buClr>
                <a:srgbClr val="000000"/>
              </a:buClr>
              <a:buSzPts val="4000"/>
              <a:buFont typeface="Arial"/>
              <a:buChar char="•"/>
            </a:pPr>
            <a:endParaRPr dirty="0"/>
          </a:p>
          <a:p>
            <a:pPr marL="685800" marR="0" lvl="0" indent="-685800" algn="l" rtl="0">
              <a:lnSpc>
                <a:spcPct val="100000"/>
              </a:lnSpc>
              <a:spcBef>
                <a:spcPts val="0"/>
              </a:spcBef>
              <a:spcAft>
                <a:spcPts val="0"/>
              </a:spcAft>
              <a:buClr>
                <a:srgbClr val="000000"/>
              </a:buClr>
              <a:buSzPts val="4000"/>
              <a:buFont typeface="Arial"/>
              <a:buChar char="•"/>
            </a:pPr>
            <a:r>
              <a:rPr lang="en-US" sz="4000" b="0" i="0" u="none" strike="noStrike" cap="none" dirty="0">
                <a:solidFill>
                  <a:srgbClr val="000000"/>
                </a:solidFill>
                <a:latin typeface="Calibri"/>
                <a:ea typeface="Calibri"/>
                <a:cs typeface="Calibri"/>
                <a:sym typeface="Calibri"/>
              </a:rPr>
              <a:t>Wilt/dying</a:t>
            </a:r>
          </a:p>
          <a:p>
            <a:pPr marL="685800" marR="0" lvl="0" indent="-685800" algn="l" rtl="0">
              <a:lnSpc>
                <a:spcPct val="100000"/>
              </a:lnSpc>
              <a:spcBef>
                <a:spcPts val="0"/>
              </a:spcBef>
              <a:spcAft>
                <a:spcPts val="0"/>
              </a:spcAft>
              <a:buClr>
                <a:srgbClr val="000000"/>
              </a:buClr>
              <a:buSzPts val="4000"/>
              <a:buFont typeface="Arial"/>
              <a:buChar char="•"/>
            </a:pPr>
            <a:endParaRPr dirty="0"/>
          </a:p>
          <a:p>
            <a:pPr marL="685800" marR="0" lvl="0" indent="-685800" algn="l" rtl="0">
              <a:lnSpc>
                <a:spcPct val="100000"/>
              </a:lnSpc>
              <a:spcBef>
                <a:spcPts val="0"/>
              </a:spcBef>
              <a:spcAft>
                <a:spcPts val="0"/>
              </a:spcAft>
              <a:buClr>
                <a:srgbClr val="000000"/>
              </a:buClr>
              <a:buSzPts val="4000"/>
              <a:buFont typeface="Arial"/>
              <a:buChar char="•"/>
            </a:pPr>
            <a:r>
              <a:rPr lang="en-US" sz="4000" dirty="0">
                <a:latin typeface="Calibri"/>
                <a:ea typeface="Calibri"/>
                <a:cs typeface="Calibri"/>
                <a:sym typeface="Calibri"/>
              </a:rPr>
              <a:t>V</a:t>
            </a:r>
            <a:r>
              <a:rPr lang="en-US" sz="4000" b="0" i="0" u="none" strike="noStrike" cap="none" dirty="0">
                <a:solidFill>
                  <a:srgbClr val="000000"/>
                </a:solidFill>
                <a:latin typeface="Calibri"/>
                <a:ea typeface="Calibri"/>
                <a:cs typeface="Calibri"/>
                <a:sym typeface="Calibri"/>
              </a:rPr>
              <a:t>ascular discoloration </a:t>
            </a:r>
            <a:endParaRPr dirty="0"/>
          </a:p>
          <a:p>
            <a:pPr marL="685800" marR="0" lvl="0" indent="-381000" algn="l" rtl="0">
              <a:lnSpc>
                <a:spcPct val="100000"/>
              </a:lnSpc>
              <a:spcBef>
                <a:spcPts val="0"/>
              </a:spcBef>
              <a:spcAft>
                <a:spcPts val="0"/>
              </a:spcAft>
              <a:buClr>
                <a:schemeClr val="dk1"/>
              </a:buClr>
              <a:buSzPts val="4800"/>
              <a:buFont typeface="Arial"/>
              <a:buNone/>
            </a:pPr>
            <a:endParaRPr sz="4800" b="0" i="0" u="none" strike="noStrike" cap="none" dirty="0">
              <a:solidFill>
                <a:srgbClr val="000000"/>
              </a:solidFill>
              <a:latin typeface="Calibri"/>
              <a:ea typeface="Calibri"/>
              <a:cs typeface="Calibri"/>
              <a:sym typeface="Calibri"/>
            </a:endParaRPr>
          </a:p>
          <a:p>
            <a:pPr marL="685800" marR="0" lvl="0" indent="-406400" algn="l" rtl="0">
              <a:lnSpc>
                <a:spcPct val="100000"/>
              </a:lnSpc>
              <a:spcBef>
                <a:spcPts val="0"/>
              </a:spcBef>
              <a:spcAft>
                <a:spcPts val="0"/>
              </a:spcAft>
              <a:buClr>
                <a:schemeClr val="dk1"/>
              </a:buClr>
              <a:buSzPts val="4400"/>
              <a:buFont typeface="Arial"/>
              <a:buNone/>
            </a:pPr>
            <a:endParaRPr sz="4400" b="0" i="0" u="none" strike="noStrike" cap="none" dirty="0">
              <a:solidFill>
                <a:srgbClr val="000000"/>
              </a:solidFill>
              <a:latin typeface="Calibri"/>
              <a:ea typeface="Calibri"/>
              <a:cs typeface="Calibri"/>
              <a:sym typeface="Calibri"/>
            </a:endParaRPr>
          </a:p>
        </p:txBody>
      </p:sp>
      <p:pic>
        <p:nvPicPr>
          <p:cNvPr id="32" name="Google Shape;32;p2" descr="MAINE_crest289_4c.eps"/>
          <p:cNvPicPr preferRelativeResize="0"/>
          <p:nvPr/>
        </p:nvPicPr>
        <p:blipFill rotWithShape="1">
          <a:blip r:embed="rId4">
            <a:alphaModFix/>
          </a:blip>
          <a:srcRect/>
          <a:stretch/>
        </p:blipFill>
        <p:spPr>
          <a:xfrm>
            <a:off x="11393965" y="75681"/>
            <a:ext cx="496041" cy="667897"/>
          </a:xfrm>
          <a:prstGeom prst="rect">
            <a:avLst/>
          </a:prstGeom>
          <a:noFill/>
          <a:ln>
            <a:noFill/>
          </a:ln>
        </p:spPr>
      </p:pic>
      <p:sp>
        <p:nvSpPr>
          <p:cNvPr id="33" name="Google Shape;33;p2"/>
          <p:cNvSpPr txBox="1"/>
          <p:nvPr/>
        </p:nvSpPr>
        <p:spPr>
          <a:xfrm>
            <a:off x="300406" y="34114"/>
            <a:ext cx="6246167"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Calibri"/>
              <a:buNone/>
            </a:pPr>
            <a:r>
              <a:rPr lang="en-US" altLang="zh-CN" sz="3600" b="0" i="0" u="none" strike="noStrike" cap="none" dirty="0">
                <a:solidFill>
                  <a:schemeClr val="bg1"/>
                </a:solidFill>
                <a:latin typeface="Calibri"/>
                <a:ea typeface="Calibri"/>
                <a:cs typeface="Calibri"/>
                <a:sym typeface="Calibri"/>
              </a:rPr>
              <a:t>Potato early dying (PED)</a:t>
            </a:r>
            <a:endParaRPr lang="en-US" altLang="zh-CN" sz="3600" dirty="0">
              <a:solidFill>
                <a:schemeClr val="bg1"/>
              </a:solidFill>
            </a:endParaRPr>
          </a:p>
        </p:txBody>
      </p:sp>
      <p:pic>
        <p:nvPicPr>
          <p:cNvPr id="34" name="Google Shape;34;p2"/>
          <p:cNvPicPr preferRelativeResize="0"/>
          <p:nvPr/>
        </p:nvPicPr>
        <p:blipFill rotWithShape="1">
          <a:blip r:embed="rId5">
            <a:alphaModFix/>
          </a:blip>
          <a:srcRect/>
          <a:stretch/>
        </p:blipFill>
        <p:spPr>
          <a:xfrm>
            <a:off x="8868477" y="3694627"/>
            <a:ext cx="2573810" cy="2323230"/>
          </a:xfrm>
          <a:prstGeom prst="rect">
            <a:avLst/>
          </a:prstGeom>
          <a:ln>
            <a:noFill/>
          </a:ln>
          <a:effectLst>
            <a:softEdge rad="112500"/>
          </a:effectLst>
        </p:spPr>
      </p:pic>
      <p:pic>
        <p:nvPicPr>
          <p:cNvPr id="36" name="Google Shape;36;p2"/>
          <p:cNvPicPr preferRelativeResize="0"/>
          <p:nvPr/>
        </p:nvPicPr>
        <p:blipFill rotWithShape="1">
          <a:blip r:embed="rId6">
            <a:alphaModFix/>
          </a:blip>
          <a:srcRect l="13420" t="6156" r="25033" b="2084"/>
          <a:stretch/>
        </p:blipFill>
        <p:spPr>
          <a:xfrm>
            <a:off x="5835284" y="910336"/>
            <a:ext cx="2623378" cy="5214942"/>
          </a:xfrm>
          <a:prstGeom prst="rect">
            <a:avLst/>
          </a:prstGeom>
          <a:ln>
            <a:noFill/>
          </a:ln>
          <a:effectLst>
            <a:softEdge rad="112500"/>
          </a:effectLst>
        </p:spPr>
      </p:pic>
      <p:pic>
        <p:nvPicPr>
          <p:cNvPr id="3" name="图片 2">
            <a:extLst>
              <a:ext uri="{FF2B5EF4-FFF2-40B4-BE49-F238E27FC236}">
                <a16:creationId xmlns:a16="http://schemas.microsoft.com/office/drawing/2014/main" xmlns="" id="{CACE7256-A57D-499F-8185-077FE4CFAE24}"/>
              </a:ext>
            </a:extLst>
          </p:cNvPr>
          <p:cNvPicPr>
            <a:picLocks noChangeAspect="1"/>
          </p:cNvPicPr>
          <p:nvPr/>
        </p:nvPicPr>
        <p:blipFill>
          <a:blip r:embed="rId7"/>
          <a:stretch>
            <a:fillRect/>
          </a:stretch>
        </p:blipFill>
        <p:spPr>
          <a:xfrm>
            <a:off x="8812349" y="1056608"/>
            <a:ext cx="2629938" cy="2372392"/>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mt="3000"/>
          </a:blip>
          <a:stretch>
            <a:fillRect/>
          </a:stretch>
        </a:blipFill>
        <a:effectLst/>
      </p:bgPr>
    </p:bg>
    <p:spTree>
      <p:nvGrpSpPr>
        <p:cNvPr id="1" name="Shape 41"/>
        <p:cNvGrpSpPr/>
        <p:nvPr/>
      </p:nvGrpSpPr>
      <p:grpSpPr>
        <a:xfrm>
          <a:off x="0" y="0"/>
          <a:ext cx="0" cy="0"/>
          <a:chOff x="0" y="0"/>
          <a:chExt cx="0" cy="0"/>
        </a:xfrm>
      </p:grpSpPr>
      <p:pic>
        <p:nvPicPr>
          <p:cNvPr id="42" name="Google Shape;42;p3"/>
          <p:cNvPicPr preferRelativeResize="0"/>
          <p:nvPr/>
        </p:nvPicPr>
        <p:blipFill rotWithShape="1">
          <a:blip r:embed="rId4">
            <a:alphaModFix/>
          </a:blip>
          <a:srcRect/>
          <a:stretch/>
        </p:blipFill>
        <p:spPr>
          <a:xfrm>
            <a:off x="773517" y="2536757"/>
            <a:ext cx="2255382" cy="1627444"/>
          </a:xfrm>
          <a:prstGeom prst="rect">
            <a:avLst/>
          </a:prstGeom>
          <a:noFill/>
          <a:ln>
            <a:noFill/>
          </a:ln>
        </p:spPr>
      </p:pic>
      <p:sp>
        <p:nvSpPr>
          <p:cNvPr id="44" name="Google Shape;44;p3"/>
          <p:cNvSpPr txBox="1"/>
          <p:nvPr/>
        </p:nvSpPr>
        <p:spPr>
          <a:xfrm>
            <a:off x="4078804" y="1843848"/>
            <a:ext cx="7639828" cy="3743020"/>
          </a:xfrm>
          <a:prstGeom prst="rect">
            <a:avLst/>
          </a:prstGeom>
          <a:noFill/>
          <a:ln>
            <a:noFill/>
          </a:ln>
        </p:spPr>
        <p:txBody>
          <a:bodyPr spcFirstLastPara="1" wrap="square" lIns="91425" tIns="45700" rIns="91425" bIns="45700" anchor="t" anchorCtr="0">
            <a:noAutofit/>
          </a:bodyPr>
          <a:lstStyle/>
          <a:p>
            <a:pPr marL="228577" lvl="5" indent="-228577" algn="just">
              <a:lnSpc>
                <a:spcPct val="200000"/>
              </a:lnSpc>
              <a:buClr>
                <a:schemeClr val="dk1"/>
              </a:buClr>
              <a:buSzPts val="3200"/>
              <a:buFont typeface="Arial"/>
              <a:buChar char="•"/>
            </a:pPr>
            <a:r>
              <a:rPr lang="en-US" altLang="zh-CN" sz="2400" dirty="0">
                <a:solidFill>
                  <a:schemeClr val="dk1"/>
                </a:solidFill>
              </a:rPr>
              <a:t>Interact with nematodes (</a:t>
            </a:r>
            <a:r>
              <a:rPr lang="en-US" altLang="zh-CN" sz="2400" i="1" dirty="0" err="1">
                <a:solidFill>
                  <a:schemeClr val="dk1"/>
                </a:solidFill>
              </a:rPr>
              <a:t>Pratylenchus</a:t>
            </a:r>
            <a:r>
              <a:rPr lang="en-US" altLang="zh-CN" sz="2400" i="1" dirty="0">
                <a:solidFill>
                  <a:schemeClr val="dk1"/>
                </a:solidFill>
              </a:rPr>
              <a:t> penetrans</a:t>
            </a:r>
            <a:r>
              <a:rPr lang="en-US" altLang="zh-CN" sz="2400" dirty="0">
                <a:solidFill>
                  <a:schemeClr val="dk1"/>
                </a:solidFill>
              </a:rPr>
              <a:t>)</a:t>
            </a:r>
          </a:p>
          <a:p>
            <a:pPr marL="228577" lvl="5" indent="-228577" algn="just">
              <a:lnSpc>
                <a:spcPct val="200000"/>
              </a:lnSpc>
              <a:buClr>
                <a:schemeClr val="dk1"/>
              </a:buClr>
              <a:buSzPts val="3200"/>
              <a:buFont typeface="Arial"/>
              <a:buChar char="•"/>
            </a:pPr>
            <a:r>
              <a:rPr lang="en-US" sz="2400" b="0" u="none" dirty="0">
                <a:solidFill>
                  <a:schemeClr val="dk1"/>
                </a:solidFill>
                <a:latin typeface="Arial"/>
                <a:ea typeface="Arial"/>
                <a:cs typeface="Arial"/>
                <a:sym typeface="Arial"/>
              </a:rPr>
              <a:t>Soilborne pathogen </a:t>
            </a:r>
            <a:endParaRPr sz="2400" dirty="0"/>
          </a:p>
          <a:p>
            <a:pPr marL="228577" lvl="5" indent="-228577" algn="just">
              <a:lnSpc>
                <a:spcPct val="200000"/>
              </a:lnSpc>
              <a:buClr>
                <a:schemeClr val="dk1"/>
              </a:buClr>
              <a:buSzPts val="3200"/>
              <a:buFont typeface="Arial"/>
              <a:buChar char="•"/>
            </a:pPr>
            <a:r>
              <a:rPr lang="en-US" sz="2400" dirty="0">
                <a:solidFill>
                  <a:schemeClr val="dk1"/>
                </a:solidFill>
              </a:rPr>
              <a:t>Long term of survival of microsclerotia</a:t>
            </a:r>
            <a:endParaRPr sz="2400" dirty="0">
              <a:solidFill>
                <a:schemeClr val="dk1"/>
              </a:solidFill>
            </a:endParaRPr>
          </a:p>
          <a:p>
            <a:pPr marL="228577" lvl="5" indent="-228577" algn="just">
              <a:lnSpc>
                <a:spcPct val="200000"/>
              </a:lnSpc>
              <a:buClr>
                <a:schemeClr val="dk1"/>
              </a:buClr>
              <a:buSzPts val="3200"/>
              <a:buFont typeface="Arial"/>
              <a:buChar char="•"/>
            </a:pPr>
            <a:r>
              <a:rPr lang="en-US" sz="2400" dirty="0">
                <a:solidFill>
                  <a:schemeClr val="dk1"/>
                </a:solidFill>
              </a:rPr>
              <a:t>Wide range of hosts</a:t>
            </a:r>
            <a:endParaRPr sz="2400" dirty="0">
              <a:solidFill>
                <a:schemeClr val="dk1"/>
              </a:solidFill>
            </a:endParaRPr>
          </a:p>
        </p:txBody>
      </p:sp>
      <p:pic>
        <p:nvPicPr>
          <p:cNvPr id="45" name="Google Shape;45;p3" descr="MAINE_crest289_4c.eps"/>
          <p:cNvPicPr preferRelativeResize="0"/>
          <p:nvPr/>
        </p:nvPicPr>
        <p:blipFill rotWithShape="1">
          <a:blip r:embed="rId5">
            <a:alphaModFix/>
          </a:blip>
          <a:srcRect/>
          <a:stretch/>
        </p:blipFill>
        <p:spPr>
          <a:xfrm>
            <a:off x="11393965" y="75681"/>
            <a:ext cx="496041" cy="667897"/>
          </a:xfrm>
          <a:prstGeom prst="rect">
            <a:avLst/>
          </a:prstGeom>
          <a:noFill/>
          <a:ln>
            <a:noFill/>
          </a:ln>
        </p:spPr>
      </p:pic>
      <p:sp>
        <p:nvSpPr>
          <p:cNvPr id="46" name="Google Shape;46;p3"/>
          <p:cNvSpPr txBox="1"/>
          <p:nvPr/>
        </p:nvSpPr>
        <p:spPr>
          <a:xfrm>
            <a:off x="300406" y="34114"/>
            <a:ext cx="7346097" cy="1138733"/>
          </a:xfrm>
          <a:prstGeom prst="rect">
            <a:avLst/>
          </a:prstGeom>
          <a:noFill/>
          <a:ln>
            <a:noFill/>
          </a:ln>
        </p:spPr>
        <p:txBody>
          <a:bodyPr spcFirstLastPara="1" wrap="square" lIns="91425" tIns="45700" rIns="91425" bIns="45700" anchor="t" anchorCtr="0">
            <a:spAutoFit/>
          </a:bodyPr>
          <a:lstStyle/>
          <a:p>
            <a:r>
              <a:rPr lang="en-US" altLang="zh-CN" sz="3600" b="0" u="none" strike="noStrike" cap="none" dirty="0">
                <a:solidFill>
                  <a:schemeClr val="bg1"/>
                </a:solidFill>
                <a:latin typeface="Calibri"/>
                <a:ea typeface="Calibri"/>
                <a:cs typeface="Calibri"/>
                <a:sym typeface="Calibri"/>
              </a:rPr>
              <a:t>PED pathogen: </a:t>
            </a:r>
            <a:r>
              <a:rPr lang="en-US" altLang="zh-CN" sz="3600" b="0" i="1" u="none" strike="noStrike" cap="none" dirty="0">
                <a:solidFill>
                  <a:schemeClr val="bg1"/>
                </a:solidFill>
                <a:latin typeface="Calibri"/>
                <a:ea typeface="Calibri"/>
                <a:cs typeface="Calibri"/>
                <a:sym typeface="Calibri"/>
              </a:rPr>
              <a:t>Verticillium dahliae </a:t>
            </a:r>
            <a:endParaRPr lang="en-US" altLang="zh-CN" sz="3600" i="1" dirty="0">
              <a:solidFill>
                <a:schemeClr val="bg1"/>
              </a:solidFill>
              <a:latin typeface="Calibri"/>
              <a:ea typeface="Calibri"/>
              <a:cs typeface="Calibri"/>
              <a:sym typeface="Calibri"/>
            </a:endParaRPr>
          </a:p>
          <a:p>
            <a:pPr marL="0" marR="0" lvl="0" indent="0" algn="l" rtl="0">
              <a:spcBef>
                <a:spcPts val="0"/>
              </a:spcBef>
              <a:spcAft>
                <a:spcPts val="0"/>
              </a:spcAft>
              <a:buNone/>
            </a:pPr>
            <a:endParaRPr sz="3200" dirty="0">
              <a:solidFill>
                <a:schemeClr val="lt1"/>
              </a:solidFill>
              <a:latin typeface="Arial"/>
              <a:ea typeface="Arial"/>
              <a:cs typeface="Arial"/>
              <a:sym typeface="Arial"/>
            </a:endParaRPr>
          </a:p>
        </p:txBody>
      </p:sp>
      <p:sp>
        <p:nvSpPr>
          <p:cNvPr id="47" name="Google Shape;47;p3"/>
          <p:cNvSpPr txBox="1"/>
          <p:nvPr/>
        </p:nvSpPr>
        <p:spPr>
          <a:xfrm>
            <a:off x="691561" y="3844409"/>
            <a:ext cx="2552745"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a:solidFill>
                  <a:schemeClr val="dk1"/>
                </a:solidFill>
                <a:latin typeface="Calibri"/>
                <a:ea typeface="Calibri"/>
                <a:cs typeface="Calibri"/>
                <a:sym typeface="Calibri"/>
              </a:rPr>
              <a:t>Conidia &amp; conidiophore</a:t>
            </a:r>
            <a:endParaRPr dirty="0"/>
          </a:p>
        </p:txBody>
      </p:sp>
      <p:pic>
        <p:nvPicPr>
          <p:cNvPr id="48" name="Google Shape;48;p3" descr="图片包含 动物, 猫, 熊, 草&#10;&#10;描述已自动生成"/>
          <p:cNvPicPr preferRelativeResize="0"/>
          <p:nvPr/>
        </p:nvPicPr>
        <p:blipFill rotWithShape="1">
          <a:blip r:embed="rId6">
            <a:alphaModFix/>
          </a:blip>
          <a:srcRect t="6049" b="22339"/>
          <a:stretch/>
        </p:blipFill>
        <p:spPr>
          <a:xfrm>
            <a:off x="773567" y="4203793"/>
            <a:ext cx="2255383" cy="1492158"/>
          </a:xfrm>
          <a:prstGeom prst="rect">
            <a:avLst/>
          </a:prstGeom>
          <a:noFill/>
          <a:ln>
            <a:noFill/>
          </a:ln>
        </p:spPr>
      </p:pic>
      <p:sp>
        <p:nvSpPr>
          <p:cNvPr id="49" name="Google Shape;49;p3"/>
          <p:cNvSpPr/>
          <p:nvPr/>
        </p:nvSpPr>
        <p:spPr>
          <a:xfrm>
            <a:off x="624785" y="5695951"/>
            <a:ext cx="2552846"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a:solidFill>
                  <a:schemeClr val="dk1"/>
                </a:solidFill>
                <a:latin typeface="Calibri"/>
                <a:ea typeface="Calibri"/>
                <a:cs typeface="Calibri"/>
                <a:sym typeface="Calibri"/>
              </a:rPr>
              <a:t>Microsclerotia  </a:t>
            </a:r>
            <a:endParaRPr sz="1800" b="1" dirty="0">
              <a:solidFill>
                <a:schemeClr val="dk1"/>
              </a:solidFill>
              <a:latin typeface="Calibri"/>
              <a:ea typeface="Calibri"/>
              <a:cs typeface="Calibri"/>
              <a:sym typeface="Calibri"/>
            </a:endParaRPr>
          </a:p>
        </p:txBody>
      </p:sp>
      <p:pic>
        <p:nvPicPr>
          <p:cNvPr id="3" name="图片 2">
            <a:extLst>
              <a:ext uri="{FF2B5EF4-FFF2-40B4-BE49-F238E27FC236}">
                <a16:creationId xmlns:a16="http://schemas.microsoft.com/office/drawing/2014/main" xmlns="" id="{B9BEB253-D53A-427C-8179-3FC5E8BCABDC}"/>
              </a:ext>
            </a:extLst>
          </p:cNvPr>
          <p:cNvPicPr>
            <a:picLocks noChangeAspect="1"/>
          </p:cNvPicPr>
          <p:nvPr/>
        </p:nvPicPr>
        <p:blipFill>
          <a:blip r:embed="rId7"/>
          <a:stretch>
            <a:fillRect/>
          </a:stretch>
        </p:blipFill>
        <p:spPr>
          <a:xfrm>
            <a:off x="773517" y="868419"/>
            <a:ext cx="2255382" cy="1394700"/>
          </a:xfrm>
          <a:prstGeom prst="rect">
            <a:avLst/>
          </a:prstGeom>
        </p:spPr>
      </p:pic>
      <p:sp>
        <p:nvSpPr>
          <p:cNvPr id="11" name="Google Shape;47;p3">
            <a:extLst>
              <a:ext uri="{FF2B5EF4-FFF2-40B4-BE49-F238E27FC236}">
                <a16:creationId xmlns:a16="http://schemas.microsoft.com/office/drawing/2014/main" xmlns="" id="{7CE46BBD-924B-4916-B606-FA6252015F76}"/>
              </a:ext>
            </a:extLst>
          </p:cNvPr>
          <p:cNvSpPr txBox="1"/>
          <p:nvPr/>
        </p:nvSpPr>
        <p:spPr>
          <a:xfrm>
            <a:off x="624886" y="2215272"/>
            <a:ext cx="2552745"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1" dirty="0">
                <a:solidFill>
                  <a:schemeClr val="dk1"/>
                </a:solidFill>
                <a:latin typeface="Calibri"/>
                <a:ea typeface="Calibri"/>
                <a:cs typeface="Calibri"/>
                <a:sym typeface="Calibri"/>
              </a:rPr>
              <a:t>* P. Penetrans</a:t>
            </a:r>
            <a:endParaRPr i="1" dirty="0"/>
          </a:p>
        </p:txBody>
      </p:sp>
      <p:sp>
        <p:nvSpPr>
          <p:cNvPr id="2" name="文本框 1">
            <a:extLst>
              <a:ext uri="{FF2B5EF4-FFF2-40B4-BE49-F238E27FC236}">
                <a16:creationId xmlns:a16="http://schemas.microsoft.com/office/drawing/2014/main" xmlns="" id="{130CF412-92D5-2347-B181-3DDF8D3AB6EC}"/>
              </a:ext>
            </a:extLst>
          </p:cNvPr>
          <p:cNvSpPr txBox="1"/>
          <p:nvPr/>
        </p:nvSpPr>
        <p:spPr>
          <a:xfrm>
            <a:off x="0" y="6505320"/>
            <a:ext cx="12236334" cy="276999"/>
          </a:xfrm>
          <a:prstGeom prst="rect">
            <a:avLst/>
          </a:prstGeom>
          <a:noFill/>
        </p:spPr>
        <p:txBody>
          <a:bodyPr wrap="square" rtlCol="0">
            <a:spAutoFit/>
          </a:bodyPr>
          <a:lstStyle/>
          <a:p>
            <a:r>
              <a:rPr lang="en-US" altLang="zh-CN" sz="1200" dirty="0">
                <a:solidFill>
                  <a:schemeClr val="bg1"/>
                </a:solidFill>
              </a:rPr>
              <a:t>*</a:t>
            </a:r>
            <a:r>
              <a:rPr lang="en-US" altLang="zh-CN" sz="1200" i="1" dirty="0">
                <a:solidFill>
                  <a:schemeClr val="bg1"/>
                </a:solidFill>
              </a:rPr>
              <a:t>P. Penetrans </a:t>
            </a:r>
            <a:r>
              <a:rPr lang="en-US" altLang="zh-CN" sz="1200" dirty="0">
                <a:solidFill>
                  <a:schemeClr val="bg1"/>
                </a:solidFill>
              </a:rPr>
              <a:t>figure was from </a:t>
            </a:r>
            <a:r>
              <a:rPr lang="en-US" altLang="zh-CN" sz="1200" b="1" dirty="0">
                <a:solidFill>
                  <a:schemeClr val="bg1"/>
                </a:solidFill>
                <a:hlinkClick r:id="rId8" tooltip="en:Flickr">
                  <a:extLst>
                    <a:ext uri="{A12FA001-AC4F-418D-AE19-62706E023703}">
                      <ahyp:hlinkClr xmlns:ahyp="http://schemas.microsoft.com/office/drawing/2018/hyperlinkcolor" xmlns="" val="tx"/>
                    </a:ext>
                  </a:extLst>
                </a:hlinkClick>
              </a:rPr>
              <a:t>Flickr</a:t>
            </a:r>
            <a:r>
              <a:rPr lang="en-US" altLang="zh-CN" sz="1200" dirty="0">
                <a:solidFill>
                  <a:schemeClr val="bg1"/>
                </a:solidFill>
              </a:rPr>
              <a:t> by Oregon State University at </a:t>
            </a:r>
            <a:r>
              <a:rPr lang="en-US" altLang="zh-CN" sz="1200" dirty="0">
                <a:solidFill>
                  <a:schemeClr val="bg1"/>
                </a:solidFill>
                <a:hlinkClick r:id="rId9">
                  <a:extLst>
                    <a:ext uri="{A12FA001-AC4F-418D-AE19-62706E023703}">
                      <ahyp:hlinkClr xmlns:ahyp="http://schemas.microsoft.com/office/drawing/2018/hyperlinkcolor" xmlns="" val="tx"/>
                    </a:ext>
                  </a:extLst>
                </a:hlinkClick>
              </a:rPr>
              <a:t>https://flickr.com/photos/33247428@N08/30640871652</a:t>
            </a:r>
            <a:r>
              <a:rPr lang="en-US" altLang="zh-CN" sz="1200" dirty="0">
                <a:solidFill>
                  <a:schemeClr val="bg1"/>
                </a:solidFill>
              </a:rPr>
              <a:t> </a:t>
            </a:r>
            <a:endParaRPr kumimoji="1" lang="zh-CN" altLang="en-US" sz="12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mt="3000"/>
          </a:blip>
          <a:stretch>
            <a:fillRect/>
          </a:stretch>
        </a:blipFill>
        <a:effectLst/>
      </p:bgPr>
    </p:bg>
    <p:spTree>
      <p:nvGrpSpPr>
        <p:cNvPr id="1" name="Shape 54"/>
        <p:cNvGrpSpPr/>
        <p:nvPr/>
      </p:nvGrpSpPr>
      <p:grpSpPr>
        <a:xfrm>
          <a:off x="0" y="0"/>
          <a:ext cx="0" cy="0"/>
          <a:chOff x="0" y="0"/>
          <a:chExt cx="0" cy="0"/>
        </a:xfrm>
      </p:grpSpPr>
      <p:pic>
        <p:nvPicPr>
          <p:cNvPr id="56" name="Google Shape;56;p4" descr="MAINE_crest289_4c.eps"/>
          <p:cNvPicPr preferRelativeResize="0"/>
          <p:nvPr/>
        </p:nvPicPr>
        <p:blipFill rotWithShape="1">
          <a:blip r:embed="rId4">
            <a:alphaModFix/>
          </a:blip>
          <a:srcRect/>
          <a:stretch/>
        </p:blipFill>
        <p:spPr>
          <a:xfrm>
            <a:off x="11393965" y="75681"/>
            <a:ext cx="496041" cy="667897"/>
          </a:xfrm>
          <a:prstGeom prst="rect">
            <a:avLst/>
          </a:prstGeom>
          <a:noFill/>
          <a:ln>
            <a:noFill/>
          </a:ln>
        </p:spPr>
      </p:pic>
      <p:sp>
        <p:nvSpPr>
          <p:cNvPr id="57" name="Google Shape;57;p4"/>
          <p:cNvSpPr txBox="1"/>
          <p:nvPr/>
        </p:nvSpPr>
        <p:spPr>
          <a:xfrm>
            <a:off x="305433" y="75681"/>
            <a:ext cx="241604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lt1"/>
                </a:solidFill>
                <a:latin typeface="Arial"/>
                <a:ea typeface="Arial"/>
                <a:cs typeface="Arial"/>
                <a:sym typeface="Arial"/>
              </a:rPr>
              <a:t>Chemicals </a:t>
            </a:r>
            <a:endParaRPr dirty="0"/>
          </a:p>
        </p:txBody>
      </p:sp>
      <p:graphicFrame>
        <p:nvGraphicFramePr>
          <p:cNvPr id="58" name="Google Shape;58;p4"/>
          <p:cNvGraphicFramePr/>
          <p:nvPr>
            <p:extLst>
              <p:ext uri="{D42A27DB-BD31-4B8C-83A1-F6EECF244321}">
                <p14:modId xmlns:p14="http://schemas.microsoft.com/office/powerpoint/2010/main" val="1852891981"/>
              </p:ext>
            </p:extLst>
          </p:nvPr>
        </p:nvGraphicFramePr>
        <p:xfrm>
          <a:off x="563481" y="1250487"/>
          <a:ext cx="11063450" cy="4469325"/>
        </p:xfrm>
        <a:graphic>
          <a:graphicData uri="http://schemas.openxmlformats.org/drawingml/2006/table">
            <a:tbl>
              <a:tblPr>
                <a:noFill/>
                <a:tableStyleId>{7CFD05E9-C01A-46C3-A5F9-248C46A2E5E7}</a:tableStyleId>
              </a:tblPr>
              <a:tblGrid>
                <a:gridCol w="2383925">
                  <a:extLst>
                    <a:ext uri="{9D8B030D-6E8A-4147-A177-3AD203B41FA5}">
                      <a16:colId xmlns:a16="http://schemas.microsoft.com/office/drawing/2014/main" xmlns="" val="20000"/>
                    </a:ext>
                  </a:extLst>
                </a:gridCol>
                <a:gridCol w="3531900">
                  <a:extLst>
                    <a:ext uri="{9D8B030D-6E8A-4147-A177-3AD203B41FA5}">
                      <a16:colId xmlns:a16="http://schemas.microsoft.com/office/drawing/2014/main" xmlns="" val="20001"/>
                    </a:ext>
                  </a:extLst>
                </a:gridCol>
                <a:gridCol w="5147625">
                  <a:extLst>
                    <a:ext uri="{9D8B030D-6E8A-4147-A177-3AD203B41FA5}">
                      <a16:colId xmlns:a16="http://schemas.microsoft.com/office/drawing/2014/main" xmlns="" val="20002"/>
                    </a:ext>
                  </a:extLst>
                </a:gridCol>
              </a:tblGrid>
              <a:tr h="614200">
                <a:tc>
                  <a:txBody>
                    <a:bodyPr/>
                    <a:lstStyle/>
                    <a:p>
                      <a:pPr marL="0" marR="0" lvl="0" indent="0" algn="ctr" rtl="0">
                        <a:spcBef>
                          <a:spcPts val="0"/>
                        </a:spcBef>
                        <a:spcAft>
                          <a:spcPts val="0"/>
                        </a:spcAft>
                        <a:buNone/>
                      </a:pPr>
                      <a:r>
                        <a:rPr lang="en-US" sz="2300" b="1" u="none" strike="noStrike" cap="none"/>
                        <a:t>Commercial Name </a:t>
                      </a:r>
                      <a:endParaRPr sz="2300" b="1" i="0" u="none" strike="noStrike" cap="none">
                        <a:solidFill>
                          <a:srgbClr val="000000"/>
                        </a:solidFill>
                        <a:latin typeface="Arial"/>
                        <a:ea typeface="Arial"/>
                        <a:cs typeface="Arial"/>
                        <a:sym typeface="Arial"/>
                      </a:endParaRPr>
                    </a:p>
                  </a:txBody>
                  <a:tcPr marL="3650" marR="3650" marT="36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spcBef>
                          <a:spcPts val="0"/>
                        </a:spcBef>
                        <a:spcAft>
                          <a:spcPts val="0"/>
                        </a:spcAft>
                        <a:buNone/>
                      </a:pPr>
                      <a:r>
                        <a:rPr lang="en-US" sz="2300" b="1" u="none" strike="noStrike" cap="none" dirty="0"/>
                        <a:t>Active ingredient </a:t>
                      </a:r>
                      <a:endParaRPr sz="2300" b="1" i="0" u="none" strike="noStrike" cap="none" dirty="0">
                        <a:solidFill>
                          <a:srgbClr val="000000"/>
                        </a:solidFill>
                        <a:latin typeface="Arial"/>
                        <a:ea typeface="Arial"/>
                        <a:cs typeface="Arial"/>
                        <a:sym typeface="Arial"/>
                      </a:endParaRPr>
                    </a:p>
                  </a:txBody>
                  <a:tcPr marL="3650" marR="3650" marT="36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2300" b="1" u="none" strike="noStrike" cap="none" dirty="0"/>
                        <a:t>Mode of Action</a:t>
                      </a:r>
                      <a:endParaRPr sz="2300" b="1" i="0" u="none" strike="noStrike" cap="none" dirty="0">
                        <a:solidFill>
                          <a:srgbClr val="000000"/>
                        </a:solidFill>
                        <a:latin typeface="Arial"/>
                        <a:ea typeface="Arial"/>
                        <a:cs typeface="Arial"/>
                        <a:sym typeface="Arial"/>
                      </a:endParaRPr>
                    </a:p>
                  </a:txBody>
                  <a:tcPr marL="3650" marR="3650" marT="36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4E0B2"/>
                    </a:solidFill>
                  </a:tcPr>
                </a:tc>
                <a:extLst>
                  <a:ext uri="{0D108BD9-81ED-4DB2-BD59-A6C34878D82A}">
                    <a16:rowId xmlns:a16="http://schemas.microsoft.com/office/drawing/2014/main" xmlns="" val="10000"/>
                  </a:ext>
                </a:extLst>
              </a:tr>
              <a:tr h="771025">
                <a:tc>
                  <a:txBody>
                    <a:bodyPr/>
                    <a:lstStyle/>
                    <a:p>
                      <a:pPr marL="0" marR="0" lvl="0" indent="0" algn="ctr" rtl="0">
                        <a:spcBef>
                          <a:spcPts val="0"/>
                        </a:spcBef>
                        <a:spcAft>
                          <a:spcPts val="0"/>
                        </a:spcAft>
                        <a:buNone/>
                      </a:pPr>
                      <a:r>
                        <a:rPr lang="en-US" sz="2300" b="1" u="none" strike="noStrike" cap="none" dirty="0" err="1">
                          <a:solidFill>
                            <a:schemeClr val="dk1"/>
                          </a:solidFill>
                          <a:latin typeface="Calibri"/>
                          <a:ea typeface="Calibri"/>
                          <a:cs typeface="Calibri"/>
                          <a:sym typeface="Calibri"/>
                        </a:rPr>
                        <a:t>Vapam</a:t>
                      </a:r>
                      <a:r>
                        <a:rPr lang="en-US" sz="2300" b="1" i="0" u="none" strike="noStrike" cap="none" dirty="0">
                          <a:solidFill>
                            <a:srgbClr val="000000"/>
                          </a:solidFill>
                          <a:latin typeface="Arial"/>
                          <a:ea typeface="Arial"/>
                          <a:cs typeface="Arial"/>
                          <a:sym typeface="Arial"/>
                        </a:rPr>
                        <a:t> </a:t>
                      </a:r>
                      <a:endParaRPr dirty="0"/>
                    </a:p>
                  </a:txBody>
                  <a:tcPr marL="3650" marR="3650" marT="3650" marB="0" anchor="ctr">
                    <a:lnT w="12700" cap="flat" cmpd="sng" algn="ctr">
                      <a:solidFill>
                        <a:schemeClr val="dk1"/>
                      </a:solidFill>
                      <a:prstDash val="solid"/>
                      <a:round/>
                      <a:headEnd type="none" w="sm" len="sm"/>
                      <a:tailEnd type="none" w="sm" len="sm"/>
                    </a:lnT>
                    <a:solidFill>
                      <a:srgbClr val="B3C6E7"/>
                    </a:solidFill>
                  </a:tcPr>
                </a:tc>
                <a:tc>
                  <a:txBody>
                    <a:bodyPr/>
                    <a:lstStyle/>
                    <a:p>
                      <a:pPr marL="0" marR="0" lvl="0" indent="0" algn="ctr" rtl="0">
                        <a:lnSpc>
                          <a:spcPct val="100000"/>
                        </a:lnSpc>
                        <a:spcBef>
                          <a:spcPts val="0"/>
                        </a:spcBef>
                        <a:spcAft>
                          <a:spcPts val="0"/>
                        </a:spcAft>
                        <a:buClr>
                          <a:srgbClr val="000000"/>
                        </a:buClr>
                        <a:buFont typeface="Arial"/>
                        <a:buNone/>
                      </a:pPr>
                      <a:r>
                        <a:rPr lang="en-US" sz="2300" b="1" i="0" u="none" strike="noStrike" cap="none" dirty="0">
                          <a:solidFill>
                            <a:schemeClr val="dk1"/>
                          </a:solidFill>
                          <a:latin typeface="Calibri Light"/>
                          <a:ea typeface="Calibri"/>
                          <a:cs typeface="Calibri Light"/>
                          <a:sym typeface="Calibri"/>
                        </a:rPr>
                        <a:t>metam sodium </a:t>
                      </a:r>
                      <a:endParaRPr sz="2300" b="1" i="0" u="none" strike="noStrike" cap="none" dirty="0">
                        <a:solidFill>
                          <a:schemeClr val="dk1"/>
                        </a:solidFill>
                        <a:latin typeface="Calibri Light"/>
                        <a:cs typeface="Calibri Light"/>
                        <a:sym typeface="Arial"/>
                      </a:endParaRPr>
                    </a:p>
                  </a:txBody>
                  <a:tcPr marL="3650" marR="3650" marT="3650" marB="0" anchor="ctr">
                    <a:lnT w="12700" cap="flat" cmpd="sng" algn="ctr">
                      <a:solidFill>
                        <a:schemeClr val="dk1"/>
                      </a:solidFill>
                      <a:prstDash val="solid"/>
                      <a:round/>
                      <a:headEnd type="none" w="sm" len="sm"/>
                      <a:tailEnd type="none" w="sm" len="sm"/>
                    </a:lnT>
                    <a:solidFill>
                      <a:srgbClr val="FFF2CC"/>
                    </a:solidFill>
                  </a:tcPr>
                </a:tc>
                <a:tc>
                  <a:txBody>
                    <a:bodyPr/>
                    <a:lstStyle/>
                    <a:p>
                      <a:pPr marL="0" marR="0" lvl="0" indent="0" algn="ctr" rtl="0">
                        <a:lnSpc>
                          <a:spcPct val="100000"/>
                        </a:lnSpc>
                        <a:spcBef>
                          <a:spcPts val="0"/>
                        </a:spcBef>
                        <a:spcAft>
                          <a:spcPts val="0"/>
                        </a:spcAft>
                        <a:buClr>
                          <a:srgbClr val="000000"/>
                        </a:buClr>
                        <a:buFont typeface="Arial"/>
                        <a:buNone/>
                      </a:pPr>
                      <a:r>
                        <a:rPr lang="en-US" sz="2300" b="1" i="0" u="none" strike="noStrike" cap="none" dirty="0">
                          <a:solidFill>
                            <a:schemeClr val="dk1"/>
                          </a:solidFill>
                          <a:latin typeface="Calibri Light"/>
                          <a:ea typeface="Calibri"/>
                          <a:cs typeface="Calibri Light"/>
                          <a:sym typeface="Calibri"/>
                        </a:rPr>
                        <a:t>-</a:t>
                      </a:r>
                      <a:endParaRPr sz="2300" b="1" i="0" u="none" strike="noStrike" cap="none" dirty="0">
                        <a:solidFill>
                          <a:schemeClr val="dk1"/>
                        </a:solidFill>
                        <a:latin typeface="Calibri Light"/>
                        <a:ea typeface="Calibri"/>
                        <a:cs typeface="Calibri Light"/>
                        <a:sym typeface="Calibri"/>
                      </a:endParaRPr>
                    </a:p>
                  </a:txBody>
                  <a:tcPr marL="3650" marR="3650" marT="3650" marB="0" anchor="ctr">
                    <a:lnT w="12700" cap="flat" cmpd="sng" algn="ctr">
                      <a:solidFill>
                        <a:schemeClr val="dk1"/>
                      </a:solidFill>
                      <a:prstDash val="solid"/>
                      <a:round/>
                      <a:headEnd type="none" w="sm" len="sm"/>
                      <a:tailEnd type="none" w="sm" len="sm"/>
                    </a:lnT>
                    <a:solidFill>
                      <a:srgbClr val="C4E0B2"/>
                    </a:solidFill>
                  </a:tcPr>
                </a:tc>
                <a:extLst>
                  <a:ext uri="{0D108BD9-81ED-4DB2-BD59-A6C34878D82A}">
                    <a16:rowId xmlns:a16="http://schemas.microsoft.com/office/drawing/2014/main" xmlns="" val="10003"/>
                  </a:ext>
                </a:extLst>
              </a:tr>
              <a:tr h="771025">
                <a:tc>
                  <a:txBody>
                    <a:bodyPr/>
                    <a:lstStyle/>
                    <a:p>
                      <a:pPr marL="0" marR="0" lvl="0" indent="0" algn="ctr" rtl="0">
                        <a:spcBef>
                          <a:spcPts val="0"/>
                        </a:spcBef>
                        <a:spcAft>
                          <a:spcPts val="0"/>
                        </a:spcAft>
                        <a:buNone/>
                      </a:pPr>
                      <a:r>
                        <a:rPr lang="en-US" sz="2300" b="1" u="none" strike="noStrike" cap="none" dirty="0" err="1"/>
                        <a:t>Aprovia</a:t>
                      </a:r>
                      <a:r>
                        <a:rPr lang="en-US" sz="2300" b="1" u="none" strike="noStrike" cap="none" dirty="0"/>
                        <a:t> </a:t>
                      </a:r>
                      <a:endParaRPr sz="2300" b="1" i="0" u="none" strike="noStrike" cap="none" dirty="0">
                        <a:solidFill>
                          <a:srgbClr val="000000"/>
                        </a:solidFill>
                        <a:latin typeface="Arial"/>
                        <a:ea typeface="Arial"/>
                        <a:cs typeface="Arial"/>
                        <a:sym typeface="Arial"/>
                      </a:endParaRPr>
                    </a:p>
                  </a:txBody>
                  <a:tcPr marL="3650" marR="3650" marT="3650" marB="0" anchor="ctr">
                    <a:solidFill>
                      <a:srgbClr val="B3C6E7"/>
                    </a:solidFill>
                  </a:tcPr>
                </a:tc>
                <a:tc>
                  <a:txBody>
                    <a:bodyPr/>
                    <a:lstStyle/>
                    <a:p>
                      <a:pPr marL="0" marR="0" lvl="0" indent="0" algn="ctr" rtl="0">
                        <a:spcBef>
                          <a:spcPts val="0"/>
                        </a:spcBef>
                        <a:spcAft>
                          <a:spcPts val="0"/>
                        </a:spcAft>
                        <a:buNone/>
                      </a:pPr>
                      <a:r>
                        <a:rPr lang="en-US" sz="2300" b="1" u="none" strike="noStrike" cap="none" dirty="0"/>
                        <a:t>benzovindiflupyr </a:t>
                      </a:r>
                      <a:endParaRPr sz="2300" b="1" i="0" u="none" strike="noStrike" cap="none" dirty="0">
                        <a:solidFill>
                          <a:srgbClr val="000000"/>
                        </a:solidFill>
                        <a:latin typeface="Arial"/>
                        <a:ea typeface="Arial"/>
                        <a:cs typeface="Arial"/>
                        <a:sym typeface="Arial"/>
                      </a:endParaRPr>
                    </a:p>
                  </a:txBody>
                  <a:tcPr marL="3650" marR="3650" marT="3650" marB="0" anchor="ctr">
                    <a:solidFill>
                      <a:srgbClr val="FFF2CC"/>
                    </a:solidFill>
                  </a:tcPr>
                </a:tc>
                <a:tc>
                  <a:txBody>
                    <a:bodyPr/>
                    <a:lstStyle/>
                    <a:p>
                      <a:pPr marL="0" marR="0" lvl="0" indent="0" algn="ctr" rtl="0">
                        <a:spcBef>
                          <a:spcPts val="0"/>
                        </a:spcBef>
                        <a:spcAft>
                          <a:spcPts val="0"/>
                        </a:spcAft>
                        <a:buNone/>
                      </a:pPr>
                      <a:r>
                        <a:rPr lang="en-US" sz="2300" b="1" u="none" strike="noStrike" cap="none"/>
                        <a:t>Succinate Dehydrogenase Inhibitor (SDHI) </a:t>
                      </a:r>
                      <a:endParaRPr sz="2300" b="1" i="0" u="none" strike="noStrike" cap="none">
                        <a:solidFill>
                          <a:srgbClr val="000000"/>
                        </a:solidFill>
                        <a:latin typeface="Arial"/>
                        <a:ea typeface="Arial"/>
                        <a:cs typeface="Arial"/>
                        <a:sym typeface="Arial"/>
                      </a:endParaRPr>
                    </a:p>
                  </a:txBody>
                  <a:tcPr marL="3650" marR="3650" marT="3650" marB="0" anchor="ctr">
                    <a:solidFill>
                      <a:srgbClr val="C4E0B2"/>
                    </a:solidFill>
                  </a:tcPr>
                </a:tc>
                <a:extLst>
                  <a:ext uri="{0D108BD9-81ED-4DB2-BD59-A6C34878D82A}">
                    <a16:rowId xmlns:a16="http://schemas.microsoft.com/office/drawing/2014/main" xmlns="" val="1744075044"/>
                  </a:ext>
                </a:extLst>
              </a:tr>
              <a:tr h="771025">
                <a:tc>
                  <a:txBody>
                    <a:bodyPr/>
                    <a:lstStyle/>
                    <a:p>
                      <a:pPr marL="0" marR="0" lvl="0" indent="0" algn="ctr" rtl="0">
                        <a:spcBef>
                          <a:spcPts val="0"/>
                        </a:spcBef>
                        <a:spcAft>
                          <a:spcPts val="0"/>
                        </a:spcAft>
                        <a:buNone/>
                      </a:pPr>
                      <a:r>
                        <a:rPr lang="en-US" sz="2300" b="1" u="none" strike="noStrike" cap="none"/>
                        <a:t>Elatus </a:t>
                      </a:r>
                      <a:endParaRPr sz="2300" b="1" i="0" u="none" strike="noStrike" cap="none">
                        <a:solidFill>
                          <a:srgbClr val="000000"/>
                        </a:solidFill>
                        <a:latin typeface="Arial"/>
                        <a:ea typeface="Arial"/>
                        <a:cs typeface="Arial"/>
                        <a:sym typeface="Arial"/>
                      </a:endParaRPr>
                    </a:p>
                  </a:txBody>
                  <a:tcPr marL="3650" marR="3650" marT="3650" marB="0" anchor="ctr">
                    <a:solidFill>
                      <a:srgbClr val="B3C6E7"/>
                    </a:solidFill>
                  </a:tcPr>
                </a:tc>
                <a:tc>
                  <a:txBody>
                    <a:bodyPr/>
                    <a:lstStyle/>
                    <a:p>
                      <a:pPr marL="0" marR="0" lvl="0" indent="0" algn="ctr" rtl="0">
                        <a:spcBef>
                          <a:spcPts val="0"/>
                        </a:spcBef>
                        <a:spcAft>
                          <a:spcPts val="0"/>
                        </a:spcAft>
                        <a:buNone/>
                      </a:pPr>
                      <a:r>
                        <a:rPr lang="en-US" sz="2300" b="1" u="none" strike="noStrike" cap="none" dirty="0"/>
                        <a:t>azoxystrobin + benzovindiflupyr</a:t>
                      </a:r>
                      <a:endParaRPr sz="2300" b="1" i="0" u="none" strike="noStrike" cap="none" dirty="0">
                        <a:solidFill>
                          <a:srgbClr val="000000"/>
                        </a:solidFill>
                        <a:latin typeface="Arial"/>
                        <a:ea typeface="Arial"/>
                        <a:cs typeface="Arial"/>
                        <a:sym typeface="Arial"/>
                      </a:endParaRPr>
                    </a:p>
                  </a:txBody>
                  <a:tcPr marL="3650" marR="3650" marT="3650" marB="0" anchor="ctr">
                    <a:solidFill>
                      <a:srgbClr val="FFF2CC"/>
                    </a:solidFill>
                  </a:tcPr>
                </a:tc>
                <a:tc>
                  <a:txBody>
                    <a:bodyPr/>
                    <a:lstStyle/>
                    <a:p>
                      <a:pPr marL="0" marR="0" lvl="0" indent="0" algn="ctr" rtl="0">
                        <a:spcBef>
                          <a:spcPts val="0"/>
                        </a:spcBef>
                        <a:spcAft>
                          <a:spcPts val="0"/>
                        </a:spcAft>
                        <a:buNone/>
                      </a:pPr>
                      <a:r>
                        <a:rPr lang="en-US" sz="2300" b="1" u="none" strike="noStrike" cap="none" dirty="0"/>
                        <a:t>Quinone outside Inhibitors (</a:t>
                      </a:r>
                      <a:r>
                        <a:rPr lang="en-US" sz="2300" b="1" u="none" strike="noStrike" cap="none" dirty="0" err="1"/>
                        <a:t>QoI</a:t>
                      </a:r>
                      <a:r>
                        <a:rPr lang="en-US" sz="2300" b="1" u="none" strike="noStrike" cap="none" dirty="0"/>
                        <a:t>) + SDHI</a:t>
                      </a:r>
                      <a:endParaRPr sz="3800" b="1" u="none" strike="noStrike" cap="none" dirty="0"/>
                    </a:p>
                  </a:txBody>
                  <a:tcPr marL="3650" marR="3650" marT="3650" marB="0" anchor="ctr">
                    <a:solidFill>
                      <a:srgbClr val="C4E0B2"/>
                    </a:solidFill>
                  </a:tcPr>
                </a:tc>
                <a:extLst>
                  <a:ext uri="{0D108BD9-81ED-4DB2-BD59-A6C34878D82A}">
                    <a16:rowId xmlns:a16="http://schemas.microsoft.com/office/drawing/2014/main" xmlns="" val="2452960401"/>
                  </a:ext>
                </a:extLst>
              </a:tr>
              <a:tr h="771025">
                <a:tc>
                  <a:txBody>
                    <a:bodyPr/>
                    <a:lstStyle/>
                    <a:p>
                      <a:pPr marL="0" marR="0" lvl="0" indent="0" algn="ctr" rtl="0">
                        <a:spcBef>
                          <a:spcPts val="0"/>
                        </a:spcBef>
                        <a:spcAft>
                          <a:spcPts val="0"/>
                        </a:spcAft>
                        <a:buNone/>
                      </a:pPr>
                      <a:endParaRPr sz="2300" b="1" i="0" u="none" strike="noStrike" cap="none">
                        <a:solidFill>
                          <a:srgbClr val="000000"/>
                        </a:solidFill>
                        <a:latin typeface="Arial"/>
                        <a:ea typeface="Arial"/>
                        <a:cs typeface="Arial"/>
                        <a:sym typeface="Arial"/>
                      </a:endParaRPr>
                    </a:p>
                  </a:txBody>
                  <a:tcPr marL="3650" marR="3650" marT="3650" marB="0" anchor="ctr">
                    <a:solidFill>
                      <a:srgbClr val="B3C6E7"/>
                    </a:solidFill>
                  </a:tcPr>
                </a:tc>
                <a:tc>
                  <a:txBody>
                    <a:bodyPr/>
                    <a:lstStyle/>
                    <a:p>
                      <a:pPr marL="0" marR="0" lvl="0" indent="0" algn="ctr" rtl="0">
                        <a:lnSpc>
                          <a:spcPct val="100000"/>
                        </a:lnSpc>
                        <a:spcBef>
                          <a:spcPts val="0"/>
                        </a:spcBef>
                        <a:spcAft>
                          <a:spcPts val="0"/>
                        </a:spcAft>
                        <a:buClr>
                          <a:srgbClr val="000000"/>
                        </a:buClr>
                        <a:buFont typeface="Arial"/>
                        <a:buNone/>
                      </a:pPr>
                      <a:r>
                        <a:rPr lang="en-US" sz="2300" b="1" i="1" u="none" strike="noStrike" cap="none" dirty="0">
                          <a:solidFill>
                            <a:schemeClr val="dk1"/>
                          </a:solidFill>
                          <a:latin typeface="Calibri Light"/>
                          <a:ea typeface="Calibri"/>
                          <a:cs typeface="Calibri Light"/>
                          <a:sym typeface="Calibri"/>
                        </a:rPr>
                        <a:t> Bacillus </a:t>
                      </a:r>
                      <a:r>
                        <a:rPr lang="en-US" sz="2300" b="1" i="1" u="none" strike="noStrike" cap="none" dirty="0" err="1">
                          <a:solidFill>
                            <a:schemeClr val="dk1"/>
                          </a:solidFill>
                          <a:latin typeface="Calibri Light"/>
                          <a:ea typeface="Calibri"/>
                          <a:cs typeface="Calibri Light"/>
                          <a:sym typeface="Calibri"/>
                        </a:rPr>
                        <a:t>amyloliquefaciens</a:t>
                      </a:r>
                      <a:endParaRPr sz="2300" b="1" i="1" u="none" strike="noStrike" cap="none" dirty="0">
                        <a:solidFill>
                          <a:schemeClr val="dk1"/>
                        </a:solidFill>
                        <a:latin typeface="Calibri Light"/>
                        <a:ea typeface="Calibri"/>
                        <a:cs typeface="Calibri Light"/>
                        <a:sym typeface="Calibri"/>
                      </a:endParaRPr>
                    </a:p>
                  </a:txBody>
                  <a:tcPr marL="3650" marR="3650" marT="3650" marB="0" anchor="ctr">
                    <a:solidFill>
                      <a:srgbClr val="FFF2CC"/>
                    </a:solidFill>
                  </a:tcPr>
                </a:tc>
                <a:tc>
                  <a:txBody>
                    <a:bodyPr/>
                    <a:lstStyle/>
                    <a:p>
                      <a:pPr marL="0" marR="0" lvl="0" indent="0" algn="ctr" rtl="0">
                        <a:lnSpc>
                          <a:spcPct val="100000"/>
                        </a:lnSpc>
                        <a:spcBef>
                          <a:spcPts val="0"/>
                        </a:spcBef>
                        <a:spcAft>
                          <a:spcPts val="0"/>
                        </a:spcAft>
                        <a:buClr>
                          <a:srgbClr val="000000"/>
                        </a:buClr>
                        <a:buFont typeface="Arial"/>
                        <a:buNone/>
                      </a:pPr>
                      <a:r>
                        <a:rPr lang="en-US" sz="2300" b="1" i="0" u="none" strike="noStrike" cap="none" dirty="0">
                          <a:solidFill>
                            <a:schemeClr val="dk1"/>
                          </a:solidFill>
                          <a:latin typeface="Calibri Light"/>
                          <a:ea typeface="Calibri"/>
                          <a:cs typeface="Calibri Light"/>
                          <a:sym typeface="Calibri"/>
                        </a:rPr>
                        <a:t>Antagonism, plant resistance inducing, plant growth promotion  </a:t>
                      </a:r>
                      <a:endParaRPr sz="2300" b="1" i="0" u="none" strike="noStrike" cap="none" dirty="0">
                        <a:solidFill>
                          <a:schemeClr val="dk1"/>
                        </a:solidFill>
                        <a:latin typeface="Calibri Light"/>
                        <a:ea typeface="Calibri"/>
                        <a:cs typeface="Calibri Light"/>
                        <a:sym typeface="Calibri"/>
                      </a:endParaRPr>
                    </a:p>
                  </a:txBody>
                  <a:tcPr marL="3650" marR="3650" marT="3650" marB="0" anchor="ctr">
                    <a:solidFill>
                      <a:srgbClr val="C4E0B2"/>
                    </a:solidFill>
                  </a:tcPr>
                </a:tc>
                <a:extLst>
                  <a:ext uri="{0D108BD9-81ED-4DB2-BD59-A6C34878D82A}">
                    <a16:rowId xmlns:a16="http://schemas.microsoft.com/office/drawing/2014/main" xmlns="" val="10004"/>
                  </a:ext>
                </a:extLst>
              </a:tr>
              <a:tr h="771025">
                <a:tc>
                  <a:txBody>
                    <a:bodyPr/>
                    <a:lstStyle/>
                    <a:p>
                      <a:pPr marL="0" marR="0" lvl="0" indent="0" algn="ctr" rtl="0">
                        <a:spcBef>
                          <a:spcPts val="0"/>
                        </a:spcBef>
                        <a:spcAft>
                          <a:spcPts val="0"/>
                        </a:spcAft>
                        <a:buNone/>
                      </a:pPr>
                      <a:endParaRPr sz="2300" b="1" i="0" u="none" strike="noStrike" cap="none">
                        <a:solidFill>
                          <a:srgbClr val="000000"/>
                        </a:solidFill>
                        <a:latin typeface="Arial"/>
                        <a:ea typeface="Arial"/>
                        <a:cs typeface="Arial"/>
                        <a:sym typeface="Arial"/>
                      </a:endParaRPr>
                    </a:p>
                  </a:txBody>
                  <a:tcPr marL="3650" marR="3650" marT="3650" marB="0" anchor="ctr">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i="1" u="none" strike="noStrike" cap="none" dirty="0">
                          <a:solidFill>
                            <a:schemeClr val="dk1"/>
                          </a:solidFill>
                          <a:latin typeface="Calibri Light"/>
                          <a:ea typeface="Calibri"/>
                          <a:cs typeface="Calibri Light"/>
                          <a:sym typeface="Calibri"/>
                        </a:rPr>
                        <a:t> </a:t>
                      </a:r>
                      <a:r>
                        <a:rPr lang="en-US" sz="2300" b="1" i="1" u="none" strike="noStrike" cap="none" dirty="0" err="1">
                          <a:solidFill>
                            <a:schemeClr val="dk1"/>
                          </a:solidFill>
                          <a:latin typeface="Calibri Light"/>
                          <a:ea typeface="Calibri"/>
                          <a:cs typeface="Calibri Light"/>
                          <a:sym typeface="Calibri"/>
                        </a:rPr>
                        <a:t>Reynoutria</a:t>
                      </a:r>
                      <a:r>
                        <a:rPr lang="en-US" sz="2300" b="1" i="1" u="none" strike="noStrike" cap="none" dirty="0">
                          <a:solidFill>
                            <a:schemeClr val="dk1"/>
                          </a:solidFill>
                          <a:latin typeface="Calibri Light"/>
                          <a:ea typeface="Calibri"/>
                          <a:cs typeface="Calibri Light"/>
                          <a:sym typeface="Calibri"/>
                        </a:rPr>
                        <a:t> </a:t>
                      </a:r>
                      <a:r>
                        <a:rPr lang="en-US" sz="2300" b="1" i="1" u="none" strike="noStrike" cap="none" dirty="0" err="1">
                          <a:solidFill>
                            <a:schemeClr val="dk1"/>
                          </a:solidFill>
                          <a:latin typeface="Calibri Light"/>
                          <a:ea typeface="Calibri"/>
                          <a:cs typeface="Calibri Light"/>
                          <a:sym typeface="Calibri"/>
                        </a:rPr>
                        <a:t>sachalinensis</a:t>
                      </a:r>
                      <a:endParaRPr sz="2300" b="1" i="1" u="none" strike="noStrike" cap="none" dirty="0">
                        <a:solidFill>
                          <a:schemeClr val="dk1"/>
                        </a:solidFill>
                        <a:latin typeface="Calibri Light"/>
                        <a:ea typeface="Calibri"/>
                        <a:cs typeface="Calibri Light"/>
                        <a:sym typeface="Calibri"/>
                      </a:endParaRPr>
                    </a:p>
                  </a:txBody>
                  <a:tcPr marL="3650" marR="3650" marT="3650" marB="0" anchor="ctr">
                    <a:lnB w="12700"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i="0" u="none" strike="noStrike" cap="none" dirty="0">
                          <a:solidFill>
                            <a:schemeClr val="dk1"/>
                          </a:solidFill>
                          <a:latin typeface="Calibri Light"/>
                          <a:ea typeface="Calibri"/>
                          <a:cs typeface="Calibri Light"/>
                          <a:sym typeface="Calibri"/>
                        </a:rPr>
                        <a:t> Systemic Acquired Resistance (SAR), Induced Systemic Resistance (ISR)</a:t>
                      </a:r>
                    </a:p>
                  </a:txBody>
                  <a:tcPr marL="3650" marR="3650" marT="3650" marB="0" anchor="ctr">
                    <a:lnB w="12700" cap="flat" cmpd="sng">
                      <a:solidFill>
                        <a:schemeClr val="dk1"/>
                      </a:solidFill>
                      <a:prstDash val="solid"/>
                      <a:round/>
                      <a:headEnd type="none" w="sm" len="sm"/>
                      <a:tailEnd type="none" w="sm" len="sm"/>
                    </a:lnB>
                    <a:solidFill>
                      <a:srgbClr val="C4E0B2"/>
                    </a:solidFill>
                  </a:tcPr>
                </a:tc>
                <a:extLst>
                  <a:ext uri="{0D108BD9-81ED-4DB2-BD59-A6C34878D82A}">
                    <a16:rowId xmlns:a16="http://schemas.microsoft.com/office/drawing/2014/main" xmlns="" val="10005"/>
                  </a:ext>
                </a:extLst>
              </a:tr>
            </a:tbl>
          </a:graphicData>
        </a:graphic>
      </p:graphicFrame>
      <p:pic>
        <p:nvPicPr>
          <p:cNvPr id="59" name="Google Shape;59;p4"/>
          <p:cNvPicPr preferRelativeResize="0"/>
          <p:nvPr/>
        </p:nvPicPr>
        <p:blipFill rotWithShape="1">
          <a:blip r:embed="rId5">
            <a:alphaModFix/>
          </a:blip>
          <a:srcRect/>
          <a:stretch/>
        </p:blipFill>
        <p:spPr>
          <a:xfrm>
            <a:off x="930121" y="3506579"/>
            <a:ext cx="1657142" cy="590476"/>
          </a:xfrm>
          <a:prstGeom prst="rect">
            <a:avLst/>
          </a:prstGeom>
          <a:noFill/>
          <a:ln>
            <a:noFill/>
          </a:ln>
        </p:spPr>
      </p:pic>
      <p:pic>
        <p:nvPicPr>
          <p:cNvPr id="60" name="Google Shape;60;p4"/>
          <p:cNvPicPr preferRelativeResize="0"/>
          <p:nvPr/>
        </p:nvPicPr>
        <p:blipFill rotWithShape="1">
          <a:blip r:embed="rId6">
            <a:alphaModFix/>
          </a:blip>
          <a:srcRect/>
          <a:stretch/>
        </p:blipFill>
        <p:spPr>
          <a:xfrm>
            <a:off x="934884" y="2742527"/>
            <a:ext cx="1657143" cy="552381"/>
          </a:xfrm>
          <a:prstGeom prst="rect">
            <a:avLst/>
          </a:prstGeom>
          <a:noFill/>
          <a:ln>
            <a:noFill/>
          </a:ln>
        </p:spPr>
      </p:pic>
      <p:pic>
        <p:nvPicPr>
          <p:cNvPr id="61" name="Google Shape;61;p4"/>
          <p:cNvPicPr preferRelativeResize="0"/>
          <p:nvPr/>
        </p:nvPicPr>
        <p:blipFill rotWithShape="1">
          <a:blip r:embed="rId7">
            <a:alphaModFix/>
          </a:blip>
          <a:srcRect/>
          <a:stretch/>
        </p:blipFill>
        <p:spPr>
          <a:xfrm>
            <a:off x="930121" y="1918662"/>
            <a:ext cx="1661905" cy="590476"/>
          </a:xfrm>
          <a:prstGeom prst="rect">
            <a:avLst/>
          </a:prstGeom>
          <a:noFill/>
          <a:ln>
            <a:noFill/>
          </a:ln>
        </p:spPr>
      </p:pic>
      <p:pic>
        <p:nvPicPr>
          <p:cNvPr id="62" name="Google Shape;62;p4"/>
          <p:cNvPicPr preferRelativeResize="0"/>
          <p:nvPr/>
        </p:nvPicPr>
        <p:blipFill rotWithShape="1">
          <a:blip r:embed="rId8">
            <a:alphaModFix/>
          </a:blip>
          <a:srcRect/>
          <a:stretch/>
        </p:blipFill>
        <p:spPr>
          <a:xfrm>
            <a:off x="925358" y="4345618"/>
            <a:ext cx="1661905" cy="494578"/>
          </a:xfrm>
          <a:prstGeom prst="rect">
            <a:avLst/>
          </a:prstGeom>
          <a:noFill/>
          <a:ln>
            <a:noFill/>
          </a:ln>
        </p:spPr>
      </p:pic>
      <p:pic>
        <p:nvPicPr>
          <p:cNvPr id="63" name="Google Shape;63;p4"/>
          <p:cNvPicPr preferRelativeResize="0"/>
          <p:nvPr/>
        </p:nvPicPr>
        <p:blipFill rotWithShape="1">
          <a:blip r:embed="rId9">
            <a:alphaModFix/>
          </a:blip>
          <a:srcRect/>
          <a:stretch/>
        </p:blipFill>
        <p:spPr>
          <a:xfrm>
            <a:off x="930121" y="5093650"/>
            <a:ext cx="1657142" cy="49523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mt="2000"/>
          </a:blip>
          <a:stretch>
            <a:fillRect/>
          </a:stretch>
        </a:blipFill>
        <a:effectLst/>
      </p:bgPr>
    </p:bg>
    <p:spTree>
      <p:nvGrpSpPr>
        <p:cNvPr id="1" name="Shape 156"/>
        <p:cNvGrpSpPr/>
        <p:nvPr/>
      </p:nvGrpSpPr>
      <p:grpSpPr>
        <a:xfrm>
          <a:off x="0" y="0"/>
          <a:ext cx="0" cy="0"/>
          <a:chOff x="0" y="0"/>
          <a:chExt cx="0" cy="0"/>
        </a:xfrm>
      </p:grpSpPr>
      <p:pic>
        <p:nvPicPr>
          <p:cNvPr id="4" name="图片 3" descr="图表, 树状图&#10;&#10;描述已自动生成">
            <a:extLst>
              <a:ext uri="{FF2B5EF4-FFF2-40B4-BE49-F238E27FC236}">
                <a16:creationId xmlns:a16="http://schemas.microsoft.com/office/drawing/2014/main" xmlns="" id="{7FA85CE3-3304-6E4E-BA0E-3EE07A723630}"/>
              </a:ext>
            </a:extLst>
          </p:cNvPr>
          <p:cNvPicPr>
            <a:picLocks noChangeAspect="1"/>
          </p:cNvPicPr>
          <p:nvPr/>
        </p:nvPicPr>
        <p:blipFill>
          <a:blip r:embed="rId4"/>
          <a:stretch>
            <a:fillRect/>
          </a:stretch>
        </p:blipFill>
        <p:spPr>
          <a:xfrm>
            <a:off x="2026823" y="952500"/>
            <a:ext cx="8136765" cy="5004621"/>
          </a:xfrm>
          <a:prstGeom prst="rect">
            <a:avLst/>
          </a:prstGeom>
        </p:spPr>
      </p:pic>
      <p:sp>
        <p:nvSpPr>
          <p:cNvPr id="158" name="Google Shape;158;p15"/>
          <p:cNvSpPr txBox="1"/>
          <p:nvPr/>
        </p:nvSpPr>
        <p:spPr>
          <a:xfrm>
            <a:off x="305433" y="75681"/>
            <a:ext cx="8507263" cy="8001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200"/>
              <a:buFont typeface="Arial"/>
              <a:buNone/>
            </a:pPr>
            <a:r>
              <a:rPr lang="en-US" sz="3200" b="0" i="0" u="none" strike="noStrike" cap="none" dirty="0">
                <a:solidFill>
                  <a:srgbClr val="FFFFFF"/>
                </a:solidFill>
                <a:latin typeface="Arial"/>
                <a:ea typeface="Arial"/>
                <a:cs typeface="Arial"/>
                <a:sym typeface="Arial"/>
              </a:rPr>
              <a:t>Fumigation field trial</a:t>
            </a:r>
          </a:p>
          <a:p>
            <a:pPr marL="0" marR="0" lvl="0" indent="0" algn="l" rtl="0">
              <a:lnSpc>
                <a:spcPct val="100000"/>
              </a:lnSpc>
              <a:spcBef>
                <a:spcPts val="0"/>
              </a:spcBef>
              <a:spcAft>
                <a:spcPts val="0"/>
              </a:spcAft>
              <a:buClr>
                <a:srgbClr val="FFFFFF"/>
              </a:buClr>
              <a:buSzPts val="3200"/>
              <a:buFont typeface="Arial"/>
              <a:buNone/>
            </a:pPr>
            <a:endParaRPr lang="en-US" dirty="0"/>
          </a:p>
        </p:txBody>
      </p:sp>
      <p:pic>
        <p:nvPicPr>
          <p:cNvPr id="159" name="Google Shape;159;p15" descr="MAINE_crest289_4c.eps"/>
          <p:cNvPicPr preferRelativeResize="0"/>
          <p:nvPr/>
        </p:nvPicPr>
        <p:blipFill rotWithShape="1">
          <a:blip r:embed="rId5">
            <a:alphaModFix/>
          </a:blip>
          <a:srcRect/>
          <a:stretch/>
        </p:blipFill>
        <p:spPr>
          <a:xfrm>
            <a:off x="11393965" y="75681"/>
            <a:ext cx="496041" cy="667897"/>
          </a:xfrm>
          <a:prstGeom prst="rect">
            <a:avLst/>
          </a:prstGeom>
          <a:noFill/>
          <a:ln>
            <a:noFill/>
          </a:ln>
        </p:spPr>
      </p:pic>
      <p:sp>
        <p:nvSpPr>
          <p:cNvPr id="27" name="文本框 26">
            <a:extLst>
              <a:ext uri="{FF2B5EF4-FFF2-40B4-BE49-F238E27FC236}">
                <a16:creationId xmlns:a16="http://schemas.microsoft.com/office/drawing/2014/main" xmlns="" id="{759A61AE-944C-45FA-B36D-F54C2A6A98CD}"/>
              </a:ext>
            </a:extLst>
          </p:cNvPr>
          <p:cNvSpPr txBox="1"/>
          <p:nvPr/>
        </p:nvSpPr>
        <p:spPr>
          <a:xfrm>
            <a:off x="1" y="1589205"/>
            <a:ext cx="2007980" cy="1569660"/>
          </a:xfrm>
          <a:prstGeom prst="rect">
            <a:avLst/>
          </a:prstGeom>
          <a:noFill/>
        </p:spPr>
        <p:txBody>
          <a:bodyPr wrap="square">
            <a:spAutoFit/>
          </a:bodyPr>
          <a:lstStyle/>
          <a:p>
            <a:pPr marL="0" marR="0" lvl="0" indent="0" rtl="0">
              <a:spcBef>
                <a:spcPts val="0"/>
              </a:spcBef>
              <a:spcAft>
                <a:spcPts val="0"/>
              </a:spcAft>
              <a:buNone/>
            </a:pPr>
            <a:r>
              <a:rPr lang="en-US" altLang="zh-CN" sz="1600" b="0" i="1" u="none" strike="noStrike" cap="none" dirty="0">
                <a:latin typeface="Arial"/>
                <a:ea typeface="Arial"/>
                <a:cs typeface="Arial"/>
                <a:sym typeface="Arial"/>
              </a:rPr>
              <a:t>V. dahliae </a:t>
            </a:r>
            <a:r>
              <a:rPr lang="en-US" altLang="zh-CN" sz="1600" b="0" u="none" strike="noStrike" cap="none" dirty="0">
                <a:latin typeface="Arial"/>
                <a:ea typeface="Arial"/>
                <a:cs typeface="Arial"/>
                <a:sym typeface="Arial"/>
              </a:rPr>
              <a:t>Inoculum </a:t>
            </a:r>
          </a:p>
          <a:p>
            <a:pPr marL="0" marR="0" lvl="0" indent="0" algn="ctr" rtl="0">
              <a:spcBef>
                <a:spcPts val="0"/>
              </a:spcBef>
              <a:spcAft>
                <a:spcPts val="0"/>
              </a:spcAft>
              <a:buNone/>
            </a:pPr>
            <a:r>
              <a:rPr lang="en-US" altLang="zh-CN" sz="1600" i="0" dirty="0">
                <a:solidFill>
                  <a:srgbClr val="000000"/>
                </a:solidFill>
              </a:rPr>
              <a:t>@20g/</a:t>
            </a:r>
            <a:r>
              <a:rPr lang="en-US" altLang="zh-CN" sz="1600" dirty="0"/>
              <a:t>foot</a:t>
            </a:r>
          </a:p>
          <a:p>
            <a:pPr marL="0" marR="0" lvl="0" indent="0" algn="ctr" rtl="0">
              <a:spcBef>
                <a:spcPts val="0"/>
              </a:spcBef>
              <a:spcAft>
                <a:spcPts val="0"/>
              </a:spcAft>
              <a:buNone/>
            </a:pPr>
            <a:endParaRPr lang="en-US" altLang="zh-CN" sz="1600" b="0" i="0" u="none" strike="noStrike" cap="none" dirty="0">
              <a:solidFill>
                <a:srgbClr val="000000"/>
              </a:solidFill>
              <a:latin typeface="Arial"/>
              <a:ea typeface="Arial"/>
              <a:cs typeface="Arial"/>
              <a:sym typeface="Arial"/>
            </a:endParaRPr>
          </a:p>
          <a:p>
            <a:pPr marL="0" marR="0" lvl="0" indent="0" algn="ctr" rtl="0">
              <a:spcBef>
                <a:spcPts val="0"/>
              </a:spcBef>
              <a:spcAft>
                <a:spcPts val="0"/>
              </a:spcAft>
              <a:buNone/>
            </a:pPr>
            <a:endParaRPr lang="en-US" altLang="zh-CN" sz="1600" dirty="0"/>
          </a:p>
          <a:p>
            <a:pPr marL="0" marR="0" lvl="0" indent="0" rtl="0">
              <a:spcBef>
                <a:spcPts val="0"/>
              </a:spcBef>
              <a:spcAft>
                <a:spcPts val="0"/>
              </a:spcAft>
              <a:buNone/>
            </a:pPr>
            <a:r>
              <a:rPr lang="en-US" altLang="zh-CN" sz="1600" b="0" i="0" u="none" strike="noStrike" cap="none" dirty="0">
                <a:solidFill>
                  <a:srgbClr val="000000"/>
                </a:solidFill>
                <a:latin typeface="Arial"/>
                <a:ea typeface="Arial"/>
                <a:cs typeface="Arial"/>
                <a:sym typeface="Arial"/>
              </a:rPr>
              <a:t>Potato varie</a:t>
            </a:r>
            <a:r>
              <a:rPr lang="en-US" altLang="zh-CN" sz="1600" dirty="0"/>
              <a:t>ty: Russet Burbank</a:t>
            </a:r>
            <a:endParaRPr lang="en-US" altLang="zh-CN" sz="1600" b="0" i="0" u="none" strike="noStrike" cap="none" dirty="0">
              <a:solidFill>
                <a:srgbClr val="000000"/>
              </a:solidFill>
              <a:latin typeface="Arial"/>
              <a:ea typeface="Arial"/>
              <a:cs typeface="Arial"/>
              <a:sym typeface="Arial"/>
            </a:endParaRPr>
          </a:p>
        </p:txBody>
      </p:sp>
      <p:sp>
        <p:nvSpPr>
          <p:cNvPr id="6" name="矩形 5">
            <a:extLst>
              <a:ext uri="{FF2B5EF4-FFF2-40B4-BE49-F238E27FC236}">
                <a16:creationId xmlns:a16="http://schemas.microsoft.com/office/drawing/2014/main" xmlns="" id="{3FE5CCFF-9B17-4FB5-8194-2B4FF2E416D7}"/>
              </a:ext>
            </a:extLst>
          </p:cNvPr>
          <p:cNvSpPr/>
          <p:nvPr/>
        </p:nvSpPr>
        <p:spPr>
          <a:xfrm>
            <a:off x="2084110" y="866418"/>
            <a:ext cx="8060635" cy="11325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a:extLst>
              <a:ext uri="{FF2B5EF4-FFF2-40B4-BE49-F238E27FC236}">
                <a16:creationId xmlns:a16="http://schemas.microsoft.com/office/drawing/2014/main" xmlns="" id="{5B39522C-D0A5-4A61-B39A-876A8B660767}"/>
              </a:ext>
            </a:extLst>
          </p:cNvPr>
          <p:cNvSpPr/>
          <p:nvPr/>
        </p:nvSpPr>
        <p:spPr>
          <a:xfrm>
            <a:off x="2428462" y="952500"/>
            <a:ext cx="1358196" cy="488177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mt="3000"/>
          </a:blip>
          <a:stretch>
            <a:fillRect/>
          </a:stretch>
        </a:blipFill>
        <a:effectLst/>
      </p:bgPr>
    </p:bg>
    <p:spTree>
      <p:nvGrpSpPr>
        <p:cNvPr id="1" name="Shape 89"/>
        <p:cNvGrpSpPr/>
        <p:nvPr/>
      </p:nvGrpSpPr>
      <p:grpSpPr>
        <a:xfrm>
          <a:off x="0" y="0"/>
          <a:ext cx="0" cy="0"/>
          <a:chOff x="0" y="0"/>
          <a:chExt cx="0" cy="0"/>
        </a:xfrm>
      </p:grpSpPr>
      <p:pic>
        <p:nvPicPr>
          <p:cNvPr id="91" name="Google Shape;91;p7"/>
          <p:cNvPicPr preferRelativeResize="0"/>
          <p:nvPr/>
        </p:nvPicPr>
        <p:blipFill rotWithShape="1">
          <a:blip r:embed="rId4">
            <a:alphaModFix/>
          </a:blip>
          <a:srcRect/>
          <a:stretch/>
        </p:blipFill>
        <p:spPr>
          <a:xfrm>
            <a:off x="1551734" y="1955204"/>
            <a:ext cx="3510009" cy="3165569"/>
          </a:xfrm>
          <a:prstGeom prst="rect">
            <a:avLst/>
          </a:prstGeom>
          <a:ln>
            <a:noFill/>
          </a:ln>
          <a:effectLst>
            <a:softEdge rad="112500"/>
          </a:effectLst>
        </p:spPr>
      </p:pic>
      <p:sp>
        <p:nvSpPr>
          <p:cNvPr id="93" name="Google Shape;93;p7"/>
          <p:cNvSpPr/>
          <p:nvPr/>
        </p:nvSpPr>
        <p:spPr>
          <a:xfrm>
            <a:off x="2410843" y="1306697"/>
            <a:ext cx="1863957" cy="477520"/>
          </a:xfrm>
          <a:prstGeom prst="roundRect">
            <a:avLst>
              <a:gd name="adj" fmla="val 16667"/>
            </a:avLst>
          </a:prstGeom>
          <a:solidFill>
            <a:srgbClr val="75707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FFFFFF"/>
                </a:solidFill>
                <a:effectLst/>
                <a:uLnTx/>
                <a:uFillTx/>
                <a:latin typeface="Calibri"/>
                <a:ea typeface="Calibri"/>
                <a:cs typeface="Calibri"/>
                <a:sym typeface="Calibri"/>
              </a:rPr>
              <a:t> Pre-harvest </a:t>
            </a:r>
            <a:endParaRPr kumimoji="0" sz="2000" b="1"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4" name="Google Shape;94;p7"/>
          <p:cNvSpPr/>
          <p:nvPr/>
        </p:nvSpPr>
        <p:spPr>
          <a:xfrm>
            <a:off x="2129826" y="5163808"/>
            <a:ext cx="2353827" cy="40011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Wilted/dying plants </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5" name="Google Shape;95;p7"/>
          <p:cNvSpPr/>
          <p:nvPr/>
        </p:nvSpPr>
        <p:spPr>
          <a:xfrm>
            <a:off x="7929770" y="1366039"/>
            <a:ext cx="1895363" cy="477520"/>
          </a:xfrm>
          <a:prstGeom prst="roundRect">
            <a:avLst>
              <a:gd name="adj" fmla="val 16667"/>
            </a:avLst>
          </a:prstGeom>
          <a:solidFill>
            <a:srgbClr val="75707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FFFFFF"/>
                </a:solidFill>
                <a:effectLst/>
                <a:uLnTx/>
                <a:uFillTx/>
                <a:latin typeface="Calibri"/>
                <a:ea typeface="Calibri"/>
                <a:cs typeface="Calibri"/>
                <a:sym typeface="Calibri"/>
              </a:rPr>
              <a:t>   Post harvest </a:t>
            </a:r>
            <a:endParaRPr kumimoji="0" sz="2000" b="1"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6" name="Google Shape;96;p7"/>
          <p:cNvSpPr/>
          <p:nvPr/>
        </p:nvSpPr>
        <p:spPr>
          <a:xfrm>
            <a:off x="7118154" y="5163808"/>
            <a:ext cx="3790445" cy="40011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Vascular ring and  brown area</a:t>
            </a:r>
            <a:endParaRPr kumimoji="0" sz="20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97" name="Google Shape;97;p7" descr="MAINE_crest289_4c.eps"/>
          <p:cNvPicPr preferRelativeResize="0"/>
          <p:nvPr/>
        </p:nvPicPr>
        <p:blipFill rotWithShape="1">
          <a:blip r:embed="rId5">
            <a:alphaModFix/>
          </a:blip>
          <a:srcRect/>
          <a:stretch/>
        </p:blipFill>
        <p:spPr>
          <a:xfrm>
            <a:off x="11393965" y="75681"/>
            <a:ext cx="496041" cy="667897"/>
          </a:xfrm>
          <a:prstGeom prst="rect">
            <a:avLst/>
          </a:prstGeom>
          <a:noFill/>
          <a:ln>
            <a:noFill/>
          </a:ln>
        </p:spPr>
      </p:pic>
      <p:sp>
        <p:nvSpPr>
          <p:cNvPr id="98" name="Google Shape;98;p7"/>
          <p:cNvSpPr txBox="1"/>
          <p:nvPr/>
        </p:nvSpPr>
        <p:spPr>
          <a:xfrm>
            <a:off x="305433" y="75681"/>
            <a:ext cx="4743057"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FFFFFF"/>
                </a:solidFill>
                <a:effectLst/>
                <a:uLnTx/>
                <a:uFillTx/>
                <a:latin typeface="Arial"/>
                <a:ea typeface="Arial"/>
                <a:cs typeface="Arial"/>
                <a:sym typeface="Arial"/>
              </a:rPr>
              <a:t>Disease evaluation</a:t>
            </a:r>
          </a:p>
        </p:txBody>
      </p:sp>
      <p:pic>
        <p:nvPicPr>
          <p:cNvPr id="10" name="Google Shape;34;p2">
            <a:extLst>
              <a:ext uri="{FF2B5EF4-FFF2-40B4-BE49-F238E27FC236}">
                <a16:creationId xmlns:a16="http://schemas.microsoft.com/office/drawing/2014/main" xmlns="" id="{25CF7A0A-EE49-FF41-B1D3-B8DD7DFBC082}"/>
              </a:ext>
            </a:extLst>
          </p:cNvPr>
          <p:cNvPicPr preferRelativeResize="0"/>
          <p:nvPr/>
        </p:nvPicPr>
        <p:blipFill rotWithShape="1">
          <a:blip r:embed="rId6">
            <a:alphaModFix/>
          </a:blip>
          <a:srcRect/>
          <a:stretch/>
        </p:blipFill>
        <p:spPr>
          <a:xfrm>
            <a:off x="7304859" y="1955204"/>
            <a:ext cx="3220469" cy="3282975"/>
          </a:xfrm>
          <a:prstGeom prst="rect">
            <a:avLst/>
          </a:prstGeom>
          <a:ln>
            <a:noFill/>
          </a:ln>
          <a:effectLst>
            <a:softEdge rad="112500"/>
          </a:effectLst>
        </p:spPr>
      </p:pic>
    </p:spTree>
    <p:extLst>
      <p:ext uri="{BB962C8B-B14F-4D97-AF65-F5344CB8AC3E}">
        <p14:creationId xmlns:p14="http://schemas.microsoft.com/office/powerpoint/2010/main" val="315698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mt="3000"/>
          </a:blip>
          <a:stretch>
            <a:fillRect/>
          </a:stretch>
        </a:blipFill>
        <a:effectLst/>
      </p:bgPr>
    </p:bg>
    <p:spTree>
      <p:nvGrpSpPr>
        <p:cNvPr id="1" name="Shape 164"/>
        <p:cNvGrpSpPr/>
        <p:nvPr/>
      </p:nvGrpSpPr>
      <p:grpSpPr>
        <a:xfrm>
          <a:off x="0" y="0"/>
          <a:ext cx="0" cy="0"/>
          <a:chOff x="0" y="0"/>
          <a:chExt cx="0" cy="0"/>
        </a:xfrm>
      </p:grpSpPr>
      <p:sp>
        <p:nvSpPr>
          <p:cNvPr id="166" name="Google Shape;166;p16"/>
          <p:cNvSpPr txBox="1"/>
          <p:nvPr/>
        </p:nvSpPr>
        <p:spPr>
          <a:xfrm>
            <a:off x="3779759" y="6354395"/>
            <a:ext cx="7614206" cy="369291"/>
          </a:xfrm>
          <a:prstGeom prst="rect">
            <a:avLst/>
          </a:prstGeom>
          <a:noFill/>
          <a:ln>
            <a:noFill/>
          </a:ln>
        </p:spPr>
        <p:txBody>
          <a:bodyPr spcFirstLastPara="1" wrap="square" lIns="91425" tIns="45700" rIns="91425" bIns="45700" anchor="t" anchorCtr="0">
            <a:spAutoFit/>
          </a:bodyPr>
          <a:lstStyle/>
          <a:p>
            <a:pPr lvl="0">
              <a:buClr>
                <a:srgbClr val="FFFFFF"/>
              </a:buClr>
              <a:buSzPts val="1800"/>
            </a:pPr>
            <a:r>
              <a:rPr lang="en-US" sz="1800" b="0" i="0" u="none" strike="noStrike" cap="none" dirty="0">
                <a:solidFill>
                  <a:srgbClr val="FFFFFF"/>
                </a:solidFill>
                <a:latin typeface="Times New Roman"/>
                <a:ea typeface="Times New Roman"/>
                <a:cs typeface="Times New Roman"/>
                <a:sym typeface="Times New Roman"/>
              </a:rPr>
              <a:t>Significance was determined by Student-Newman-</a:t>
            </a:r>
            <a:r>
              <a:rPr lang="en-US" sz="1800" b="0" i="0" u="none" strike="noStrike" cap="none" dirty="0" err="1">
                <a:solidFill>
                  <a:srgbClr val="FFFFFF"/>
                </a:solidFill>
                <a:latin typeface="Times New Roman"/>
                <a:ea typeface="Times New Roman"/>
                <a:cs typeface="Times New Roman"/>
                <a:sym typeface="Times New Roman"/>
              </a:rPr>
              <a:t>Keuls</a:t>
            </a:r>
            <a:r>
              <a:rPr lang="en-US" sz="1800" b="0" i="0" u="none" strike="noStrike" cap="none" dirty="0">
                <a:solidFill>
                  <a:srgbClr val="FFFFFF"/>
                </a:solidFill>
                <a:latin typeface="Times New Roman"/>
                <a:ea typeface="Times New Roman"/>
                <a:cs typeface="Times New Roman"/>
                <a:sym typeface="Times New Roman"/>
              </a:rPr>
              <a:t> test </a:t>
            </a:r>
            <a:r>
              <a:rPr lang="en-US" sz="1800" dirty="0">
                <a:solidFill>
                  <a:srgbClr val="FFFFFF"/>
                </a:solidFill>
                <a:latin typeface="Times New Roman"/>
                <a:ea typeface="Times New Roman"/>
                <a:cs typeface="Times New Roman"/>
                <a:sym typeface="Times New Roman"/>
              </a:rPr>
              <a:t>(</a:t>
            </a:r>
            <a:r>
              <a:rPr lang="en-US" altLang="zh-CN" sz="1800" dirty="0">
                <a:solidFill>
                  <a:srgbClr val="FFFFFF"/>
                </a:solidFill>
                <a:latin typeface="Times New Roman"/>
                <a:ea typeface="Times New Roman"/>
                <a:cs typeface="Times New Roman"/>
                <a:sym typeface="Times New Roman"/>
              </a:rPr>
              <a:t>α=0.05). </a:t>
            </a:r>
            <a:endParaRPr sz="1800" b="0" i="0" u="none" strike="noStrike" cap="none" dirty="0">
              <a:solidFill>
                <a:srgbClr val="FFFFFF"/>
              </a:solidFill>
              <a:latin typeface="Calibri"/>
              <a:ea typeface="Calibri"/>
              <a:cs typeface="Calibri"/>
              <a:sym typeface="Calibri"/>
            </a:endParaRPr>
          </a:p>
        </p:txBody>
      </p:sp>
      <p:pic>
        <p:nvPicPr>
          <p:cNvPr id="167" name="Google Shape;167;p16" descr="MAINE_crest289_4c.eps"/>
          <p:cNvPicPr preferRelativeResize="0"/>
          <p:nvPr/>
        </p:nvPicPr>
        <p:blipFill rotWithShape="1">
          <a:blip r:embed="rId4">
            <a:alphaModFix/>
          </a:blip>
          <a:srcRect/>
          <a:stretch/>
        </p:blipFill>
        <p:spPr>
          <a:xfrm>
            <a:off x="11393965" y="75681"/>
            <a:ext cx="496041" cy="667897"/>
          </a:xfrm>
          <a:prstGeom prst="rect">
            <a:avLst/>
          </a:prstGeom>
          <a:noFill/>
          <a:ln>
            <a:noFill/>
          </a:ln>
        </p:spPr>
      </p:pic>
      <p:sp>
        <p:nvSpPr>
          <p:cNvPr id="168" name="Google Shape;168;p16"/>
          <p:cNvSpPr txBox="1"/>
          <p:nvPr/>
        </p:nvSpPr>
        <p:spPr>
          <a:xfrm>
            <a:off x="305432" y="75681"/>
            <a:ext cx="10559792" cy="8001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200"/>
              <a:buFont typeface="Arial"/>
              <a:buNone/>
            </a:pPr>
            <a:r>
              <a:rPr lang="en-US" sz="3200" b="0" i="0" u="none" strike="noStrike" cap="none" dirty="0">
                <a:solidFill>
                  <a:srgbClr val="FFFFFF"/>
                </a:solidFill>
                <a:latin typeface="Arial"/>
                <a:ea typeface="Arial"/>
                <a:cs typeface="Arial"/>
                <a:sym typeface="Arial"/>
              </a:rPr>
              <a:t>Fumigation trial 2020</a:t>
            </a:r>
          </a:p>
          <a:p>
            <a:pPr marL="0" marR="0" lvl="0" indent="0" algn="l" rtl="0">
              <a:lnSpc>
                <a:spcPct val="100000"/>
              </a:lnSpc>
              <a:spcBef>
                <a:spcPts val="0"/>
              </a:spcBef>
              <a:spcAft>
                <a:spcPts val="0"/>
              </a:spcAft>
              <a:buClr>
                <a:srgbClr val="FFFFFF"/>
              </a:buClr>
              <a:buSzPts val="3200"/>
              <a:buFont typeface="Arial"/>
              <a:buNone/>
            </a:pPr>
            <a:endParaRPr lang="en-US" dirty="0"/>
          </a:p>
        </p:txBody>
      </p:sp>
      <p:sp>
        <p:nvSpPr>
          <p:cNvPr id="169" name="Google Shape;169;p16"/>
          <p:cNvSpPr txBox="1"/>
          <p:nvPr/>
        </p:nvSpPr>
        <p:spPr>
          <a:xfrm rot="-5400000">
            <a:off x="-352212" y="3399605"/>
            <a:ext cx="2406526" cy="4924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Calibri"/>
              <a:buNone/>
            </a:pPr>
            <a:r>
              <a:rPr lang="en-US" sz="2000" b="0" i="0" u="none" strike="noStrike" cap="none" dirty="0">
                <a:solidFill>
                  <a:srgbClr val="000000"/>
                </a:solidFill>
                <a:latin typeface="Calibri"/>
                <a:ea typeface="Calibri"/>
                <a:cs typeface="Calibri"/>
                <a:sym typeface="Calibri"/>
              </a:rPr>
              <a:t>Disease incidence(%)</a:t>
            </a:r>
            <a:endParaRPr sz="2000" b="0" i="0" u="none" strike="noStrike" cap="none" dirty="0">
              <a:solidFill>
                <a:srgbClr val="000000"/>
              </a:solidFill>
              <a:latin typeface="Calibri"/>
              <a:ea typeface="Calibri"/>
              <a:cs typeface="Calibri"/>
              <a:sym typeface="Calibri"/>
            </a:endParaRPr>
          </a:p>
        </p:txBody>
      </p:sp>
      <p:graphicFrame>
        <p:nvGraphicFramePr>
          <p:cNvPr id="8" name="图表 7">
            <a:extLst>
              <a:ext uri="{FF2B5EF4-FFF2-40B4-BE49-F238E27FC236}">
                <a16:creationId xmlns:a16="http://schemas.microsoft.com/office/drawing/2014/main" xmlns="" id="{6B78A8AE-2AC1-4EAD-BF1B-9465D7569320}"/>
              </a:ext>
            </a:extLst>
          </p:cNvPr>
          <p:cNvGraphicFramePr>
            <a:graphicFrameLocks/>
          </p:cNvGraphicFramePr>
          <p:nvPr>
            <p:extLst>
              <p:ext uri="{D42A27DB-BD31-4B8C-83A1-F6EECF244321}">
                <p14:modId xmlns:p14="http://schemas.microsoft.com/office/powerpoint/2010/main" val="676171346"/>
              </p:ext>
            </p:extLst>
          </p:nvPr>
        </p:nvGraphicFramePr>
        <p:xfrm>
          <a:off x="1097273" y="1120139"/>
          <a:ext cx="10144373" cy="5051375"/>
        </p:xfrm>
        <a:graphic>
          <a:graphicData uri="http://schemas.openxmlformats.org/drawingml/2006/chart">
            <c:chart xmlns:c="http://schemas.openxmlformats.org/drawingml/2006/chart" xmlns:r="http://schemas.openxmlformats.org/officeDocument/2006/relationships" r:id="rId5"/>
          </a:graphicData>
        </a:graphic>
      </p:graphicFrame>
      <p:sp>
        <p:nvSpPr>
          <p:cNvPr id="2" name="文本框 1">
            <a:extLst>
              <a:ext uri="{FF2B5EF4-FFF2-40B4-BE49-F238E27FC236}">
                <a16:creationId xmlns:a16="http://schemas.microsoft.com/office/drawing/2014/main" xmlns="" id="{C8324B26-DB17-4BAC-B266-AD4AF6E2689F}"/>
              </a:ext>
            </a:extLst>
          </p:cNvPr>
          <p:cNvSpPr txBox="1"/>
          <p:nvPr/>
        </p:nvSpPr>
        <p:spPr>
          <a:xfrm>
            <a:off x="4005745" y="2940866"/>
            <a:ext cx="464157" cy="369332"/>
          </a:xfrm>
          <a:prstGeom prst="rect">
            <a:avLst/>
          </a:prstGeom>
          <a:noFill/>
        </p:spPr>
        <p:txBody>
          <a:bodyPr wrap="square" rtlCol="0">
            <a:spAutoFit/>
          </a:bodyPr>
          <a:lstStyle/>
          <a:p>
            <a:r>
              <a:rPr lang="en-US" altLang="zh-CN" sz="1800" b="1" dirty="0">
                <a:solidFill>
                  <a:schemeClr val="accent5"/>
                </a:solidFill>
              </a:rPr>
              <a:t>a</a:t>
            </a:r>
            <a:endParaRPr lang="zh-CN" altLang="en-US" sz="1800" b="1" dirty="0">
              <a:solidFill>
                <a:schemeClr val="accent5"/>
              </a:solidFill>
            </a:endParaRPr>
          </a:p>
        </p:txBody>
      </p:sp>
      <p:sp>
        <p:nvSpPr>
          <p:cNvPr id="10" name="文本框 9">
            <a:extLst>
              <a:ext uri="{FF2B5EF4-FFF2-40B4-BE49-F238E27FC236}">
                <a16:creationId xmlns:a16="http://schemas.microsoft.com/office/drawing/2014/main" xmlns="" id="{C0E7A886-05A4-4413-BE2F-F137CA157C4B}"/>
              </a:ext>
            </a:extLst>
          </p:cNvPr>
          <p:cNvSpPr txBox="1"/>
          <p:nvPr/>
        </p:nvSpPr>
        <p:spPr>
          <a:xfrm>
            <a:off x="2423780" y="3645826"/>
            <a:ext cx="682853" cy="369332"/>
          </a:xfrm>
          <a:prstGeom prst="rect">
            <a:avLst/>
          </a:prstGeom>
          <a:noFill/>
        </p:spPr>
        <p:txBody>
          <a:bodyPr wrap="square" rtlCol="0">
            <a:spAutoFit/>
          </a:bodyPr>
          <a:lstStyle/>
          <a:p>
            <a:r>
              <a:rPr lang="en-US" altLang="zh-CN" sz="1800" b="1" dirty="0">
                <a:solidFill>
                  <a:schemeClr val="accent5"/>
                </a:solidFill>
              </a:rPr>
              <a:t>ab</a:t>
            </a:r>
            <a:endParaRPr lang="zh-CN" altLang="en-US" sz="1800" b="1" dirty="0">
              <a:solidFill>
                <a:schemeClr val="accent5"/>
              </a:solidFill>
            </a:endParaRPr>
          </a:p>
        </p:txBody>
      </p:sp>
      <p:sp>
        <p:nvSpPr>
          <p:cNvPr id="11" name="文本框 10">
            <a:extLst>
              <a:ext uri="{FF2B5EF4-FFF2-40B4-BE49-F238E27FC236}">
                <a16:creationId xmlns:a16="http://schemas.microsoft.com/office/drawing/2014/main" xmlns="" id="{348FDFCF-2A72-46D1-BF22-1C824154EBE0}"/>
              </a:ext>
            </a:extLst>
          </p:cNvPr>
          <p:cNvSpPr txBox="1"/>
          <p:nvPr/>
        </p:nvSpPr>
        <p:spPr>
          <a:xfrm>
            <a:off x="5413805" y="3734049"/>
            <a:ext cx="790171" cy="369332"/>
          </a:xfrm>
          <a:prstGeom prst="rect">
            <a:avLst/>
          </a:prstGeom>
          <a:noFill/>
        </p:spPr>
        <p:txBody>
          <a:bodyPr wrap="square" rtlCol="0">
            <a:spAutoFit/>
          </a:bodyPr>
          <a:lstStyle/>
          <a:p>
            <a:r>
              <a:rPr lang="en-US" altLang="zh-CN" sz="1800" b="1" dirty="0">
                <a:solidFill>
                  <a:schemeClr val="accent5"/>
                </a:solidFill>
              </a:rPr>
              <a:t>ab</a:t>
            </a:r>
            <a:endParaRPr lang="zh-CN" altLang="en-US" sz="1800" b="1" dirty="0">
              <a:solidFill>
                <a:schemeClr val="accent5"/>
              </a:solidFill>
            </a:endParaRPr>
          </a:p>
        </p:txBody>
      </p:sp>
      <p:sp>
        <p:nvSpPr>
          <p:cNvPr id="15" name="文本框 14">
            <a:extLst>
              <a:ext uri="{FF2B5EF4-FFF2-40B4-BE49-F238E27FC236}">
                <a16:creationId xmlns:a16="http://schemas.microsoft.com/office/drawing/2014/main" xmlns="" id="{9A515CF1-6F08-408D-BE1A-1BC0E9183A7A}"/>
              </a:ext>
            </a:extLst>
          </p:cNvPr>
          <p:cNvSpPr txBox="1"/>
          <p:nvPr/>
        </p:nvSpPr>
        <p:spPr>
          <a:xfrm>
            <a:off x="4469902" y="1937186"/>
            <a:ext cx="434340" cy="369332"/>
          </a:xfrm>
          <a:prstGeom prst="rect">
            <a:avLst/>
          </a:prstGeom>
          <a:noFill/>
        </p:spPr>
        <p:txBody>
          <a:bodyPr wrap="square" rtlCol="0">
            <a:spAutoFit/>
          </a:bodyPr>
          <a:lstStyle/>
          <a:p>
            <a:r>
              <a:rPr lang="en-US" altLang="zh-CN" sz="1800" b="1" dirty="0">
                <a:solidFill>
                  <a:schemeClr val="accent2"/>
                </a:solidFill>
              </a:rPr>
              <a:t>A</a:t>
            </a:r>
            <a:endParaRPr lang="zh-CN" altLang="en-US" sz="1800" b="1" dirty="0">
              <a:solidFill>
                <a:schemeClr val="accent2"/>
              </a:solidFill>
            </a:endParaRPr>
          </a:p>
        </p:txBody>
      </p:sp>
      <p:sp>
        <p:nvSpPr>
          <p:cNvPr id="13" name="文本框 12">
            <a:extLst>
              <a:ext uri="{FF2B5EF4-FFF2-40B4-BE49-F238E27FC236}">
                <a16:creationId xmlns:a16="http://schemas.microsoft.com/office/drawing/2014/main" xmlns="" id="{4B44FE30-5D13-4E87-916E-D8ADE7AC9DF5}"/>
              </a:ext>
            </a:extLst>
          </p:cNvPr>
          <p:cNvSpPr txBox="1"/>
          <p:nvPr/>
        </p:nvSpPr>
        <p:spPr>
          <a:xfrm>
            <a:off x="8426604" y="3679530"/>
            <a:ext cx="790171" cy="369332"/>
          </a:xfrm>
          <a:prstGeom prst="rect">
            <a:avLst/>
          </a:prstGeom>
          <a:noFill/>
        </p:spPr>
        <p:txBody>
          <a:bodyPr wrap="square" rtlCol="0">
            <a:spAutoFit/>
          </a:bodyPr>
          <a:lstStyle/>
          <a:p>
            <a:r>
              <a:rPr lang="en-US" altLang="zh-CN" sz="1800" b="1" dirty="0">
                <a:solidFill>
                  <a:schemeClr val="accent5"/>
                </a:solidFill>
              </a:rPr>
              <a:t>ab</a:t>
            </a:r>
            <a:endParaRPr lang="zh-CN" altLang="en-US" sz="1800" b="1" dirty="0">
              <a:solidFill>
                <a:schemeClr val="accent5"/>
              </a:solidFill>
            </a:endParaRPr>
          </a:p>
        </p:txBody>
      </p:sp>
      <p:sp>
        <p:nvSpPr>
          <p:cNvPr id="14" name="文本框 13">
            <a:extLst>
              <a:ext uri="{FF2B5EF4-FFF2-40B4-BE49-F238E27FC236}">
                <a16:creationId xmlns:a16="http://schemas.microsoft.com/office/drawing/2014/main" xmlns="" id="{FAFBEC50-9052-4ED4-879E-BDAA6F790455}"/>
              </a:ext>
            </a:extLst>
          </p:cNvPr>
          <p:cNvSpPr txBox="1"/>
          <p:nvPr/>
        </p:nvSpPr>
        <p:spPr>
          <a:xfrm>
            <a:off x="7040988" y="3864196"/>
            <a:ext cx="790171" cy="369332"/>
          </a:xfrm>
          <a:prstGeom prst="rect">
            <a:avLst/>
          </a:prstGeom>
          <a:noFill/>
        </p:spPr>
        <p:txBody>
          <a:bodyPr wrap="square" rtlCol="0">
            <a:spAutoFit/>
          </a:bodyPr>
          <a:lstStyle/>
          <a:p>
            <a:r>
              <a:rPr lang="en-US" altLang="zh-CN" sz="1800" b="1" dirty="0">
                <a:solidFill>
                  <a:schemeClr val="accent5"/>
                </a:solidFill>
              </a:rPr>
              <a:t>b</a:t>
            </a:r>
            <a:endParaRPr lang="zh-CN" altLang="en-US" sz="1800" b="1" dirty="0">
              <a:solidFill>
                <a:schemeClr val="accent5"/>
              </a:solidFill>
            </a:endParaRPr>
          </a:p>
        </p:txBody>
      </p:sp>
      <p:sp>
        <p:nvSpPr>
          <p:cNvPr id="16" name="文本框 15">
            <a:extLst>
              <a:ext uri="{FF2B5EF4-FFF2-40B4-BE49-F238E27FC236}">
                <a16:creationId xmlns:a16="http://schemas.microsoft.com/office/drawing/2014/main" xmlns="" id="{09AAD52F-4B79-4893-9E9A-389D885B7789}"/>
              </a:ext>
            </a:extLst>
          </p:cNvPr>
          <p:cNvSpPr txBox="1"/>
          <p:nvPr/>
        </p:nvSpPr>
        <p:spPr>
          <a:xfrm>
            <a:off x="3013305" y="3125532"/>
            <a:ext cx="434340" cy="369332"/>
          </a:xfrm>
          <a:prstGeom prst="rect">
            <a:avLst/>
          </a:prstGeom>
          <a:noFill/>
        </p:spPr>
        <p:txBody>
          <a:bodyPr wrap="square" rtlCol="0">
            <a:spAutoFit/>
          </a:bodyPr>
          <a:lstStyle/>
          <a:p>
            <a:r>
              <a:rPr lang="en-US" altLang="zh-CN" sz="1800" b="1" dirty="0">
                <a:solidFill>
                  <a:schemeClr val="accent2"/>
                </a:solidFill>
              </a:rPr>
              <a:t>B</a:t>
            </a:r>
            <a:endParaRPr lang="zh-CN" altLang="en-US" sz="1800" b="1" dirty="0">
              <a:solidFill>
                <a:schemeClr val="accent2"/>
              </a:solidFill>
            </a:endParaRPr>
          </a:p>
        </p:txBody>
      </p:sp>
      <p:sp>
        <p:nvSpPr>
          <p:cNvPr id="17" name="文本框 16">
            <a:extLst>
              <a:ext uri="{FF2B5EF4-FFF2-40B4-BE49-F238E27FC236}">
                <a16:creationId xmlns:a16="http://schemas.microsoft.com/office/drawing/2014/main" xmlns="" id="{3BBDD6E6-7CE1-4669-81A1-80DE45F4B6C6}"/>
              </a:ext>
            </a:extLst>
          </p:cNvPr>
          <p:cNvSpPr txBox="1"/>
          <p:nvPr/>
        </p:nvSpPr>
        <p:spPr>
          <a:xfrm>
            <a:off x="6054188" y="2940866"/>
            <a:ext cx="326734" cy="369332"/>
          </a:xfrm>
          <a:prstGeom prst="rect">
            <a:avLst/>
          </a:prstGeom>
          <a:noFill/>
        </p:spPr>
        <p:txBody>
          <a:bodyPr wrap="square" rtlCol="0">
            <a:spAutoFit/>
          </a:bodyPr>
          <a:lstStyle/>
          <a:p>
            <a:r>
              <a:rPr lang="en-US" altLang="zh-CN" sz="1800" b="1" dirty="0">
                <a:solidFill>
                  <a:schemeClr val="accent2"/>
                </a:solidFill>
              </a:rPr>
              <a:t>B</a:t>
            </a:r>
            <a:endParaRPr lang="zh-CN" altLang="en-US" sz="1800" b="1" dirty="0">
              <a:solidFill>
                <a:schemeClr val="accent2"/>
              </a:solidFill>
            </a:endParaRPr>
          </a:p>
        </p:txBody>
      </p:sp>
      <p:sp>
        <p:nvSpPr>
          <p:cNvPr id="18" name="文本框 17">
            <a:extLst>
              <a:ext uri="{FF2B5EF4-FFF2-40B4-BE49-F238E27FC236}">
                <a16:creationId xmlns:a16="http://schemas.microsoft.com/office/drawing/2014/main" xmlns="" id="{E5D2C112-E32D-4479-8A10-6F9F52BC4597}"/>
              </a:ext>
            </a:extLst>
          </p:cNvPr>
          <p:cNvSpPr txBox="1"/>
          <p:nvPr/>
        </p:nvSpPr>
        <p:spPr>
          <a:xfrm>
            <a:off x="7591769" y="3283078"/>
            <a:ext cx="434340" cy="369332"/>
          </a:xfrm>
          <a:prstGeom prst="rect">
            <a:avLst/>
          </a:prstGeom>
          <a:noFill/>
        </p:spPr>
        <p:txBody>
          <a:bodyPr wrap="square" rtlCol="0">
            <a:spAutoFit/>
          </a:bodyPr>
          <a:lstStyle/>
          <a:p>
            <a:r>
              <a:rPr lang="en-US" altLang="zh-CN" sz="1800" b="1" dirty="0">
                <a:solidFill>
                  <a:schemeClr val="accent2"/>
                </a:solidFill>
              </a:rPr>
              <a:t>B</a:t>
            </a:r>
            <a:endParaRPr lang="zh-CN" altLang="en-US" sz="1800" b="1" dirty="0">
              <a:solidFill>
                <a:schemeClr val="accent2"/>
              </a:solidFill>
            </a:endParaRPr>
          </a:p>
        </p:txBody>
      </p:sp>
      <p:sp>
        <p:nvSpPr>
          <p:cNvPr id="19" name="文本框 18">
            <a:extLst>
              <a:ext uri="{FF2B5EF4-FFF2-40B4-BE49-F238E27FC236}">
                <a16:creationId xmlns:a16="http://schemas.microsoft.com/office/drawing/2014/main" xmlns="" id="{021419E2-3F27-42B0-8CD3-47A079CF17FA}"/>
              </a:ext>
            </a:extLst>
          </p:cNvPr>
          <p:cNvSpPr txBox="1"/>
          <p:nvPr/>
        </p:nvSpPr>
        <p:spPr>
          <a:xfrm>
            <a:off x="9105213" y="3098412"/>
            <a:ext cx="434340" cy="369332"/>
          </a:xfrm>
          <a:prstGeom prst="rect">
            <a:avLst/>
          </a:prstGeom>
          <a:noFill/>
        </p:spPr>
        <p:txBody>
          <a:bodyPr wrap="square" rtlCol="0">
            <a:spAutoFit/>
          </a:bodyPr>
          <a:lstStyle/>
          <a:p>
            <a:r>
              <a:rPr lang="en-US" altLang="zh-CN" sz="1800" b="1" dirty="0">
                <a:solidFill>
                  <a:schemeClr val="accent2"/>
                </a:solidFill>
              </a:rPr>
              <a:t>B</a:t>
            </a:r>
            <a:endParaRPr lang="zh-CN" altLang="en-US" sz="1800" b="1" dirty="0">
              <a:solidFill>
                <a:schemeClr val="accent2"/>
              </a:solidFill>
            </a:endParaRPr>
          </a:p>
        </p:txBody>
      </p:sp>
      <p:sp>
        <p:nvSpPr>
          <p:cNvPr id="3" name="文本框 2">
            <a:extLst>
              <a:ext uri="{FF2B5EF4-FFF2-40B4-BE49-F238E27FC236}">
                <a16:creationId xmlns:a16="http://schemas.microsoft.com/office/drawing/2014/main" xmlns="" id="{CBB7CF44-4891-450E-A91E-8DC21A1A5758}"/>
              </a:ext>
            </a:extLst>
          </p:cNvPr>
          <p:cNvSpPr txBox="1"/>
          <p:nvPr/>
        </p:nvSpPr>
        <p:spPr>
          <a:xfrm>
            <a:off x="8620488" y="946338"/>
            <a:ext cx="3376041" cy="523220"/>
          </a:xfrm>
          <a:prstGeom prst="rect">
            <a:avLst/>
          </a:prstGeom>
          <a:noFill/>
        </p:spPr>
        <p:txBody>
          <a:bodyPr wrap="square" rtlCol="0">
            <a:spAutoFit/>
          </a:bodyPr>
          <a:lstStyle/>
          <a:p>
            <a:r>
              <a:rPr lang="en-US" altLang="zh-CN" dirty="0"/>
              <a:t>NT: non-treated </a:t>
            </a:r>
          </a:p>
          <a:p>
            <a:r>
              <a:rPr lang="en-US" altLang="zh-CN" dirty="0"/>
              <a:t>NTNI: non-treated and non-inoculated</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mt="2000"/>
          </a:blip>
          <a:stretch>
            <a:fillRect/>
          </a:stretch>
        </a:blipFill>
        <a:effectLst/>
      </p:bgPr>
    </p:bg>
    <p:spTree>
      <p:nvGrpSpPr>
        <p:cNvPr id="1" name="Shape 68"/>
        <p:cNvGrpSpPr/>
        <p:nvPr/>
      </p:nvGrpSpPr>
      <p:grpSpPr>
        <a:xfrm>
          <a:off x="0" y="0"/>
          <a:ext cx="0" cy="0"/>
          <a:chOff x="0" y="0"/>
          <a:chExt cx="0" cy="0"/>
        </a:xfrm>
      </p:grpSpPr>
      <p:sp>
        <p:nvSpPr>
          <p:cNvPr id="70" name="Google Shape;70;p5"/>
          <p:cNvSpPr txBox="1"/>
          <p:nvPr/>
        </p:nvSpPr>
        <p:spPr>
          <a:xfrm>
            <a:off x="305433" y="75681"/>
            <a:ext cx="5976097" cy="8001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lt1"/>
                </a:solidFill>
                <a:latin typeface="Arial"/>
                <a:ea typeface="Arial"/>
                <a:cs typeface="Arial"/>
                <a:sym typeface="Arial"/>
              </a:rPr>
              <a:t>Fungicide field trial </a:t>
            </a:r>
          </a:p>
          <a:p>
            <a:pPr marL="0" marR="0" lvl="0" indent="0" algn="l" rtl="0">
              <a:spcBef>
                <a:spcPts val="0"/>
              </a:spcBef>
              <a:spcAft>
                <a:spcPts val="0"/>
              </a:spcAft>
              <a:buNone/>
            </a:pPr>
            <a:endParaRPr lang="en-US" dirty="0"/>
          </a:p>
        </p:txBody>
      </p:sp>
      <p:pic>
        <p:nvPicPr>
          <p:cNvPr id="71" name="Google Shape;71;p5" descr="MAINE_crest289_4c.eps"/>
          <p:cNvPicPr preferRelativeResize="0"/>
          <p:nvPr/>
        </p:nvPicPr>
        <p:blipFill rotWithShape="1">
          <a:blip r:embed="rId4">
            <a:alphaModFix/>
          </a:blip>
          <a:srcRect/>
          <a:stretch/>
        </p:blipFill>
        <p:spPr>
          <a:xfrm>
            <a:off x="11393965" y="75681"/>
            <a:ext cx="496041" cy="667897"/>
          </a:xfrm>
          <a:prstGeom prst="rect">
            <a:avLst/>
          </a:prstGeom>
          <a:noFill/>
          <a:ln>
            <a:noFill/>
          </a:ln>
        </p:spPr>
      </p:pic>
      <p:graphicFrame>
        <p:nvGraphicFramePr>
          <p:cNvPr id="72" name="Google Shape;72;p5"/>
          <p:cNvGraphicFramePr/>
          <p:nvPr>
            <p:extLst>
              <p:ext uri="{D42A27DB-BD31-4B8C-83A1-F6EECF244321}">
                <p14:modId xmlns:p14="http://schemas.microsoft.com/office/powerpoint/2010/main" val="686387565"/>
              </p:ext>
            </p:extLst>
          </p:nvPr>
        </p:nvGraphicFramePr>
        <p:xfrm>
          <a:off x="1441805" y="1506490"/>
          <a:ext cx="9306800" cy="3845020"/>
        </p:xfrm>
        <a:graphic>
          <a:graphicData uri="http://schemas.openxmlformats.org/drawingml/2006/table">
            <a:tbl>
              <a:tblPr>
                <a:noFill/>
                <a:tableStyleId>{7CFD05E9-C01A-46C3-A5F9-248C46A2E5E7}</a:tableStyleId>
              </a:tblPr>
              <a:tblGrid>
                <a:gridCol w="2816975">
                  <a:extLst>
                    <a:ext uri="{9D8B030D-6E8A-4147-A177-3AD203B41FA5}">
                      <a16:colId xmlns:a16="http://schemas.microsoft.com/office/drawing/2014/main" xmlns="" val="20000"/>
                    </a:ext>
                  </a:extLst>
                </a:gridCol>
                <a:gridCol w="3769600">
                  <a:extLst>
                    <a:ext uri="{9D8B030D-6E8A-4147-A177-3AD203B41FA5}">
                      <a16:colId xmlns:a16="http://schemas.microsoft.com/office/drawing/2014/main" xmlns="" val="20001"/>
                    </a:ext>
                  </a:extLst>
                </a:gridCol>
                <a:gridCol w="2720225">
                  <a:extLst>
                    <a:ext uri="{9D8B030D-6E8A-4147-A177-3AD203B41FA5}">
                      <a16:colId xmlns:a16="http://schemas.microsoft.com/office/drawing/2014/main" xmlns="" val="20002"/>
                    </a:ext>
                  </a:extLst>
                </a:gridCol>
              </a:tblGrid>
              <a:tr h="717350">
                <a:tc>
                  <a:txBody>
                    <a:bodyPr/>
                    <a:lstStyle/>
                    <a:p>
                      <a:pPr marL="0" marR="0" lvl="0" indent="0" algn="ctr" rtl="0">
                        <a:spcBef>
                          <a:spcPts val="0"/>
                        </a:spcBef>
                        <a:spcAft>
                          <a:spcPts val="0"/>
                        </a:spcAft>
                        <a:buNone/>
                      </a:pPr>
                      <a:r>
                        <a:rPr lang="en-US" sz="2400" b="0" u="none" strike="noStrike" cap="none">
                          <a:latin typeface="Arial"/>
                          <a:ea typeface="Arial"/>
                          <a:cs typeface="Arial"/>
                          <a:sym typeface="Arial"/>
                        </a:rPr>
                        <a:t>Treatments</a:t>
                      </a:r>
                      <a:endParaRPr sz="2400" b="0" i="0" u="none" strike="noStrike" cap="none">
                        <a:solidFill>
                          <a:srgbClr val="000000"/>
                        </a:solidFill>
                        <a:latin typeface="Arial"/>
                        <a:ea typeface="Arial"/>
                        <a:cs typeface="Arial"/>
                        <a:sym typeface="Arial"/>
                      </a:endParaRPr>
                    </a:p>
                  </a:txBody>
                  <a:tcPr marL="3800" marR="3800" marT="38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BD6EE"/>
                    </a:solidFill>
                  </a:tcPr>
                </a:tc>
                <a:tc>
                  <a:txBody>
                    <a:bodyPr/>
                    <a:lstStyle/>
                    <a:p>
                      <a:pPr marL="0" marR="0" lvl="0" indent="0" algn="ctr" rtl="0">
                        <a:spcBef>
                          <a:spcPts val="0"/>
                        </a:spcBef>
                        <a:spcAft>
                          <a:spcPts val="0"/>
                        </a:spcAft>
                        <a:buNone/>
                      </a:pPr>
                      <a:r>
                        <a:rPr lang="en-US" sz="2400" b="0" i="0" u="none" strike="noStrike" cap="none" dirty="0">
                          <a:solidFill>
                            <a:srgbClr val="000000"/>
                          </a:solidFill>
                          <a:latin typeface="Arial"/>
                          <a:ea typeface="Arial"/>
                          <a:cs typeface="Arial"/>
                          <a:sym typeface="Arial"/>
                        </a:rPr>
                        <a:t>Time point </a:t>
                      </a:r>
                      <a:endParaRPr dirty="0"/>
                    </a:p>
                  </a:txBody>
                  <a:tcPr marL="3800" marR="3800" marT="38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2400" b="0" i="1" u="none" strike="noStrike" cap="none" dirty="0">
                          <a:latin typeface="Arial"/>
                          <a:ea typeface="Arial"/>
                          <a:cs typeface="Arial"/>
                          <a:sym typeface="Arial"/>
                        </a:rPr>
                        <a:t>V. dahliae </a:t>
                      </a:r>
                      <a:r>
                        <a:rPr lang="en-US" sz="2400" b="0" u="none" strike="noStrike" cap="none" dirty="0">
                          <a:latin typeface="Arial"/>
                          <a:ea typeface="Arial"/>
                          <a:cs typeface="Arial"/>
                          <a:sym typeface="Arial"/>
                        </a:rPr>
                        <a:t>Inoculum</a:t>
                      </a:r>
                      <a:endParaRPr sz="2400" b="0" i="0" u="none" strike="noStrike" cap="none" dirty="0">
                        <a:solidFill>
                          <a:srgbClr val="000000"/>
                        </a:solidFill>
                        <a:latin typeface="Arial"/>
                        <a:ea typeface="Arial"/>
                        <a:cs typeface="Arial"/>
                        <a:sym typeface="Arial"/>
                      </a:endParaRPr>
                    </a:p>
                  </a:txBody>
                  <a:tcPr marL="3800" marR="3800" marT="38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4E0B2"/>
                    </a:solidFill>
                  </a:tcPr>
                </a:tc>
                <a:extLst>
                  <a:ext uri="{0D108BD9-81ED-4DB2-BD59-A6C34878D82A}">
                    <a16:rowId xmlns:a16="http://schemas.microsoft.com/office/drawing/2014/main" xmlns="" val="10000"/>
                  </a:ext>
                </a:extLst>
              </a:tr>
              <a:tr h="540900">
                <a:tc>
                  <a:txBody>
                    <a:bodyPr/>
                    <a:lstStyle/>
                    <a:p>
                      <a:pPr marL="0" marR="0" lvl="0" indent="0" algn="ctr" rtl="0">
                        <a:spcBef>
                          <a:spcPts val="0"/>
                        </a:spcBef>
                        <a:spcAft>
                          <a:spcPts val="0"/>
                        </a:spcAft>
                        <a:buNone/>
                      </a:pPr>
                      <a:r>
                        <a:rPr lang="en-US" sz="2400" b="0" u="none" strike="noStrike" cap="none">
                          <a:latin typeface="Arial"/>
                          <a:ea typeface="Arial"/>
                          <a:cs typeface="Arial"/>
                          <a:sym typeface="Arial"/>
                        </a:rPr>
                        <a:t>Elatus</a:t>
                      </a:r>
                      <a:endParaRPr sz="2400" b="0" i="0" u="none" strike="noStrike" cap="none">
                        <a:solidFill>
                          <a:srgbClr val="000000"/>
                        </a:solidFill>
                        <a:latin typeface="Arial"/>
                        <a:ea typeface="Arial"/>
                        <a:cs typeface="Arial"/>
                        <a:sym typeface="Arial"/>
                      </a:endParaRPr>
                    </a:p>
                  </a:txBody>
                  <a:tcPr marL="3800" marR="3800" marT="3800" marB="0" anchor="ctr">
                    <a:lnT w="12700" cap="flat" cmpd="sng">
                      <a:solidFill>
                        <a:schemeClr val="dk1"/>
                      </a:solidFill>
                      <a:prstDash val="solid"/>
                      <a:round/>
                      <a:headEnd type="none" w="sm" len="sm"/>
                      <a:tailEnd type="none" w="sm" len="sm"/>
                    </a:lnT>
                    <a:solidFill>
                      <a:srgbClr val="BBD6EE"/>
                    </a:solidFill>
                  </a:tcPr>
                </a:tc>
                <a:tc>
                  <a:txBody>
                    <a:bodyPr/>
                    <a:lstStyle/>
                    <a:p>
                      <a:pPr marL="0" marR="0" lvl="0" indent="0" algn="ctr" rtl="0">
                        <a:lnSpc>
                          <a:spcPct val="100000"/>
                        </a:lnSpc>
                        <a:spcBef>
                          <a:spcPts val="0"/>
                        </a:spcBef>
                        <a:spcAft>
                          <a:spcPts val="0"/>
                        </a:spcAft>
                        <a:buClr>
                          <a:schemeClr val="dk1"/>
                        </a:buClr>
                        <a:buSzPts val="2400"/>
                        <a:buFont typeface="Arial"/>
                        <a:buNone/>
                      </a:pPr>
                      <a:r>
                        <a:rPr lang="en-US" sz="2400" b="0" u="none" strike="noStrike" cap="none" dirty="0">
                          <a:latin typeface="Arial"/>
                          <a:ea typeface="Arial"/>
                          <a:cs typeface="Arial"/>
                          <a:sym typeface="Arial"/>
                        </a:rPr>
                        <a:t>At planting</a:t>
                      </a:r>
                      <a:endParaRPr sz="2400" b="0" u="none" strike="noStrike" cap="none" dirty="0">
                        <a:solidFill>
                          <a:srgbClr val="444444"/>
                        </a:solidFill>
                        <a:latin typeface="Arial"/>
                        <a:ea typeface="Arial"/>
                        <a:cs typeface="Arial"/>
                        <a:sym typeface="Arial"/>
                      </a:endParaRPr>
                    </a:p>
                  </a:txBody>
                  <a:tcPr marL="3800" marR="3800" marT="3800" marB="0" anchor="ctr">
                    <a:lnT w="12700" cap="flat" cmpd="sng">
                      <a:solidFill>
                        <a:schemeClr val="dk1"/>
                      </a:solidFill>
                      <a:prstDash val="solid"/>
                      <a:round/>
                      <a:headEnd type="none" w="sm" len="sm"/>
                      <a:tailEnd type="none" w="sm" len="sm"/>
                    </a:lnT>
                    <a:solidFill>
                      <a:srgbClr val="FFF2CC"/>
                    </a:solidFill>
                  </a:tcPr>
                </a:tc>
                <a:tc rowSpan="3">
                  <a:txBody>
                    <a:bodyPr/>
                    <a:lstStyle/>
                    <a:p>
                      <a:pPr marL="0" marR="0" lvl="0" indent="0" algn="ctr" rtl="0">
                        <a:lnSpc>
                          <a:spcPct val="100000"/>
                        </a:lnSpc>
                        <a:spcBef>
                          <a:spcPts val="0"/>
                        </a:spcBef>
                        <a:spcAft>
                          <a:spcPts val="0"/>
                        </a:spcAft>
                        <a:buClr>
                          <a:schemeClr val="dk1"/>
                        </a:buClr>
                        <a:buSzPts val="2400"/>
                        <a:buFont typeface="Arial"/>
                        <a:buNone/>
                      </a:pPr>
                      <a:r>
                        <a:rPr lang="en-US" sz="2400" b="0" u="none" strike="noStrike" cap="none">
                          <a:solidFill>
                            <a:schemeClr val="dk1"/>
                          </a:solidFill>
                          <a:latin typeface="Arial"/>
                          <a:ea typeface="Arial"/>
                          <a:cs typeface="Arial"/>
                          <a:sym typeface="Arial"/>
                        </a:rPr>
                        <a:t>20 g/foot</a:t>
                      </a:r>
                      <a:endParaRPr sz="2400" b="0" u="none" strike="noStrike" cap="none">
                        <a:solidFill>
                          <a:schemeClr val="dk1"/>
                        </a:solidFill>
                        <a:latin typeface="Arial"/>
                        <a:ea typeface="Arial"/>
                        <a:cs typeface="Arial"/>
                        <a:sym typeface="Arial"/>
                      </a:endParaRPr>
                    </a:p>
                    <a:p>
                      <a:pPr marL="0" marR="0" lvl="0" indent="0" algn="ctr" rtl="0">
                        <a:spcBef>
                          <a:spcPts val="0"/>
                        </a:spcBef>
                        <a:spcAft>
                          <a:spcPts val="0"/>
                        </a:spcAft>
                        <a:buNone/>
                      </a:pPr>
                      <a:endParaRPr sz="2400" b="0" i="0" u="none" strike="noStrike" cap="none">
                        <a:solidFill>
                          <a:srgbClr val="000000"/>
                        </a:solidFill>
                        <a:latin typeface="Arial"/>
                        <a:ea typeface="Arial"/>
                        <a:cs typeface="Arial"/>
                        <a:sym typeface="Arial"/>
                      </a:endParaRPr>
                    </a:p>
                  </a:txBody>
                  <a:tcPr marL="3800" marR="3800" marT="3800" marB="0" anchor="ctr">
                    <a:lnT w="12700" cap="flat" cmpd="sng">
                      <a:solidFill>
                        <a:schemeClr val="dk1"/>
                      </a:solidFill>
                      <a:prstDash val="solid"/>
                      <a:round/>
                      <a:headEnd type="none" w="sm" len="sm"/>
                      <a:tailEnd type="none" w="sm" len="sm"/>
                    </a:lnT>
                    <a:solidFill>
                      <a:srgbClr val="C4E0B2"/>
                    </a:solidFill>
                  </a:tcPr>
                </a:tc>
                <a:extLst>
                  <a:ext uri="{0D108BD9-81ED-4DB2-BD59-A6C34878D82A}">
                    <a16:rowId xmlns:a16="http://schemas.microsoft.com/office/drawing/2014/main" xmlns="" val="10001"/>
                  </a:ext>
                </a:extLst>
              </a:tr>
              <a:tr h="619750">
                <a:tc>
                  <a:txBody>
                    <a:bodyPr/>
                    <a:lstStyle/>
                    <a:p>
                      <a:pPr marL="0" marR="0" lvl="0" indent="0" algn="ctr" rtl="0">
                        <a:spcBef>
                          <a:spcPts val="0"/>
                        </a:spcBef>
                        <a:spcAft>
                          <a:spcPts val="0"/>
                        </a:spcAft>
                        <a:buNone/>
                      </a:pPr>
                      <a:r>
                        <a:rPr lang="en-US" sz="2400" b="0" i="0" u="none" strike="noStrike" cap="none">
                          <a:solidFill>
                            <a:srgbClr val="000000"/>
                          </a:solidFill>
                          <a:latin typeface="Arial"/>
                          <a:ea typeface="Arial"/>
                          <a:cs typeface="Arial"/>
                          <a:sym typeface="Arial"/>
                        </a:rPr>
                        <a:t>Aprovia</a:t>
                      </a:r>
                      <a:endParaRPr sz="2400" b="0" i="0" u="none" strike="noStrike" cap="none">
                        <a:solidFill>
                          <a:srgbClr val="000000"/>
                        </a:solidFill>
                        <a:latin typeface="Arial"/>
                        <a:ea typeface="Arial"/>
                        <a:cs typeface="Arial"/>
                        <a:sym typeface="Arial"/>
                      </a:endParaRPr>
                    </a:p>
                  </a:txBody>
                  <a:tcPr marL="3800" marR="3800" marT="3800" marB="0" anchor="ctr">
                    <a:solidFill>
                      <a:srgbClr val="BBD6EE"/>
                    </a:solidFill>
                  </a:tcPr>
                </a:tc>
                <a:tc>
                  <a:txBody>
                    <a:bodyPr/>
                    <a:lstStyle/>
                    <a:p>
                      <a:pPr marL="0" marR="0" lvl="0" indent="0" algn="ctr" rtl="0">
                        <a:lnSpc>
                          <a:spcPct val="100000"/>
                        </a:lnSpc>
                        <a:spcBef>
                          <a:spcPts val="0"/>
                        </a:spcBef>
                        <a:spcAft>
                          <a:spcPts val="0"/>
                        </a:spcAft>
                        <a:buClr>
                          <a:schemeClr val="dk1"/>
                        </a:buClr>
                        <a:buSzPts val="2400"/>
                        <a:buFont typeface="Arial"/>
                        <a:buNone/>
                      </a:pPr>
                      <a:r>
                        <a:rPr lang="en-US" sz="2400" b="0" u="none" strike="noStrike" cap="none" dirty="0">
                          <a:latin typeface="Arial"/>
                          <a:ea typeface="Arial"/>
                          <a:cs typeface="Arial"/>
                          <a:sym typeface="Arial"/>
                        </a:rPr>
                        <a:t>At planting </a:t>
                      </a:r>
                      <a:endParaRPr sz="2400" b="0" u="none" strike="noStrike" cap="none" dirty="0">
                        <a:solidFill>
                          <a:srgbClr val="444444"/>
                        </a:solidFill>
                        <a:latin typeface="Arial"/>
                        <a:ea typeface="Arial"/>
                        <a:cs typeface="Arial"/>
                        <a:sym typeface="Arial"/>
                      </a:endParaRPr>
                    </a:p>
                  </a:txBody>
                  <a:tcPr marL="3800" marR="3800" marT="3800" marB="0" anchor="ctr">
                    <a:solidFill>
                      <a:srgbClr val="FFF2CC"/>
                    </a:solidFill>
                  </a:tcPr>
                </a:tc>
                <a:tc vMerge="1">
                  <a:txBody>
                    <a:bodyPr/>
                    <a:lstStyle/>
                    <a:p>
                      <a:endParaRPr lang="zh-CN"/>
                    </a:p>
                  </a:txBody>
                  <a:tcPr/>
                </a:tc>
                <a:extLst>
                  <a:ext uri="{0D108BD9-81ED-4DB2-BD59-A6C34878D82A}">
                    <a16:rowId xmlns:a16="http://schemas.microsoft.com/office/drawing/2014/main" xmlns="" val="10002"/>
                  </a:ext>
                </a:extLst>
              </a:tr>
              <a:tr h="624850">
                <a:tc>
                  <a:txBody>
                    <a:bodyPr/>
                    <a:lstStyle/>
                    <a:p>
                      <a:pPr marL="0" marR="0" lvl="0" indent="0" algn="ctr" rtl="0">
                        <a:spcBef>
                          <a:spcPts val="0"/>
                        </a:spcBef>
                        <a:spcAft>
                          <a:spcPts val="0"/>
                        </a:spcAft>
                        <a:buNone/>
                      </a:pPr>
                      <a:r>
                        <a:rPr lang="en-US" sz="2400" b="0" i="0" u="none" strike="noStrike" cap="none">
                          <a:solidFill>
                            <a:srgbClr val="000000"/>
                          </a:solidFill>
                          <a:latin typeface="Arial"/>
                          <a:ea typeface="Arial"/>
                          <a:cs typeface="Arial"/>
                          <a:sym typeface="Arial"/>
                        </a:rPr>
                        <a:t>Non-treated</a:t>
                      </a:r>
                      <a:endParaRPr/>
                    </a:p>
                  </a:txBody>
                  <a:tcPr marL="3800" marR="3800" marT="3800" marB="0" anchor="ctr">
                    <a:solidFill>
                      <a:srgbClr val="BBD6EE"/>
                    </a:solidFill>
                  </a:tcPr>
                </a:tc>
                <a:tc>
                  <a:txBody>
                    <a:bodyPr/>
                    <a:lstStyle/>
                    <a:p>
                      <a:pPr marL="0" marR="0" lvl="0" indent="0" algn="ctr" rtl="0">
                        <a:spcBef>
                          <a:spcPts val="0"/>
                        </a:spcBef>
                        <a:spcAft>
                          <a:spcPts val="0"/>
                        </a:spcAft>
                        <a:buNone/>
                      </a:pPr>
                      <a:r>
                        <a:rPr lang="en-US" sz="2400" b="0" i="0" u="none" strike="noStrike" cap="none" dirty="0">
                          <a:solidFill>
                            <a:schemeClr val="dk1"/>
                          </a:solidFill>
                          <a:latin typeface="Arial"/>
                          <a:ea typeface="Arial"/>
                          <a:cs typeface="Arial"/>
                          <a:sym typeface="Arial"/>
                        </a:rPr>
                        <a:t>NA</a:t>
                      </a:r>
                      <a:endParaRPr sz="2400" b="0" i="0" u="none" strike="noStrike" cap="none" dirty="0">
                        <a:solidFill>
                          <a:schemeClr val="dk1"/>
                        </a:solidFill>
                        <a:latin typeface="Arial"/>
                        <a:cs typeface="Arial"/>
                        <a:sym typeface="Arial"/>
                      </a:endParaRPr>
                    </a:p>
                  </a:txBody>
                  <a:tcPr marL="3800" marR="3800" marT="3800" marB="0" anchor="ctr">
                    <a:solidFill>
                      <a:srgbClr val="FFF2CC"/>
                    </a:solidFill>
                  </a:tcPr>
                </a:tc>
                <a:tc vMerge="1">
                  <a:txBody>
                    <a:bodyPr/>
                    <a:lstStyle/>
                    <a:p>
                      <a:endParaRPr lang="zh-CN"/>
                    </a:p>
                  </a:txBody>
                  <a:tcPr/>
                </a:tc>
                <a:extLst>
                  <a:ext uri="{0D108BD9-81ED-4DB2-BD59-A6C34878D82A}">
                    <a16:rowId xmlns:a16="http://schemas.microsoft.com/office/drawing/2014/main" xmlns="" val="10003"/>
                  </a:ext>
                </a:extLst>
              </a:tr>
              <a:tr h="606850">
                <a:tc>
                  <a:txBody>
                    <a:bodyPr/>
                    <a:lstStyle/>
                    <a:p>
                      <a:pPr marL="0" marR="0" lvl="0" indent="0" algn="ctr" rtl="0">
                        <a:spcBef>
                          <a:spcPts val="0"/>
                        </a:spcBef>
                        <a:spcAft>
                          <a:spcPts val="0"/>
                        </a:spcAft>
                        <a:buNone/>
                      </a:pPr>
                      <a:r>
                        <a:rPr lang="en-US" sz="2400" b="0" i="0" u="none" strike="noStrike" cap="none">
                          <a:solidFill>
                            <a:srgbClr val="000000"/>
                          </a:solidFill>
                          <a:latin typeface="Arial"/>
                          <a:ea typeface="Arial"/>
                          <a:cs typeface="Arial"/>
                          <a:sym typeface="Arial"/>
                        </a:rPr>
                        <a:t>Non-treated</a:t>
                      </a:r>
                      <a:endParaRPr/>
                    </a:p>
                  </a:txBody>
                  <a:tcPr marL="3800" marR="3800" marT="3800" marB="0" anchor="ctr">
                    <a:solidFill>
                      <a:srgbClr val="BBD6EE"/>
                    </a:solidFill>
                  </a:tcPr>
                </a:tc>
                <a:tc>
                  <a:txBody>
                    <a:bodyPr/>
                    <a:lstStyle/>
                    <a:p>
                      <a:pPr marL="0" marR="0" lvl="0" indent="0" algn="ctr" rtl="0">
                        <a:spcBef>
                          <a:spcPts val="0"/>
                        </a:spcBef>
                        <a:spcAft>
                          <a:spcPts val="0"/>
                        </a:spcAft>
                        <a:buNone/>
                      </a:pPr>
                      <a:r>
                        <a:rPr lang="en-US" sz="2400" b="0" i="0" u="none" strike="noStrike" cap="none" dirty="0">
                          <a:solidFill>
                            <a:schemeClr val="dk1"/>
                          </a:solidFill>
                          <a:latin typeface="Arial"/>
                          <a:ea typeface="Arial"/>
                          <a:cs typeface="Arial"/>
                          <a:sym typeface="Arial"/>
                        </a:rPr>
                        <a:t>NA</a:t>
                      </a:r>
                      <a:endParaRPr sz="2400" b="0" i="0" u="none" strike="noStrike" cap="none" dirty="0">
                        <a:solidFill>
                          <a:schemeClr val="dk1"/>
                        </a:solidFill>
                        <a:latin typeface="Arial"/>
                        <a:cs typeface="Arial"/>
                        <a:sym typeface="Arial"/>
                      </a:endParaRPr>
                    </a:p>
                  </a:txBody>
                  <a:tcPr marL="3800" marR="3800" marT="3800" marB="0" anchor="ctr">
                    <a:solidFill>
                      <a:srgbClr val="FFF2CC"/>
                    </a:solidFill>
                  </a:tcPr>
                </a:tc>
                <a:tc>
                  <a:txBody>
                    <a:bodyPr/>
                    <a:lstStyle/>
                    <a:p>
                      <a:pPr marL="0" marR="0" lvl="0" indent="0" algn="ctr" rtl="0">
                        <a:spcBef>
                          <a:spcPts val="0"/>
                        </a:spcBef>
                        <a:spcAft>
                          <a:spcPts val="0"/>
                        </a:spcAft>
                        <a:buNone/>
                      </a:pPr>
                      <a:r>
                        <a:rPr lang="en-US" sz="2400" b="0" i="0" u="none" strike="noStrike" cap="none" dirty="0">
                          <a:solidFill>
                            <a:schemeClr val="dk1"/>
                          </a:solidFill>
                          <a:latin typeface="Arial"/>
                          <a:ea typeface="Arial"/>
                          <a:cs typeface="Arial"/>
                          <a:sym typeface="Arial"/>
                        </a:rPr>
                        <a:t>NA</a:t>
                      </a:r>
                      <a:endParaRPr sz="2400" b="0" i="0" u="none" strike="noStrike" cap="none" dirty="0">
                        <a:solidFill>
                          <a:schemeClr val="dk1"/>
                        </a:solidFill>
                        <a:latin typeface="Arial"/>
                        <a:ea typeface="Arial"/>
                        <a:cs typeface="Arial"/>
                        <a:sym typeface="Arial"/>
                      </a:endParaRPr>
                    </a:p>
                  </a:txBody>
                  <a:tcPr marL="3800" marR="3800" marT="3800" marB="0" anchor="ctr">
                    <a:solidFill>
                      <a:srgbClr val="C4E0B2"/>
                    </a:solidFill>
                  </a:tcPr>
                </a:tc>
                <a:extLst>
                  <a:ext uri="{0D108BD9-81ED-4DB2-BD59-A6C34878D82A}">
                    <a16:rowId xmlns:a16="http://schemas.microsoft.com/office/drawing/2014/main" xmlns="" val="10004"/>
                  </a:ext>
                </a:extLst>
              </a:tr>
              <a:tr h="606850">
                <a:tc>
                  <a:txBody>
                    <a:bodyPr/>
                    <a:lstStyle/>
                    <a:p>
                      <a:pPr marL="0" marR="0" lvl="0" indent="0" algn="ctr" rtl="0">
                        <a:spcBef>
                          <a:spcPts val="0"/>
                        </a:spcBef>
                        <a:spcAft>
                          <a:spcPts val="0"/>
                        </a:spcAft>
                        <a:buNone/>
                      </a:pPr>
                      <a:r>
                        <a:rPr lang="en-US" sz="2400" b="0" i="0" u="none" strike="noStrike" cap="none" dirty="0">
                          <a:solidFill>
                            <a:srgbClr val="000000"/>
                          </a:solidFill>
                          <a:latin typeface="Arial"/>
                          <a:ea typeface="Arial"/>
                          <a:cs typeface="Arial"/>
                          <a:sym typeface="Arial"/>
                        </a:rPr>
                        <a:t>Stargus + Regalia</a:t>
                      </a:r>
                      <a:endParaRPr sz="2400" b="0" i="0" u="none" strike="noStrike" cap="none" dirty="0">
                        <a:solidFill>
                          <a:srgbClr val="000000"/>
                        </a:solidFill>
                        <a:latin typeface="Arial"/>
                        <a:ea typeface="Arial"/>
                        <a:cs typeface="Arial"/>
                        <a:sym typeface="Arial"/>
                      </a:endParaRPr>
                    </a:p>
                  </a:txBody>
                  <a:tcPr marL="3800" marR="3800" marT="3800" marB="0" anchor="ctr">
                    <a:solidFill>
                      <a:srgbClr val="2E75B5"/>
                    </a:solidFill>
                  </a:tcPr>
                </a:tc>
                <a:tc>
                  <a:txBody>
                    <a:bodyPr/>
                    <a:lstStyle/>
                    <a:p>
                      <a:pPr marL="0" marR="0" lvl="0" indent="0" algn="ctr" rtl="0">
                        <a:spcBef>
                          <a:spcPts val="0"/>
                        </a:spcBef>
                        <a:spcAft>
                          <a:spcPts val="0"/>
                        </a:spcAft>
                        <a:buNone/>
                      </a:pPr>
                      <a:r>
                        <a:rPr lang="en-US" sz="2400" b="0" i="0" u="none" strike="noStrike" cap="none" dirty="0">
                          <a:solidFill>
                            <a:srgbClr val="000000"/>
                          </a:solidFill>
                          <a:latin typeface="Arial"/>
                          <a:ea typeface="Arial"/>
                          <a:cs typeface="Arial"/>
                          <a:sym typeface="Arial"/>
                        </a:rPr>
                        <a:t>At planting and at emergence* </a:t>
                      </a:r>
                      <a:endParaRPr sz="1100" b="0" dirty="0"/>
                    </a:p>
                  </a:txBody>
                  <a:tcPr marL="3800" marR="3800" marT="3800" marB="0" anchor="ctr">
                    <a:solidFill>
                      <a:srgbClr val="FFD966"/>
                    </a:solidFill>
                  </a:tcPr>
                </a:tc>
                <a:tc>
                  <a:txBody>
                    <a:bodyPr/>
                    <a:lstStyle/>
                    <a:p>
                      <a:pPr marL="0" marR="0" lvl="0" indent="0" algn="ctr" rtl="0">
                        <a:lnSpc>
                          <a:spcPct val="100000"/>
                        </a:lnSpc>
                        <a:spcBef>
                          <a:spcPts val="0"/>
                        </a:spcBef>
                        <a:spcAft>
                          <a:spcPts val="0"/>
                        </a:spcAft>
                        <a:buClr>
                          <a:schemeClr val="dk1"/>
                        </a:buClr>
                        <a:buSzPts val="2400"/>
                        <a:buFont typeface="Arial"/>
                        <a:buNone/>
                      </a:pPr>
                      <a:r>
                        <a:rPr lang="en-US" sz="2400" b="0" u="none" strike="noStrike" cap="none" dirty="0">
                          <a:solidFill>
                            <a:schemeClr val="dk1"/>
                          </a:solidFill>
                          <a:latin typeface="Arial"/>
                          <a:ea typeface="Arial"/>
                          <a:cs typeface="Arial"/>
                          <a:sym typeface="Arial"/>
                        </a:rPr>
                        <a:t>20 g/foot</a:t>
                      </a:r>
                      <a:endParaRPr dirty="0"/>
                    </a:p>
                  </a:txBody>
                  <a:tcPr marL="3800" marR="3800" marT="3800" marB="0" anchor="ctr">
                    <a:solidFill>
                      <a:srgbClr val="548135"/>
                    </a:solidFill>
                  </a:tcPr>
                </a:tc>
                <a:extLst>
                  <a:ext uri="{0D108BD9-81ED-4DB2-BD59-A6C34878D82A}">
                    <a16:rowId xmlns:a16="http://schemas.microsoft.com/office/drawing/2014/main" xmlns="" val="10005"/>
                  </a:ext>
                </a:extLst>
              </a:tr>
            </a:tbl>
          </a:graphicData>
        </a:graphic>
      </p:graphicFrame>
      <p:sp>
        <p:nvSpPr>
          <p:cNvPr id="2" name="文本框 1">
            <a:extLst>
              <a:ext uri="{FF2B5EF4-FFF2-40B4-BE49-F238E27FC236}">
                <a16:creationId xmlns:a16="http://schemas.microsoft.com/office/drawing/2014/main" xmlns="" id="{A19A459F-443F-43DD-AFBC-9A43CD7869E9}"/>
              </a:ext>
            </a:extLst>
          </p:cNvPr>
          <p:cNvSpPr txBox="1"/>
          <p:nvPr/>
        </p:nvSpPr>
        <p:spPr>
          <a:xfrm>
            <a:off x="1441805" y="5700011"/>
            <a:ext cx="5509260" cy="338554"/>
          </a:xfrm>
          <a:prstGeom prst="rect">
            <a:avLst/>
          </a:prstGeom>
          <a:noFill/>
        </p:spPr>
        <p:txBody>
          <a:bodyPr wrap="square" rtlCol="0">
            <a:spAutoFit/>
          </a:bodyPr>
          <a:lstStyle/>
          <a:p>
            <a:r>
              <a:rPr lang="en-US" altLang="zh-CN" sz="1600" dirty="0"/>
              <a:t>*: by different strategies </a:t>
            </a:r>
            <a:endParaRPr lang="zh-CN" altLang="en-US" sz="1600" dirty="0"/>
          </a:p>
        </p:txBody>
      </p:sp>
      <p:sp>
        <p:nvSpPr>
          <p:cNvPr id="3" name="左大括号 2">
            <a:extLst>
              <a:ext uri="{FF2B5EF4-FFF2-40B4-BE49-F238E27FC236}">
                <a16:creationId xmlns:a16="http://schemas.microsoft.com/office/drawing/2014/main" xmlns="" id="{AAC46610-5237-4366-A755-B8600092B58E}"/>
              </a:ext>
            </a:extLst>
          </p:cNvPr>
          <p:cNvSpPr/>
          <p:nvPr/>
        </p:nvSpPr>
        <p:spPr>
          <a:xfrm>
            <a:off x="994410" y="2429981"/>
            <a:ext cx="280198" cy="20116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矩形 4">
            <a:extLst>
              <a:ext uri="{FF2B5EF4-FFF2-40B4-BE49-F238E27FC236}">
                <a16:creationId xmlns:a16="http://schemas.microsoft.com/office/drawing/2014/main" xmlns="" id="{0605C6AD-B130-4F21-A031-1791B09D3534}"/>
              </a:ext>
            </a:extLst>
          </p:cNvPr>
          <p:cNvSpPr/>
          <p:nvPr/>
        </p:nvSpPr>
        <p:spPr>
          <a:xfrm>
            <a:off x="994411" y="2284207"/>
            <a:ext cx="286553" cy="227937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a:t>2019</a:t>
            </a:r>
            <a:endParaRPr lang="zh-CN" altLang="en-US" sz="1800" dirty="0"/>
          </a:p>
        </p:txBody>
      </p:sp>
      <p:sp>
        <p:nvSpPr>
          <p:cNvPr id="12" name="矩形 11">
            <a:extLst>
              <a:ext uri="{FF2B5EF4-FFF2-40B4-BE49-F238E27FC236}">
                <a16:creationId xmlns:a16="http://schemas.microsoft.com/office/drawing/2014/main" xmlns="" id="{6D9F2908-F864-45EA-9E5D-C38CCD6D05AA}"/>
              </a:ext>
            </a:extLst>
          </p:cNvPr>
          <p:cNvSpPr/>
          <p:nvPr/>
        </p:nvSpPr>
        <p:spPr>
          <a:xfrm>
            <a:off x="354216" y="2284206"/>
            <a:ext cx="280198" cy="306730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a:solidFill>
                  <a:schemeClr val="tx1"/>
                </a:solidFill>
              </a:rPr>
              <a:t>2020</a:t>
            </a:r>
            <a:endParaRPr lang="zh-CN" altLang="en-US" sz="18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a:stretch>
        </a:blip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B6E218B4-BBB8-4565-B763-703EB32E4AEE}"/>
              </a:ext>
            </a:extLst>
          </p:cNvPr>
          <p:cNvPicPr>
            <a:picLocks noChangeAspect="1"/>
          </p:cNvPicPr>
          <p:nvPr/>
        </p:nvPicPr>
        <p:blipFill>
          <a:blip r:embed="rId4"/>
          <a:stretch>
            <a:fillRect/>
          </a:stretch>
        </p:blipFill>
        <p:spPr>
          <a:xfrm>
            <a:off x="1290444" y="847932"/>
            <a:ext cx="9609524" cy="4980952"/>
          </a:xfrm>
          <a:prstGeom prst="rect">
            <a:avLst/>
          </a:prstGeom>
        </p:spPr>
      </p:pic>
      <p:sp>
        <p:nvSpPr>
          <p:cNvPr id="11" name="矩形: 圆角 10">
            <a:extLst>
              <a:ext uri="{FF2B5EF4-FFF2-40B4-BE49-F238E27FC236}">
                <a16:creationId xmlns:a16="http://schemas.microsoft.com/office/drawing/2014/main" xmlns="" id="{983D3E88-7DAC-41C3-97C0-CAD8EEC1F848}"/>
              </a:ext>
            </a:extLst>
          </p:cNvPr>
          <p:cNvSpPr/>
          <p:nvPr/>
        </p:nvSpPr>
        <p:spPr>
          <a:xfrm>
            <a:off x="1284907" y="4780829"/>
            <a:ext cx="2071881" cy="934513"/>
          </a:xfrm>
          <a:prstGeom prst="round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圆角 11">
            <a:extLst>
              <a:ext uri="{FF2B5EF4-FFF2-40B4-BE49-F238E27FC236}">
                <a16:creationId xmlns:a16="http://schemas.microsoft.com/office/drawing/2014/main" xmlns="" id="{49B645BC-197B-4645-8839-70E6EF19E583}"/>
              </a:ext>
            </a:extLst>
          </p:cNvPr>
          <p:cNvSpPr/>
          <p:nvPr/>
        </p:nvSpPr>
        <p:spPr>
          <a:xfrm>
            <a:off x="1284908" y="847932"/>
            <a:ext cx="2176463" cy="823382"/>
          </a:xfrm>
          <a:prstGeom prst="roundRect">
            <a:avLst/>
          </a:prstGeom>
          <a:solidFill>
            <a:srgbClr val="7030A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圆角 12">
            <a:extLst>
              <a:ext uri="{FF2B5EF4-FFF2-40B4-BE49-F238E27FC236}">
                <a16:creationId xmlns:a16="http://schemas.microsoft.com/office/drawing/2014/main" xmlns="" id="{FA5B7E2A-53C3-4222-8D38-E2CD6872BA95}"/>
              </a:ext>
            </a:extLst>
          </p:cNvPr>
          <p:cNvSpPr/>
          <p:nvPr/>
        </p:nvSpPr>
        <p:spPr>
          <a:xfrm>
            <a:off x="1284909" y="1661149"/>
            <a:ext cx="2176461" cy="640672"/>
          </a:xfrm>
          <a:prstGeom prst="round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圆角 13">
            <a:extLst>
              <a:ext uri="{FF2B5EF4-FFF2-40B4-BE49-F238E27FC236}">
                <a16:creationId xmlns:a16="http://schemas.microsoft.com/office/drawing/2014/main" xmlns="" id="{832AAFE1-FBD0-43CF-A4C7-DDE8C826BEE1}"/>
              </a:ext>
            </a:extLst>
          </p:cNvPr>
          <p:cNvSpPr/>
          <p:nvPr/>
        </p:nvSpPr>
        <p:spPr>
          <a:xfrm>
            <a:off x="1284909" y="2374928"/>
            <a:ext cx="2053182" cy="760440"/>
          </a:xfrm>
          <a:prstGeom prst="roundRect">
            <a:avLst/>
          </a:prstGeom>
          <a:solidFill>
            <a:srgbClr val="46F85B">
              <a:alpha val="2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圆角 14">
            <a:extLst>
              <a:ext uri="{FF2B5EF4-FFF2-40B4-BE49-F238E27FC236}">
                <a16:creationId xmlns:a16="http://schemas.microsoft.com/office/drawing/2014/main" xmlns="" id="{A787790F-89AC-4102-BB87-9F71F0E420AB}"/>
              </a:ext>
            </a:extLst>
          </p:cNvPr>
          <p:cNvSpPr/>
          <p:nvPr/>
        </p:nvSpPr>
        <p:spPr>
          <a:xfrm>
            <a:off x="1284909" y="3135367"/>
            <a:ext cx="2053181" cy="745511"/>
          </a:xfrm>
          <a:prstGeom prst="round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矩形: 圆角 15">
            <a:extLst>
              <a:ext uri="{FF2B5EF4-FFF2-40B4-BE49-F238E27FC236}">
                <a16:creationId xmlns:a16="http://schemas.microsoft.com/office/drawing/2014/main" xmlns="" id="{3850CB84-9BB1-41B6-81F8-5B6ABAAAABC4}"/>
              </a:ext>
            </a:extLst>
          </p:cNvPr>
          <p:cNvSpPr/>
          <p:nvPr/>
        </p:nvSpPr>
        <p:spPr>
          <a:xfrm>
            <a:off x="1309143" y="3977803"/>
            <a:ext cx="2028947" cy="824659"/>
          </a:xfrm>
          <a:prstGeom prst="roundRect">
            <a:avLst/>
          </a:prstGeom>
          <a:solidFill>
            <a:schemeClr val="accent4">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矩形: 圆角 16">
            <a:extLst>
              <a:ext uri="{FF2B5EF4-FFF2-40B4-BE49-F238E27FC236}">
                <a16:creationId xmlns:a16="http://schemas.microsoft.com/office/drawing/2014/main" xmlns="" id="{F26D5FE2-6F2E-480D-BB91-18D1B0ECA98C}"/>
              </a:ext>
            </a:extLst>
          </p:cNvPr>
          <p:cNvSpPr/>
          <p:nvPr/>
        </p:nvSpPr>
        <p:spPr>
          <a:xfrm>
            <a:off x="3848064" y="3135368"/>
            <a:ext cx="1776029" cy="640672"/>
          </a:xfrm>
          <a:prstGeom prst="round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圆角 17">
            <a:extLst>
              <a:ext uri="{FF2B5EF4-FFF2-40B4-BE49-F238E27FC236}">
                <a16:creationId xmlns:a16="http://schemas.microsoft.com/office/drawing/2014/main" xmlns="" id="{4AF3184D-811B-4734-92C5-4AEFFC3D10D6}"/>
              </a:ext>
            </a:extLst>
          </p:cNvPr>
          <p:cNvSpPr/>
          <p:nvPr/>
        </p:nvSpPr>
        <p:spPr>
          <a:xfrm>
            <a:off x="6194068" y="1555881"/>
            <a:ext cx="1776029" cy="640672"/>
          </a:xfrm>
          <a:prstGeom prst="round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矩形: 圆角 18">
            <a:extLst>
              <a:ext uri="{FF2B5EF4-FFF2-40B4-BE49-F238E27FC236}">
                <a16:creationId xmlns:a16="http://schemas.microsoft.com/office/drawing/2014/main" xmlns="" id="{F1DC7602-DE7B-4F10-B8F2-5753EF5CBA69}"/>
              </a:ext>
            </a:extLst>
          </p:cNvPr>
          <p:cNvSpPr/>
          <p:nvPr/>
        </p:nvSpPr>
        <p:spPr>
          <a:xfrm>
            <a:off x="8438536" y="915209"/>
            <a:ext cx="1933900" cy="640672"/>
          </a:xfrm>
          <a:prstGeom prst="round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矩形: 圆角 19">
            <a:extLst>
              <a:ext uri="{FF2B5EF4-FFF2-40B4-BE49-F238E27FC236}">
                <a16:creationId xmlns:a16="http://schemas.microsoft.com/office/drawing/2014/main" xmlns="" id="{C435AE90-0FF6-48F7-8C84-C29EA3E48259}"/>
              </a:ext>
            </a:extLst>
          </p:cNvPr>
          <p:cNvSpPr/>
          <p:nvPr/>
        </p:nvSpPr>
        <p:spPr>
          <a:xfrm>
            <a:off x="3988904" y="1555881"/>
            <a:ext cx="1776029" cy="640672"/>
          </a:xfrm>
          <a:prstGeom prst="roundRect">
            <a:avLst/>
          </a:prstGeom>
          <a:solidFill>
            <a:schemeClr val="accent4">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矩形: 圆角 20">
            <a:extLst>
              <a:ext uri="{FF2B5EF4-FFF2-40B4-BE49-F238E27FC236}">
                <a16:creationId xmlns:a16="http://schemas.microsoft.com/office/drawing/2014/main" xmlns="" id="{5D06F982-0619-4011-9180-A4CA31573774}"/>
              </a:ext>
            </a:extLst>
          </p:cNvPr>
          <p:cNvSpPr/>
          <p:nvPr/>
        </p:nvSpPr>
        <p:spPr>
          <a:xfrm>
            <a:off x="6090587" y="4161790"/>
            <a:ext cx="1879510" cy="726018"/>
          </a:xfrm>
          <a:prstGeom prst="roundRect">
            <a:avLst/>
          </a:prstGeom>
          <a:solidFill>
            <a:schemeClr val="accent4">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矩形: 圆角 21">
            <a:extLst>
              <a:ext uri="{FF2B5EF4-FFF2-40B4-BE49-F238E27FC236}">
                <a16:creationId xmlns:a16="http://schemas.microsoft.com/office/drawing/2014/main" xmlns="" id="{640CE1AA-FF65-4E4D-8DEA-C7FA2B84F278}"/>
              </a:ext>
            </a:extLst>
          </p:cNvPr>
          <p:cNvSpPr/>
          <p:nvPr/>
        </p:nvSpPr>
        <p:spPr>
          <a:xfrm>
            <a:off x="8517471" y="2494696"/>
            <a:ext cx="1933900" cy="767512"/>
          </a:xfrm>
          <a:prstGeom prst="roundRect">
            <a:avLst/>
          </a:prstGeom>
          <a:solidFill>
            <a:schemeClr val="accent4">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圆角 22">
            <a:extLst>
              <a:ext uri="{FF2B5EF4-FFF2-40B4-BE49-F238E27FC236}">
                <a16:creationId xmlns:a16="http://schemas.microsoft.com/office/drawing/2014/main" xmlns="" id="{BD19A56D-88CB-4EF1-9492-F7D6C2CB4F0C}"/>
              </a:ext>
            </a:extLst>
          </p:cNvPr>
          <p:cNvSpPr/>
          <p:nvPr/>
        </p:nvSpPr>
        <p:spPr>
          <a:xfrm>
            <a:off x="3988904" y="915209"/>
            <a:ext cx="1776029" cy="640672"/>
          </a:xfrm>
          <a:prstGeom prst="round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矩形: 圆角 23">
            <a:extLst>
              <a:ext uri="{FF2B5EF4-FFF2-40B4-BE49-F238E27FC236}">
                <a16:creationId xmlns:a16="http://schemas.microsoft.com/office/drawing/2014/main" xmlns="" id="{5CEFA828-B820-414E-BBC5-CDCCBB32584F}"/>
              </a:ext>
            </a:extLst>
          </p:cNvPr>
          <p:cNvSpPr/>
          <p:nvPr/>
        </p:nvSpPr>
        <p:spPr>
          <a:xfrm>
            <a:off x="5981661" y="4869739"/>
            <a:ext cx="1988436" cy="726018"/>
          </a:xfrm>
          <a:prstGeom prst="round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矩形: 圆角 24">
            <a:extLst>
              <a:ext uri="{FF2B5EF4-FFF2-40B4-BE49-F238E27FC236}">
                <a16:creationId xmlns:a16="http://schemas.microsoft.com/office/drawing/2014/main" xmlns="" id="{9C80E59F-07F4-438B-8E12-85528AC82C72}"/>
              </a:ext>
            </a:extLst>
          </p:cNvPr>
          <p:cNvSpPr/>
          <p:nvPr/>
        </p:nvSpPr>
        <p:spPr>
          <a:xfrm>
            <a:off x="8438536" y="4912411"/>
            <a:ext cx="2012835" cy="767511"/>
          </a:xfrm>
          <a:prstGeom prst="round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矩形: 圆角 25">
            <a:extLst>
              <a:ext uri="{FF2B5EF4-FFF2-40B4-BE49-F238E27FC236}">
                <a16:creationId xmlns:a16="http://schemas.microsoft.com/office/drawing/2014/main" xmlns="" id="{00A452F1-252D-4823-A102-F8F7ADC54C36}"/>
              </a:ext>
            </a:extLst>
          </p:cNvPr>
          <p:cNvSpPr/>
          <p:nvPr/>
        </p:nvSpPr>
        <p:spPr>
          <a:xfrm>
            <a:off x="3848064" y="2516889"/>
            <a:ext cx="1776029" cy="640672"/>
          </a:xfrm>
          <a:prstGeom prst="roundRect">
            <a:avLst/>
          </a:prstGeom>
          <a:solidFill>
            <a:srgbClr val="46F85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圆角 26">
            <a:extLst>
              <a:ext uri="{FF2B5EF4-FFF2-40B4-BE49-F238E27FC236}">
                <a16:creationId xmlns:a16="http://schemas.microsoft.com/office/drawing/2014/main" xmlns="" id="{A3E70CBB-805D-45A0-B4E5-2125124456DD}"/>
              </a:ext>
            </a:extLst>
          </p:cNvPr>
          <p:cNvSpPr/>
          <p:nvPr/>
        </p:nvSpPr>
        <p:spPr>
          <a:xfrm>
            <a:off x="6194068" y="915209"/>
            <a:ext cx="1776029" cy="640672"/>
          </a:xfrm>
          <a:prstGeom prst="roundRect">
            <a:avLst/>
          </a:prstGeom>
          <a:solidFill>
            <a:srgbClr val="46F85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矩形: 圆角 27">
            <a:extLst>
              <a:ext uri="{FF2B5EF4-FFF2-40B4-BE49-F238E27FC236}">
                <a16:creationId xmlns:a16="http://schemas.microsoft.com/office/drawing/2014/main" xmlns="" id="{A51A1F8D-6A74-4EFB-9EE0-93ACFCB7A1E4}"/>
              </a:ext>
            </a:extLst>
          </p:cNvPr>
          <p:cNvSpPr/>
          <p:nvPr/>
        </p:nvSpPr>
        <p:spPr>
          <a:xfrm>
            <a:off x="8517470" y="3202644"/>
            <a:ext cx="1933900" cy="767511"/>
          </a:xfrm>
          <a:prstGeom prst="roundRect">
            <a:avLst/>
          </a:prstGeom>
          <a:solidFill>
            <a:srgbClr val="46F85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矩形: 圆角 28">
            <a:extLst>
              <a:ext uri="{FF2B5EF4-FFF2-40B4-BE49-F238E27FC236}">
                <a16:creationId xmlns:a16="http://schemas.microsoft.com/office/drawing/2014/main" xmlns="" id="{CC415DA0-7E8B-4187-9EF8-5734A39AEEE9}"/>
              </a:ext>
            </a:extLst>
          </p:cNvPr>
          <p:cNvSpPr/>
          <p:nvPr/>
        </p:nvSpPr>
        <p:spPr>
          <a:xfrm>
            <a:off x="3758082" y="4133569"/>
            <a:ext cx="1776029" cy="640672"/>
          </a:xfrm>
          <a:prstGeom prst="round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矩形: 圆角 29">
            <a:extLst>
              <a:ext uri="{FF2B5EF4-FFF2-40B4-BE49-F238E27FC236}">
                <a16:creationId xmlns:a16="http://schemas.microsoft.com/office/drawing/2014/main" xmlns="" id="{764B7E81-8D09-4C5A-AA7D-F521B31684F2}"/>
              </a:ext>
            </a:extLst>
          </p:cNvPr>
          <p:cNvSpPr/>
          <p:nvPr/>
        </p:nvSpPr>
        <p:spPr>
          <a:xfrm>
            <a:off x="6087864" y="2494695"/>
            <a:ext cx="1879510" cy="662865"/>
          </a:xfrm>
          <a:prstGeom prst="round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矩形: 圆角 30">
            <a:extLst>
              <a:ext uri="{FF2B5EF4-FFF2-40B4-BE49-F238E27FC236}">
                <a16:creationId xmlns:a16="http://schemas.microsoft.com/office/drawing/2014/main" xmlns="" id="{2AE55E92-B518-4957-A963-9AF8D2EFBCFF}"/>
              </a:ext>
            </a:extLst>
          </p:cNvPr>
          <p:cNvSpPr/>
          <p:nvPr/>
        </p:nvSpPr>
        <p:spPr>
          <a:xfrm>
            <a:off x="8438536" y="1500050"/>
            <a:ext cx="1933900" cy="640672"/>
          </a:xfrm>
          <a:prstGeom prst="round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矩形: 圆角 31">
            <a:extLst>
              <a:ext uri="{FF2B5EF4-FFF2-40B4-BE49-F238E27FC236}">
                <a16:creationId xmlns:a16="http://schemas.microsoft.com/office/drawing/2014/main" xmlns="" id="{555CB493-E039-473C-A50A-01EC7860FCDC}"/>
              </a:ext>
            </a:extLst>
          </p:cNvPr>
          <p:cNvSpPr/>
          <p:nvPr/>
        </p:nvSpPr>
        <p:spPr>
          <a:xfrm>
            <a:off x="3660160" y="4811434"/>
            <a:ext cx="1853062" cy="726018"/>
          </a:xfrm>
          <a:prstGeom prst="roundRect">
            <a:avLst/>
          </a:prstGeom>
          <a:solidFill>
            <a:srgbClr val="7030A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矩形: 圆角 32">
            <a:extLst>
              <a:ext uri="{FF2B5EF4-FFF2-40B4-BE49-F238E27FC236}">
                <a16:creationId xmlns:a16="http://schemas.microsoft.com/office/drawing/2014/main" xmlns="" id="{D8D29DB6-85D1-4E9B-B88B-F0C34A468E12}"/>
              </a:ext>
            </a:extLst>
          </p:cNvPr>
          <p:cNvSpPr/>
          <p:nvPr/>
        </p:nvSpPr>
        <p:spPr>
          <a:xfrm>
            <a:off x="5981661" y="3157560"/>
            <a:ext cx="1985713" cy="685756"/>
          </a:xfrm>
          <a:prstGeom prst="roundRect">
            <a:avLst/>
          </a:prstGeom>
          <a:solidFill>
            <a:srgbClr val="7030A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矩形: 圆角 33">
            <a:extLst>
              <a:ext uri="{FF2B5EF4-FFF2-40B4-BE49-F238E27FC236}">
                <a16:creationId xmlns:a16="http://schemas.microsoft.com/office/drawing/2014/main" xmlns="" id="{BCCF6D9C-43F0-4DA5-86F6-62850BF95FD9}"/>
              </a:ext>
            </a:extLst>
          </p:cNvPr>
          <p:cNvSpPr/>
          <p:nvPr/>
        </p:nvSpPr>
        <p:spPr>
          <a:xfrm>
            <a:off x="8438536" y="4222230"/>
            <a:ext cx="1933900" cy="665577"/>
          </a:xfrm>
          <a:prstGeom prst="roundRect">
            <a:avLst/>
          </a:prstGeom>
          <a:solidFill>
            <a:srgbClr val="7030A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36" name="Google Shape;97;p7" descr="MAINE_crest289_4c.eps">
            <a:extLst>
              <a:ext uri="{FF2B5EF4-FFF2-40B4-BE49-F238E27FC236}">
                <a16:creationId xmlns:a16="http://schemas.microsoft.com/office/drawing/2014/main" xmlns="" id="{B9CDDD2B-548C-4C9F-B20D-4D640183EB0F}"/>
              </a:ext>
            </a:extLst>
          </p:cNvPr>
          <p:cNvPicPr preferRelativeResize="0"/>
          <p:nvPr/>
        </p:nvPicPr>
        <p:blipFill rotWithShape="1">
          <a:blip r:embed="rId5">
            <a:alphaModFix/>
          </a:blip>
          <a:srcRect/>
          <a:stretch/>
        </p:blipFill>
        <p:spPr>
          <a:xfrm>
            <a:off x="11393965" y="75681"/>
            <a:ext cx="496041" cy="667897"/>
          </a:xfrm>
          <a:prstGeom prst="rect">
            <a:avLst/>
          </a:prstGeom>
          <a:noFill/>
          <a:ln>
            <a:noFill/>
          </a:ln>
        </p:spPr>
      </p:pic>
      <p:sp>
        <p:nvSpPr>
          <p:cNvPr id="37" name="Google Shape;98;p7">
            <a:extLst>
              <a:ext uri="{FF2B5EF4-FFF2-40B4-BE49-F238E27FC236}">
                <a16:creationId xmlns:a16="http://schemas.microsoft.com/office/drawing/2014/main" xmlns="" id="{A1CCAE15-EB51-42C7-BB6A-0207040C28CC}"/>
              </a:ext>
            </a:extLst>
          </p:cNvPr>
          <p:cNvSpPr txBox="1"/>
          <p:nvPr/>
        </p:nvSpPr>
        <p:spPr>
          <a:xfrm>
            <a:off x="305433" y="75681"/>
            <a:ext cx="4057893"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lt1"/>
                </a:solidFill>
                <a:latin typeface="Arial"/>
                <a:ea typeface="Arial"/>
                <a:cs typeface="Arial"/>
                <a:sym typeface="Arial"/>
              </a:rPr>
              <a:t>Field trial</a:t>
            </a:r>
            <a:endParaRPr dirty="0"/>
          </a:p>
        </p:txBody>
      </p:sp>
      <p:sp>
        <p:nvSpPr>
          <p:cNvPr id="38" name="文本框 37">
            <a:extLst>
              <a:ext uri="{FF2B5EF4-FFF2-40B4-BE49-F238E27FC236}">
                <a16:creationId xmlns:a16="http://schemas.microsoft.com/office/drawing/2014/main" xmlns="" id="{62EB1370-9E5B-41C6-A177-9E0FEE3DE7FE}"/>
              </a:ext>
            </a:extLst>
          </p:cNvPr>
          <p:cNvSpPr txBox="1"/>
          <p:nvPr/>
        </p:nvSpPr>
        <p:spPr>
          <a:xfrm>
            <a:off x="1284909" y="5763805"/>
            <a:ext cx="4228313" cy="307777"/>
          </a:xfrm>
          <a:prstGeom prst="rect">
            <a:avLst/>
          </a:prstGeom>
          <a:noFill/>
        </p:spPr>
        <p:txBody>
          <a:bodyPr wrap="square" rtlCol="0">
            <a:spAutoFit/>
          </a:bodyPr>
          <a:lstStyle/>
          <a:p>
            <a:r>
              <a:rPr lang="en-US" altLang="zh-CN" dirty="0"/>
              <a:t>*Photo was taken at 2 months after planting </a:t>
            </a:r>
            <a:endParaRPr lang="zh-CN" altLang="en-US" dirty="0"/>
          </a:p>
        </p:txBody>
      </p:sp>
      <p:sp>
        <p:nvSpPr>
          <p:cNvPr id="43" name="文本框 42">
            <a:extLst>
              <a:ext uri="{FF2B5EF4-FFF2-40B4-BE49-F238E27FC236}">
                <a16:creationId xmlns:a16="http://schemas.microsoft.com/office/drawing/2014/main" xmlns="" id="{9215BFC6-475F-4F19-8187-8D2C5FB70CB6}"/>
              </a:ext>
            </a:extLst>
          </p:cNvPr>
          <p:cNvSpPr txBox="1"/>
          <p:nvPr/>
        </p:nvSpPr>
        <p:spPr>
          <a:xfrm>
            <a:off x="1284908" y="1752175"/>
            <a:ext cx="1469885" cy="646331"/>
          </a:xfrm>
          <a:prstGeom prst="rect">
            <a:avLst/>
          </a:prstGeom>
          <a:noFill/>
        </p:spPr>
        <p:txBody>
          <a:bodyPr wrap="square">
            <a:spAutoFit/>
          </a:bodyPr>
          <a:lstStyle/>
          <a:p>
            <a:r>
              <a:rPr lang="en-US" altLang="zh-CN" sz="1800" dirty="0">
                <a:solidFill>
                  <a:schemeClr val="bg1"/>
                </a:solidFill>
              </a:rPr>
              <a:t>NT</a:t>
            </a:r>
          </a:p>
          <a:p>
            <a:pPr algn="ctr"/>
            <a:r>
              <a:rPr lang="en-US" altLang="zh-CN" sz="1800" dirty="0"/>
              <a:t> </a:t>
            </a:r>
          </a:p>
        </p:txBody>
      </p:sp>
      <p:sp>
        <p:nvSpPr>
          <p:cNvPr id="44" name="文本框 43">
            <a:extLst>
              <a:ext uri="{FF2B5EF4-FFF2-40B4-BE49-F238E27FC236}">
                <a16:creationId xmlns:a16="http://schemas.microsoft.com/office/drawing/2014/main" xmlns="" id="{F06E0CD9-FEF4-46DB-AB2C-DE846EC705F6}"/>
              </a:ext>
            </a:extLst>
          </p:cNvPr>
          <p:cNvSpPr txBox="1"/>
          <p:nvPr/>
        </p:nvSpPr>
        <p:spPr>
          <a:xfrm>
            <a:off x="1209951" y="1152763"/>
            <a:ext cx="1457681" cy="369332"/>
          </a:xfrm>
          <a:prstGeom prst="rect">
            <a:avLst/>
          </a:prstGeom>
          <a:noFill/>
        </p:spPr>
        <p:txBody>
          <a:bodyPr wrap="square">
            <a:spAutoFit/>
          </a:bodyPr>
          <a:lstStyle/>
          <a:p>
            <a:r>
              <a:rPr lang="en-US" altLang="zh-CN" sz="1800" dirty="0">
                <a:solidFill>
                  <a:schemeClr val="bg1"/>
                </a:solidFill>
              </a:rPr>
              <a:t>NTNI</a:t>
            </a:r>
            <a:endParaRPr lang="zh-CN" altLang="en-US" sz="1800" dirty="0">
              <a:solidFill>
                <a:schemeClr val="bg1"/>
              </a:solidFill>
            </a:endParaRPr>
          </a:p>
        </p:txBody>
      </p:sp>
      <p:sp>
        <p:nvSpPr>
          <p:cNvPr id="58" name="文本框 57">
            <a:extLst>
              <a:ext uri="{FF2B5EF4-FFF2-40B4-BE49-F238E27FC236}">
                <a16:creationId xmlns:a16="http://schemas.microsoft.com/office/drawing/2014/main" xmlns="" id="{4C9C735F-89F3-4191-B5A9-4EB311B8F557}"/>
              </a:ext>
            </a:extLst>
          </p:cNvPr>
          <p:cNvSpPr txBox="1"/>
          <p:nvPr/>
        </p:nvSpPr>
        <p:spPr>
          <a:xfrm>
            <a:off x="481214" y="6259099"/>
            <a:ext cx="7029450" cy="523220"/>
          </a:xfrm>
          <a:prstGeom prst="rect">
            <a:avLst/>
          </a:prstGeom>
          <a:noFill/>
        </p:spPr>
        <p:txBody>
          <a:bodyPr wrap="square" rtlCol="0">
            <a:spAutoFit/>
          </a:bodyPr>
          <a:lstStyle/>
          <a:p>
            <a:r>
              <a:rPr lang="en-US" altLang="zh-CN" dirty="0">
                <a:solidFill>
                  <a:schemeClr val="bg1"/>
                </a:solidFill>
              </a:rPr>
              <a:t>*SRS: Stargus + Regalia at planting, Stargus at emergence</a:t>
            </a:r>
          </a:p>
          <a:p>
            <a:r>
              <a:rPr lang="en-US" altLang="zh-CN" dirty="0">
                <a:solidFill>
                  <a:schemeClr val="bg1"/>
                </a:solidFill>
              </a:rPr>
              <a:t>  SRR: Stargus + Regalia at planting, Regalia at emergence</a:t>
            </a:r>
            <a:endParaRPr lang="zh-CN" altLang="en-US" dirty="0">
              <a:solidFill>
                <a:schemeClr val="bg1"/>
              </a:solidFill>
            </a:endParaRPr>
          </a:p>
        </p:txBody>
      </p:sp>
      <p:sp>
        <p:nvSpPr>
          <p:cNvPr id="50" name="文本框 49">
            <a:extLst>
              <a:ext uri="{FF2B5EF4-FFF2-40B4-BE49-F238E27FC236}">
                <a16:creationId xmlns:a16="http://schemas.microsoft.com/office/drawing/2014/main" xmlns="" id="{3A730F64-7611-480D-A340-18827854F84D}"/>
              </a:ext>
            </a:extLst>
          </p:cNvPr>
          <p:cNvSpPr txBox="1"/>
          <p:nvPr/>
        </p:nvSpPr>
        <p:spPr>
          <a:xfrm>
            <a:off x="1258640" y="2601242"/>
            <a:ext cx="1469885" cy="646331"/>
          </a:xfrm>
          <a:prstGeom prst="rect">
            <a:avLst/>
          </a:prstGeom>
          <a:noFill/>
        </p:spPr>
        <p:txBody>
          <a:bodyPr wrap="square">
            <a:spAutoFit/>
          </a:bodyPr>
          <a:lstStyle/>
          <a:p>
            <a:r>
              <a:rPr lang="en-US" altLang="zh-CN" sz="1800" dirty="0">
                <a:solidFill>
                  <a:schemeClr val="bg1"/>
                </a:solidFill>
              </a:rPr>
              <a:t>SRS</a:t>
            </a:r>
          </a:p>
          <a:p>
            <a:pPr algn="ctr"/>
            <a:r>
              <a:rPr lang="en-US" altLang="zh-CN" sz="1800" dirty="0"/>
              <a:t> </a:t>
            </a:r>
          </a:p>
        </p:txBody>
      </p:sp>
      <p:sp>
        <p:nvSpPr>
          <p:cNvPr id="51" name="文本框 50">
            <a:extLst>
              <a:ext uri="{FF2B5EF4-FFF2-40B4-BE49-F238E27FC236}">
                <a16:creationId xmlns:a16="http://schemas.microsoft.com/office/drawing/2014/main" xmlns="" id="{1AD63301-11DF-4B17-90D2-D1BAD9FA0275}"/>
              </a:ext>
            </a:extLst>
          </p:cNvPr>
          <p:cNvSpPr txBox="1"/>
          <p:nvPr/>
        </p:nvSpPr>
        <p:spPr>
          <a:xfrm>
            <a:off x="1219131" y="3315014"/>
            <a:ext cx="1469885" cy="646331"/>
          </a:xfrm>
          <a:prstGeom prst="rect">
            <a:avLst/>
          </a:prstGeom>
          <a:noFill/>
        </p:spPr>
        <p:txBody>
          <a:bodyPr wrap="square">
            <a:spAutoFit/>
          </a:bodyPr>
          <a:lstStyle/>
          <a:p>
            <a:r>
              <a:rPr lang="en-US" altLang="zh-CN" sz="1800" dirty="0">
                <a:solidFill>
                  <a:schemeClr val="bg1"/>
                </a:solidFill>
              </a:rPr>
              <a:t>SRR</a:t>
            </a:r>
          </a:p>
          <a:p>
            <a:pPr algn="ctr"/>
            <a:r>
              <a:rPr lang="en-US" altLang="zh-CN" sz="1800" dirty="0"/>
              <a:t> </a:t>
            </a:r>
          </a:p>
        </p:txBody>
      </p:sp>
      <p:sp>
        <p:nvSpPr>
          <p:cNvPr id="52" name="文本框 51">
            <a:extLst>
              <a:ext uri="{FF2B5EF4-FFF2-40B4-BE49-F238E27FC236}">
                <a16:creationId xmlns:a16="http://schemas.microsoft.com/office/drawing/2014/main" xmlns="" id="{C7A424BF-C89D-4557-B65A-4AC2B5C7BA59}"/>
              </a:ext>
            </a:extLst>
          </p:cNvPr>
          <p:cNvSpPr txBox="1"/>
          <p:nvPr/>
        </p:nvSpPr>
        <p:spPr>
          <a:xfrm>
            <a:off x="1219130" y="4224221"/>
            <a:ext cx="1469885" cy="646331"/>
          </a:xfrm>
          <a:prstGeom prst="rect">
            <a:avLst/>
          </a:prstGeom>
          <a:noFill/>
        </p:spPr>
        <p:txBody>
          <a:bodyPr wrap="square">
            <a:spAutoFit/>
          </a:bodyPr>
          <a:lstStyle/>
          <a:p>
            <a:r>
              <a:rPr lang="en-US" altLang="zh-CN" sz="1800" dirty="0">
                <a:solidFill>
                  <a:schemeClr val="bg1"/>
                </a:solidFill>
              </a:rPr>
              <a:t>Aprovia</a:t>
            </a:r>
          </a:p>
          <a:p>
            <a:pPr algn="ctr"/>
            <a:r>
              <a:rPr lang="en-US" altLang="zh-CN" sz="1800" dirty="0"/>
              <a:t> </a:t>
            </a:r>
          </a:p>
        </p:txBody>
      </p:sp>
      <p:sp>
        <p:nvSpPr>
          <p:cNvPr id="56" name="文本框 55">
            <a:extLst>
              <a:ext uri="{FF2B5EF4-FFF2-40B4-BE49-F238E27FC236}">
                <a16:creationId xmlns:a16="http://schemas.microsoft.com/office/drawing/2014/main" xmlns="" id="{8A8831C6-793C-45CA-9400-F423FDB6E50A}"/>
              </a:ext>
            </a:extLst>
          </p:cNvPr>
          <p:cNvSpPr txBox="1"/>
          <p:nvPr/>
        </p:nvSpPr>
        <p:spPr>
          <a:xfrm>
            <a:off x="1235960" y="5060444"/>
            <a:ext cx="1469885" cy="646331"/>
          </a:xfrm>
          <a:prstGeom prst="rect">
            <a:avLst/>
          </a:prstGeom>
          <a:noFill/>
        </p:spPr>
        <p:txBody>
          <a:bodyPr wrap="square">
            <a:spAutoFit/>
          </a:bodyPr>
          <a:lstStyle/>
          <a:p>
            <a:r>
              <a:rPr lang="en-US" altLang="zh-CN" sz="1800" dirty="0">
                <a:solidFill>
                  <a:schemeClr val="bg1"/>
                </a:solidFill>
              </a:rPr>
              <a:t>Elatus</a:t>
            </a:r>
          </a:p>
          <a:p>
            <a:pPr algn="ctr"/>
            <a:r>
              <a:rPr lang="en-US" altLang="zh-CN" sz="1800" dirty="0"/>
              <a:t> </a:t>
            </a:r>
          </a:p>
        </p:txBody>
      </p:sp>
      <p:sp>
        <p:nvSpPr>
          <p:cNvPr id="39" name="文本框 38">
            <a:extLst>
              <a:ext uri="{FF2B5EF4-FFF2-40B4-BE49-F238E27FC236}">
                <a16:creationId xmlns:a16="http://schemas.microsoft.com/office/drawing/2014/main" xmlns="" id="{4E5EDFF7-5E00-1045-A681-73C24AB08A55}"/>
              </a:ext>
            </a:extLst>
          </p:cNvPr>
          <p:cNvSpPr txBox="1"/>
          <p:nvPr/>
        </p:nvSpPr>
        <p:spPr>
          <a:xfrm>
            <a:off x="1" y="1589205"/>
            <a:ext cx="1284906" cy="2062103"/>
          </a:xfrm>
          <a:prstGeom prst="rect">
            <a:avLst/>
          </a:prstGeom>
          <a:noFill/>
        </p:spPr>
        <p:txBody>
          <a:bodyPr wrap="square">
            <a:spAutoFit/>
          </a:bodyPr>
          <a:lstStyle/>
          <a:p>
            <a:pPr marL="0" marR="0" lvl="0" indent="0" rtl="0">
              <a:spcBef>
                <a:spcPts val="0"/>
              </a:spcBef>
              <a:spcAft>
                <a:spcPts val="0"/>
              </a:spcAft>
              <a:buNone/>
            </a:pPr>
            <a:r>
              <a:rPr lang="en-US" altLang="zh-CN" sz="1600" b="0" i="1" u="none" strike="noStrike" cap="none" dirty="0">
                <a:latin typeface="Arial"/>
                <a:ea typeface="Arial"/>
                <a:cs typeface="Arial"/>
                <a:sym typeface="Arial"/>
              </a:rPr>
              <a:t>V. dahliae </a:t>
            </a:r>
            <a:r>
              <a:rPr lang="en-US" altLang="zh-CN" sz="1600" b="0" u="none" strike="noStrike" cap="none" dirty="0">
                <a:latin typeface="Arial"/>
                <a:ea typeface="Arial"/>
                <a:cs typeface="Arial"/>
                <a:sym typeface="Arial"/>
              </a:rPr>
              <a:t>Inoculum </a:t>
            </a:r>
            <a:r>
              <a:rPr lang="en-US" altLang="zh-CN" sz="1600" i="0" dirty="0">
                <a:solidFill>
                  <a:srgbClr val="000000"/>
                </a:solidFill>
              </a:rPr>
              <a:t>@20g/</a:t>
            </a:r>
            <a:r>
              <a:rPr lang="en-US" altLang="zh-CN" sz="1600" dirty="0"/>
              <a:t>foot</a:t>
            </a:r>
          </a:p>
          <a:p>
            <a:pPr marL="0" marR="0" lvl="0" indent="0" algn="ctr" rtl="0">
              <a:spcBef>
                <a:spcPts val="0"/>
              </a:spcBef>
              <a:spcAft>
                <a:spcPts val="0"/>
              </a:spcAft>
              <a:buNone/>
            </a:pPr>
            <a:endParaRPr lang="en-US" altLang="zh-CN" sz="1600" b="0" i="0" u="none" strike="noStrike" cap="none" dirty="0">
              <a:solidFill>
                <a:srgbClr val="000000"/>
              </a:solidFill>
              <a:latin typeface="Arial"/>
              <a:ea typeface="Arial"/>
              <a:cs typeface="Arial"/>
              <a:sym typeface="Arial"/>
            </a:endParaRPr>
          </a:p>
          <a:p>
            <a:pPr marL="0" marR="0" lvl="0" indent="0" algn="ctr" rtl="0">
              <a:spcBef>
                <a:spcPts val="0"/>
              </a:spcBef>
              <a:spcAft>
                <a:spcPts val="0"/>
              </a:spcAft>
              <a:buNone/>
            </a:pPr>
            <a:endParaRPr lang="en-US" altLang="zh-CN" sz="1600" dirty="0"/>
          </a:p>
          <a:p>
            <a:pPr marL="0" marR="0" lvl="0" indent="0" rtl="0">
              <a:spcBef>
                <a:spcPts val="0"/>
              </a:spcBef>
              <a:spcAft>
                <a:spcPts val="0"/>
              </a:spcAft>
              <a:buNone/>
            </a:pPr>
            <a:r>
              <a:rPr lang="en-US" altLang="zh-CN" sz="1600" b="0" i="0" u="none" strike="noStrike" cap="none" dirty="0">
                <a:solidFill>
                  <a:srgbClr val="000000"/>
                </a:solidFill>
                <a:latin typeface="Arial"/>
                <a:ea typeface="Arial"/>
                <a:cs typeface="Arial"/>
                <a:sym typeface="Arial"/>
              </a:rPr>
              <a:t>Potato</a:t>
            </a:r>
            <a:r>
              <a:rPr lang="en-US" altLang="zh-CN" sz="1600" dirty="0"/>
              <a:t> </a:t>
            </a:r>
            <a:r>
              <a:rPr lang="en-US" altLang="zh-CN" sz="1600" b="0" i="0" u="none" strike="noStrike" cap="none" dirty="0">
                <a:solidFill>
                  <a:srgbClr val="000000"/>
                </a:solidFill>
                <a:latin typeface="Arial"/>
                <a:ea typeface="Arial"/>
                <a:cs typeface="Arial"/>
                <a:sym typeface="Arial"/>
              </a:rPr>
              <a:t>varie</a:t>
            </a:r>
            <a:r>
              <a:rPr lang="en-US" altLang="zh-CN" sz="1600" dirty="0"/>
              <a:t>ty: Superior</a:t>
            </a:r>
            <a:endParaRPr lang="en-US" altLang="zh-CN" sz="16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1590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ppt_x"/>
                                          </p:val>
                                        </p:tav>
                                        <p:tav tm="100000">
                                          <p:val>
                                            <p:strVal val="#ppt_x"/>
                                          </p:val>
                                        </p:tav>
                                      </p:tavLst>
                                    </p:anim>
                                    <p:anim calcmode="lin" valueType="num">
                                      <p:cBhvr additive="base">
                                        <p:cTn id="8" dur="500" fill="hold"/>
                                        <p:tgtEl>
                                          <p:spTgt spid="5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anim calcmode="lin" valueType="num">
                                      <p:cBhvr additive="base">
                                        <p:cTn id="37" dur="500" fill="hold"/>
                                        <p:tgtEl>
                                          <p:spTgt spid="52"/>
                                        </p:tgtEl>
                                        <p:attrNameLst>
                                          <p:attrName>ppt_x</p:attrName>
                                        </p:attrNameLst>
                                      </p:cBhvr>
                                      <p:tavLst>
                                        <p:tav tm="0">
                                          <p:val>
                                            <p:strVal val="#ppt_x"/>
                                          </p:val>
                                        </p:tav>
                                        <p:tav tm="100000">
                                          <p:val>
                                            <p:strVal val="#ppt_x"/>
                                          </p:val>
                                        </p:tav>
                                      </p:tavLst>
                                    </p:anim>
                                    <p:anim calcmode="lin" valueType="num">
                                      <p:cBhvr additive="base">
                                        <p:cTn id="38" dur="500" fill="hold"/>
                                        <p:tgtEl>
                                          <p:spTgt spid="5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additive="base">
                                        <p:cTn id="55" dur="500" fill="hold"/>
                                        <p:tgtEl>
                                          <p:spTgt spid="51"/>
                                        </p:tgtEl>
                                        <p:attrNameLst>
                                          <p:attrName>ppt_x</p:attrName>
                                        </p:attrNameLst>
                                      </p:cBhvr>
                                      <p:tavLst>
                                        <p:tav tm="0">
                                          <p:val>
                                            <p:strVal val="#ppt_x"/>
                                          </p:val>
                                        </p:tav>
                                        <p:tav tm="100000">
                                          <p:val>
                                            <p:strVal val="#ppt_x"/>
                                          </p:val>
                                        </p:tav>
                                      </p:tavLst>
                                    </p:anim>
                                    <p:anim calcmode="lin" valueType="num">
                                      <p:cBhvr additive="base">
                                        <p:cTn id="56" dur="500" fill="hold"/>
                                        <p:tgtEl>
                                          <p:spTgt spid="5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ppt_x"/>
                                          </p:val>
                                        </p:tav>
                                        <p:tav tm="100000">
                                          <p:val>
                                            <p:strVal val="#ppt_x"/>
                                          </p:val>
                                        </p:tav>
                                      </p:tavLst>
                                    </p:anim>
                                    <p:anim calcmode="lin" valueType="num">
                                      <p:cBhvr additive="base">
                                        <p:cTn id="7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4"/>
                                        </p:tgtEl>
                                        <p:attrNameLst>
                                          <p:attrName>style.visibility</p:attrName>
                                        </p:attrNameLst>
                                      </p:cBhvr>
                                      <p:to>
                                        <p:strVal val="visible"/>
                                      </p:to>
                                    </p:set>
                                    <p:anim calcmode="lin" valueType="num">
                                      <p:cBhvr additive="base">
                                        <p:cTn id="81" dur="500" fill="hold"/>
                                        <p:tgtEl>
                                          <p:spTgt spid="14"/>
                                        </p:tgtEl>
                                        <p:attrNameLst>
                                          <p:attrName>ppt_x</p:attrName>
                                        </p:attrNameLst>
                                      </p:cBhvr>
                                      <p:tavLst>
                                        <p:tav tm="0">
                                          <p:val>
                                            <p:strVal val="#ppt_x"/>
                                          </p:val>
                                        </p:tav>
                                        <p:tav tm="100000">
                                          <p:val>
                                            <p:strVal val="#ppt_x"/>
                                          </p:val>
                                        </p:tav>
                                      </p:tavLst>
                                    </p:anim>
                                    <p:anim calcmode="lin" valueType="num">
                                      <p:cBhvr additive="base">
                                        <p:cTn id="82" dur="500" fill="hold"/>
                                        <p:tgtEl>
                                          <p:spTgt spid="14"/>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additive="base">
                                        <p:cTn id="85" dur="500" fill="hold"/>
                                        <p:tgtEl>
                                          <p:spTgt spid="26"/>
                                        </p:tgtEl>
                                        <p:attrNameLst>
                                          <p:attrName>ppt_x</p:attrName>
                                        </p:attrNameLst>
                                      </p:cBhvr>
                                      <p:tavLst>
                                        <p:tav tm="0">
                                          <p:val>
                                            <p:strVal val="#ppt_x"/>
                                          </p:val>
                                        </p:tav>
                                        <p:tav tm="100000">
                                          <p:val>
                                            <p:strVal val="#ppt_x"/>
                                          </p:val>
                                        </p:tav>
                                      </p:tavLst>
                                    </p:anim>
                                    <p:anim calcmode="lin" valueType="num">
                                      <p:cBhvr additive="base">
                                        <p:cTn id="86" dur="500" fill="hold"/>
                                        <p:tgtEl>
                                          <p:spTgt spid="26"/>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7"/>
                                        </p:tgtEl>
                                        <p:attrNameLst>
                                          <p:attrName>style.visibility</p:attrName>
                                        </p:attrNameLst>
                                      </p:cBhvr>
                                      <p:to>
                                        <p:strVal val="visible"/>
                                      </p:to>
                                    </p:set>
                                    <p:anim calcmode="lin" valueType="num">
                                      <p:cBhvr additive="base">
                                        <p:cTn id="89" dur="500" fill="hold"/>
                                        <p:tgtEl>
                                          <p:spTgt spid="27"/>
                                        </p:tgtEl>
                                        <p:attrNameLst>
                                          <p:attrName>ppt_x</p:attrName>
                                        </p:attrNameLst>
                                      </p:cBhvr>
                                      <p:tavLst>
                                        <p:tav tm="0">
                                          <p:val>
                                            <p:strVal val="#ppt_x"/>
                                          </p:val>
                                        </p:tav>
                                        <p:tav tm="100000">
                                          <p:val>
                                            <p:strVal val="#ppt_x"/>
                                          </p:val>
                                        </p:tav>
                                      </p:tavLst>
                                    </p:anim>
                                    <p:anim calcmode="lin" valueType="num">
                                      <p:cBhvr additive="base">
                                        <p:cTn id="90" dur="500" fill="hold"/>
                                        <p:tgtEl>
                                          <p:spTgt spid="27"/>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500" fill="hold"/>
                                        <p:tgtEl>
                                          <p:spTgt spid="28"/>
                                        </p:tgtEl>
                                        <p:attrNameLst>
                                          <p:attrName>ppt_x</p:attrName>
                                        </p:attrNameLst>
                                      </p:cBhvr>
                                      <p:tavLst>
                                        <p:tav tm="0">
                                          <p:val>
                                            <p:strVal val="#ppt_x"/>
                                          </p:val>
                                        </p:tav>
                                        <p:tav tm="100000">
                                          <p:val>
                                            <p:strVal val="#ppt_x"/>
                                          </p:val>
                                        </p:tav>
                                      </p:tavLst>
                                    </p:anim>
                                    <p:anim calcmode="lin" valueType="num">
                                      <p:cBhvr additive="base">
                                        <p:cTn id="9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500" fill="hold"/>
                                        <p:tgtEl>
                                          <p:spTgt spid="43"/>
                                        </p:tgtEl>
                                        <p:attrNameLst>
                                          <p:attrName>ppt_x</p:attrName>
                                        </p:attrNameLst>
                                      </p:cBhvr>
                                      <p:tavLst>
                                        <p:tav tm="0">
                                          <p:val>
                                            <p:strVal val="#ppt_x"/>
                                          </p:val>
                                        </p:tav>
                                        <p:tav tm="100000">
                                          <p:val>
                                            <p:strVal val="#ppt_x"/>
                                          </p:val>
                                        </p:tav>
                                      </p:tavLst>
                                    </p:anim>
                                    <p:anim calcmode="lin" valueType="num">
                                      <p:cBhvr additive="base">
                                        <p:cTn id="100" dur="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
                                        </p:tgtEl>
                                        <p:attrNameLst>
                                          <p:attrName>style.visibility</p:attrName>
                                        </p:attrNameLst>
                                      </p:cBhvr>
                                      <p:to>
                                        <p:strVal val="visible"/>
                                      </p:to>
                                    </p:set>
                                    <p:anim calcmode="lin" valueType="num">
                                      <p:cBhvr additive="base">
                                        <p:cTn id="103" dur="500" fill="hold"/>
                                        <p:tgtEl>
                                          <p:spTgt spid="13"/>
                                        </p:tgtEl>
                                        <p:attrNameLst>
                                          <p:attrName>ppt_x</p:attrName>
                                        </p:attrNameLst>
                                      </p:cBhvr>
                                      <p:tavLst>
                                        <p:tav tm="0">
                                          <p:val>
                                            <p:strVal val="#ppt_x"/>
                                          </p:val>
                                        </p:tav>
                                        <p:tav tm="100000">
                                          <p:val>
                                            <p:strVal val="#ppt_x"/>
                                          </p:val>
                                        </p:tav>
                                      </p:tavLst>
                                    </p:anim>
                                    <p:anim calcmode="lin" valueType="num">
                                      <p:cBhvr additive="base">
                                        <p:cTn id="104" dur="500" fill="hold"/>
                                        <p:tgtEl>
                                          <p:spTgt spid="13"/>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
                                        </p:tgtEl>
                                        <p:attrNameLst>
                                          <p:attrName>style.visibility</p:attrName>
                                        </p:attrNameLst>
                                      </p:cBhvr>
                                      <p:to>
                                        <p:strVal val="visible"/>
                                      </p:to>
                                    </p:set>
                                    <p:anim calcmode="lin" valueType="num">
                                      <p:cBhvr additive="base">
                                        <p:cTn id="107" dur="500" fill="hold"/>
                                        <p:tgtEl>
                                          <p:spTgt spid="29"/>
                                        </p:tgtEl>
                                        <p:attrNameLst>
                                          <p:attrName>ppt_x</p:attrName>
                                        </p:attrNameLst>
                                      </p:cBhvr>
                                      <p:tavLst>
                                        <p:tav tm="0">
                                          <p:val>
                                            <p:strVal val="#ppt_x"/>
                                          </p:val>
                                        </p:tav>
                                        <p:tav tm="100000">
                                          <p:val>
                                            <p:strVal val="#ppt_x"/>
                                          </p:val>
                                        </p:tav>
                                      </p:tavLst>
                                    </p:anim>
                                    <p:anim calcmode="lin" valueType="num">
                                      <p:cBhvr additive="base">
                                        <p:cTn id="108" dur="500" fill="hold"/>
                                        <p:tgtEl>
                                          <p:spTgt spid="2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0"/>
                                        </p:tgtEl>
                                        <p:attrNameLst>
                                          <p:attrName>style.visibility</p:attrName>
                                        </p:attrNameLst>
                                      </p:cBhvr>
                                      <p:to>
                                        <p:strVal val="visible"/>
                                      </p:to>
                                    </p:set>
                                    <p:anim calcmode="lin" valueType="num">
                                      <p:cBhvr additive="base">
                                        <p:cTn id="111" dur="500" fill="hold"/>
                                        <p:tgtEl>
                                          <p:spTgt spid="30"/>
                                        </p:tgtEl>
                                        <p:attrNameLst>
                                          <p:attrName>ppt_x</p:attrName>
                                        </p:attrNameLst>
                                      </p:cBhvr>
                                      <p:tavLst>
                                        <p:tav tm="0">
                                          <p:val>
                                            <p:strVal val="#ppt_x"/>
                                          </p:val>
                                        </p:tav>
                                        <p:tav tm="100000">
                                          <p:val>
                                            <p:strVal val="#ppt_x"/>
                                          </p:val>
                                        </p:tav>
                                      </p:tavLst>
                                    </p:anim>
                                    <p:anim calcmode="lin" valueType="num">
                                      <p:cBhvr additive="base">
                                        <p:cTn id="112" dur="500" fill="hold"/>
                                        <p:tgtEl>
                                          <p:spTgt spid="3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additive="base">
                                        <p:cTn id="115" dur="500" fill="hold"/>
                                        <p:tgtEl>
                                          <p:spTgt spid="31"/>
                                        </p:tgtEl>
                                        <p:attrNameLst>
                                          <p:attrName>ppt_x</p:attrName>
                                        </p:attrNameLst>
                                      </p:cBhvr>
                                      <p:tavLst>
                                        <p:tav tm="0">
                                          <p:val>
                                            <p:strVal val="#ppt_x"/>
                                          </p:val>
                                        </p:tav>
                                        <p:tav tm="100000">
                                          <p:val>
                                            <p:strVal val="#ppt_x"/>
                                          </p:val>
                                        </p:tav>
                                      </p:tavLst>
                                    </p:anim>
                                    <p:anim calcmode="lin" valueType="num">
                                      <p:cBhvr additive="base">
                                        <p:cTn id="11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44"/>
                                        </p:tgtEl>
                                        <p:attrNameLst>
                                          <p:attrName>style.visibility</p:attrName>
                                        </p:attrNameLst>
                                      </p:cBhvr>
                                      <p:to>
                                        <p:strVal val="visible"/>
                                      </p:to>
                                    </p:set>
                                    <p:anim calcmode="lin" valueType="num">
                                      <p:cBhvr additive="base">
                                        <p:cTn id="121" dur="500" fill="hold"/>
                                        <p:tgtEl>
                                          <p:spTgt spid="44"/>
                                        </p:tgtEl>
                                        <p:attrNameLst>
                                          <p:attrName>ppt_x</p:attrName>
                                        </p:attrNameLst>
                                      </p:cBhvr>
                                      <p:tavLst>
                                        <p:tav tm="0">
                                          <p:val>
                                            <p:strVal val="#ppt_x"/>
                                          </p:val>
                                        </p:tav>
                                        <p:tav tm="100000">
                                          <p:val>
                                            <p:strVal val="#ppt_x"/>
                                          </p:val>
                                        </p:tav>
                                      </p:tavLst>
                                    </p:anim>
                                    <p:anim calcmode="lin" valueType="num">
                                      <p:cBhvr additive="base">
                                        <p:cTn id="122" dur="500" fill="hold"/>
                                        <p:tgtEl>
                                          <p:spTgt spid="44"/>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12"/>
                                        </p:tgtEl>
                                        <p:attrNameLst>
                                          <p:attrName>style.visibility</p:attrName>
                                        </p:attrNameLst>
                                      </p:cBhvr>
                                      <p:to>
                                        <p:strVal val="visible"/>
                                      </p:to>
                                    </p:set>
                                    <p:anim calcmode="lin" valueType="num">
                                      <p:cBhvr additive="base">
                                        <p:cTn id="125" dur="500" fill="hold"/>
                                        <p:tgtEl>
                                          <p:spTgt spid="12"/>
                                        </p:tgtEl>
                                        <p:attrNameLst>
                                          <p:attrName>ppt_x</p:attrName>
                                        </p:attrNameLst>
                                      </p:cBhvr>
                                      <p:tavLst>
                                        <p:tav tm="0">
                                          <p:val>
                                            <p:strVal val="#ppt_x"/>
                                          </p:val>
                                        </p:tav>
                                        <p:tav tm="100000">
                                          <p:val>
                                            <p:strVal val="#ppt_x"/>
                                          </p:val>
                                        </p:tav>
                                      </p:tavLst>
                                    </p:anim>
                                    <p:anim calcmode="lin" valueType="num">
                                      <p:cBhvr additive="base">
                                        <p:cTn id="126" dur="500" fill="hold"/>
                                        <p:tgtEl>
                                          <p:spTgt spid="12"/>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33"/>
                                        </p:tgtEl>
                                        <p:attrNameLst>
                                          <p:attrName>style.visibility</p:attrName>
                                        </p:attrNameLst>
                                      </p:cBhvr>
                                      <p:to>
                                        <p:strVal val="visible"/>
                                      </p:to>
                                    </p:set>
                                    <p:anim calcmode="lin" valueType="num">
                                      <p:cBhvr additive="base">
                                        <p:cTn id="129" dur="500" fill="hold"/>
                                        <p:tgtEl>
                                          <p:spTgt spid="33"/>
                                        </p:tgtEl>
                                        <p:attrNameLst>
                                          <p:attrName>ppt_x</p:attrName>
                                        </p:attrNameLst>
                                      </p:cBhvr>
                                      <p:tavLst>
                                        <p:tav tm="0">
                                          <p:val>
                                            <p:strVal val="#ppt_x"/>
                                          </p:val>
                                        </p:tav>
                                        <p:tav tm="100000">
                                          <p:val>
                                            <p:strVal val="#ppt_x"/>
                                          </p:val>
                                        </p:tav>
                                      </p:tavLst>
                                    </p:anim>
                                    <p:anim calcmode="lin" valueType="num">
                                      <p:cBhvr additive="base">
                                        <p:cTn id="130" dur="500" fill="hold"/>
                                        <p:tgtEl>
                                          <p:spTgt spid="33"/>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32"/>
                                        </p:tgtEl>
                                        <p:attrNameLst>
                                          <p:attrName>style.visibility</p:attrName>
                                        </p:attrNameLst>
                                      </p:cBhvr>
                                      <p:to>
                                        <p:strVal val="visible"/>
                                      </p:to>
                                    </p:set>
                                    <p:anim calcmode="lin" valueType="num">
                                      <p:cBhvr additive="base">
                                        <p:cTn id="133" dur="500" fill="hold"/>
                                        <p:tgtEl>
                                          <p:spTgt spid="32"/>
                                        </p:tgtEl>
                                        <p:attrNameLst>
                                          <p:attrName>ppt_x</p:attrName>
                                        </p:attrNameLst>
                                      </p:cBhvr>
                                      <p:tavLst>
                                        <p:tav tm="0">
                                          <p:val>
                                            <p:strVal val="#ppt_x"/>
                                          </p:val>
                                        </p:tav>
                                        <p:tav tm="100000">
                                          <p:val>
                                            <p:strVal val="#ppt_x"/>
                                          </p:val>
                                        </p:tav>
                                      </p:tavLst>
                                    </p:anim>
                                    <p:anim calcmode="lin" valueType="num">
                                      <p:cBhvr additive="base">
                                        <p:cTn id="134" dur="500" fill="hold"/>
                                        <p:tgtEl>
                                          <p:spTgt spid="32"/>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34"/>
                                        </p:tgtEl>
                                        <p:attrNameLst>
                                          <p:attrName>style.visibility</p:attrName>
                                        </p:attrNameLst>
                                      </p:cBhvr>
                                      <p:to>
                                        <p:strVal val="visible"/>
                                      </p:to>
                                    </p:set>
                                    <p:anim calcmode="lin" valueType="num">
                                      <p:cBhvr additive="base">
                                        <p:cTn id="137" dur="500" fill="hold"/>
                                        <p:tgtEl>
                                          <p:spTgt spid="34"/>
                                        </p:tgtEl>
                                        <p:attrNameLst>
                                          <p:attrName>ppt_x</p:attrName>
                                        </p:attrNameLst>
                                      </p:cBhvr>
                                      <p:tavLst>
                                        <p:tav tm="0">
                                          <p:val>
                                            <p:strVal val="#ppt_x"/>
                                          </p:val>
                                        </p:tav>
                                        <p:tav tm="100000">
                                          <p:val>
                                            <p:strVal val="#ppt_x"/>
                                          </p:val>
                                        </p:tav>
                                      </p:tavLst>
                                    </p:anim>
                                    <p:anim calcmode="lin" valueType="num">
                                      <p:cBhvr additive="base">
                                        <p:cTn id="13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43" grpId="0"/>
      <p:bldP spid="44" grpId="0"/>
      <p:bldP spid="58" grpId="0"/>
      <p:bldP spid="50" grpId="0"/>
      <p:bldP spid="51" grpId="0"/>
      <p:bldP spid="52" grpId="0"/>
      <p:bldP spid="56" grpId="0"/>
    </p:bldLst>
  </p:timing>
</p:sld>
</file>

<file path=ppt/theme/theme1.xml><?xml version="1.0" encoding="utf-8"?>
<a:theme xmlns:a="http://schemas.openxmlformats.org/drawingml/2006/main" name="清风素材 https://12sc.taobao.com/">
  <a:themeElements>
    <a:clrScheme name="Office 主题">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6652</TotalTime>
  <Words>2173</Words>
  <Application>Microsoft Office PowerPoint</Application>
  <PresentationFormat>Custom</PresentationFormat>
  <Paragraphs>247</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Calibri</vt:lpstr>
      <vt:lpstr>Arial Black</vt:lpstr>
      <vt:lpstr>微软雅黑</vt:lpstr>
      <vt:lpstr>Times New Roman</vt:lpstr>
      <vt:lpstr>Calibri Light</vt:lpstr>
      <vt:lpstr>Arial</vt:lpstr>
      <vt:lpstr>Arial</vt:lpstr>
      <vt:lpstr>宋体</vt:lpstr>
      <vt:lpstr>清风素材 https://12sc.taobao.com/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哎呀小小草</dc:creator>
  <cp:lastModifiedBy>user</cp:lastModifiedBy>
  <cp:revision>123</cp:revision>
  <dcterms:created xsi:type="dcterms:W3CDTF">2015-03-24T02:37:39Z</dcterms:created>
  <dcterms:modified xsi:type="dcterms:W3CDTF">2021-02-11T17:43:53Z</dcterms:modified>
</cp:coreProperties>
</file>